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4" r:id="rId1"/>
    <p:sldMasterId id="2147483656" r:id="rId2"/>
  </p:sldMasterIdLst>
  <p:notesMasterIdLst>
    <p:notesMasterId r:id="rId36"/>
  </p:notesMasterIdLst>
  <p:sldIdLst>
    <p:sldId id="256" r:id="rId3"/>
    <p:sldId id="257" r:id="rId4"/>
    <p:sldId id="273" r:id="rId5"/>
    <p:sldId id="274" r:id="rId6"/>
    <p:sldId id="275" r:id="rId7"/>
    <p:sldId id="271" r:id="rId8"/>
    <p:sldId id="258" r:id="rId9"/>
    <p:sldId id="281" r:id="rId10"/>
    <p:sldId id="262" r:id="rId11"/>
    <p:sldId id="263" r:id="rId12"/>
    <p:sldId id="259" r:id="rId13"/>
    <p:sldId id="284" r:id="rId14"/>
    <p:sldId id="276" r:id="rId15"/>
    <p:sldId id="282" r:id="rId16"/>
    <p:sldId id="277" r:id="rId17"/>
    <p:sldId id="278" r:id="rId18"/>
    <p:sldId id="294" r:id="rId19"/>
    <p:sldId id="293" r:id="rId20"/>
    <p:sldId id="279" r:id="rId21"/>
    <p:sldId id="280" r:id="rId22"/>
    <p:sldId id="283" r:id="rId23"/>
    <p:sldId id="295" r:id="rId24"/>
    <p:sldId id="285" r:id="rId25"/>
    <p:sldId id="286" r:id="rId26"/>
    <p:sldId id="287" r:id="rId27"/>
    <p:sldId id="289" r:id="rId28"/>
    <p:sldId id="290" r:id="rId29"/>
    <p:sldId id="288" r:id="rId30"/>
    <p:sldId id="291" r:id="rId31"/>
    <p:sldId id="292" r:id="rId32"/>
    <p:sldId id="296" r:id="rId33"/>
    <p:sldId id="297" r:id="rId34"/>
    <p:sldId id="272" r:id="rId3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212" autoAdjust="0"/>
  </p:normalViewPr>
  <p:slideViewPr>
    <p:cSldViewPr>
      <p:cViewPr>
        <p:scale>
          <a:sx n="75" d="100"/>
          <a:sy n="75" d="100"/>
        </p:scale>
        <p:origin x="-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B81D0-1B2B-41DF-8D04-8E3B86ED5D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209AEFF-CC7F-40B8-B1CE-FA4B485D091C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de-DE" dirty="0" smtClean="0">
              <a:solidFill>
                <a:schemeClr val="tx2"/>
              </a:solidFill>
            </a:rPr>
            <a:t>Security well </a:t>
          </a:r>
          <a:r>
            <a:rPr lang="de-DE" dirty="0" err="1" smtClean="0">
              <a:solidFill>
                <a:schemeClr val="tx2"/>
              </a:solidFill>
            </a:rPr>
            <a:t>understood</a:t>
          </a:r>
          <a:endParaRPr lang="de-DE" dirty="0">
            <a:solidFill>
              <a:schemeClr val="tx2"/>
            </a:solidFill>
          </a:endParaRPr>
        </a:p>
      </dgm:t>
    </dgm:pt>
    <dgm:pt modelId="{F03D9A85-4622-4E35-B3FE-9C8B963B4758}" type="parTrans" cxnId="{0824C860-8351-423D-8A9C-C89183403084}">
      <dgm:prSet/>
      <dgm:spPr/>
      <dgm:t>
        <a:bodyPr/>
        <a:lstStyle/>
        <a:p>
          <a:endParaRPr lang="de-DE"/>
        </a:p>
      </dgm:t>
    </dgm:pt>
    <dgm:pt modelId="{091FE32F-1CE4-4A52-86B8-43589A9A79F6}" type="sibTrans" cxnId="{0824C860-8351-423D-8A9C-C89183403084}">
      <dgm:prSet/>
      <dgm:spPr/>
      <dgm:t>
        <a:bodyPr/>
        <a:lstStyle/>
        <a:p>
          <a:endParaRPr lang="de-DE"/>
        </a:p>
      </dgm:t>
    </dgm:pt>
    <dgm:pt modelId="{EA65BC27-495A-472A-8DF1-A1BEA975B4BF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Fast</a:t>
          </a:r>
          <a:endParaRPr lang="en-US" dirty="0">
            <a:solidFill>
              <a:schemeClr val="tx2"/>
            </a:solidFill>
          </a:endParaRPr>
        </a:p>
      </dgm:t>
    </dgm:pt>
    <dgm:pt modelId="{AB8B788A-99BC-405E-B00C-9F0F4EF22F9F}" type="parTrans" cxnId="{A1A3A7D7-963D-4278-9428-C093F3D90A7C}">
      <dgm:prSet/>
      <dgm:spPr/>
      <dgm:t>
        <a:bodyPr/>
        <a:lstStyle/>
        <a:p>
          <a:endParaRPr lang="de-DE"/>
        </a:p>
      </dgm:t>
    </dgm:pt>
    <dgm:pt modelId="{BACB2A22-9FD2-4EF8-9547-E1C03085C66F}" type="sibTrans" cxnId="{A1A3A7D7-963D-4278-9428-C093F3D90A7C}">
      <dgm:prSet/>
      <dgm:spPr/>
      <dgm:t>
        <a:bodyPr/>
        <a:lstStyle/>
        <a:p>
          <a:endParaRPr lang="de-DE"/>
        </a:p>
      </dgm:t>
    </dgm:pt>
    <dgm:pt modelId="{05B7FE56-DE2E-4545-B246-FC1C7663D6B1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Post quantum</a:t>
          </a:r>
          <a:endParaRPr lang="de-DE" dirty="0">
            <a:solidFill>
              <a:schemeClr val="tx2"/>
            </a:solidFill>
          </a:endParaRPr>
        </a:p>
      </dgm:t>
    </dgm:pt>
    <dgm:pt modelId="{230036BB-DDA8-4BBC-8BD9-F6F2A5758973}" type="sibTrans" cxnId="{EFF2FCDB-DC61-46D2-B767-38A651E6F100}">
      <dgm:prSet/>
      <dgm:spPr/>
      <dgm:t>
        <a:bodyPr/>
        <a:lstStyle/>
        <a:p>
          <a:endParaRPr lang="de-DE"/>
        </a:p>
      </dgm:t>
    </dgm:pt>
    <dgm:pt modelId="{2F3DA82B-D7B3-4EB4-9A55-2021AF94BD1A}" type="parTrans" cxnId="{EFF2FCDB-DC61-46D2-B767-38A651E6F100}">
      <dgm:prSet/>
      <dgm:spPr/>
      <dgm:t>
        <a:bodyPr/>
        <a:lstStyle/>
        <a:p>
          <a:endParaRPr lang="de-DE"/>
        </a:p>
      </dgm:t>
    </dgm:pt>
    <dgm:pt modelId="{47007BA6-8585-4663-95B5-3FDC39B85094}">
      <dgm:prSet/>
      <dgm:spPr>
        <a:solidFill>
          <a:srgbClr val="00C800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Only secure hash function</a:t>
          </a:r>
          <a:endParaRPr lang="de-DE" dirty="0">
            <a:solidFill>
              <a:schemeClr val="tx2"/>
            </a:solidFill>
          </a:endParaRPr>
        </a:p>
      </dgm:t>
    </dgm:pt>
    <dgm:pt modelId="{C9B53D03-9101-446F-8CAE-EA2D43D19DB6}" type="parTrans" cxnId="{A329A015-59C3-474F-80C8-CF78F92A9A2A}">
      <dgm:prSet/>
      <dgm:spPr/>
      <dgm:t>
        <a:bodyPr/>
        <a:lstStyle/>
        <a:p>
          <a:endParaRPr lang="en-US"/>
        </a:p>
      </dgm:t>
    </dgm:pt>
    <dgm:pt modelId="{D2D19B64-97B9-4AE4-903F-2A74D5FD34EE}" type="sibTrans" cxnId="{A329A015-59C3-474F-80C8-CF78F92A9A2A}">
      <dgm:prSet/>
      <dgm:spPr/>
      <dgm:t>
        <a:bodyPr/>
        <a:lstStyle/>
        <a:p>
          <a:endParaRPr lang="en-US"/>
        </a:p>
      </dgm:t>
    </dgm:pt>
    <dgm:pt modelId="{2BECC8D0-CD7A-437F-92EE-A2074752BB9B}">
      <dgm:prSet/>
      <dgm:spPr>
        <a:solidFill>
          <a:schemeClr val="accent2"/>
        </a:solidFill>
        <a:ln>
          <a:noFill/>
        </a:ln>
      </dgm:spPr>
      <dgm:t>
        <a:bodyPr/>
        <a:lstStyle/>
        <a:p>
          <a:pPr rtl="0"/>
          <a:r>
            <a:rPr lang="en-US" dirty="0" smtClean="0">
              <a:solidFill>
                <a:schemeClr val="tx2"/>
              </a:solidFill>
            </a:rPr>
            <a:t>Stateful</a:t>
          </a:r>
          <a:endParaRPr lang="en-US" dirty="0">
            <a:solidFill>
              <a:schemeClr val="tx2"/>
            </a:solidFill>
          </a:endParaRPr>
        </a:p>
      </dgm:t>
    </dgm:pt>
    <dgm:pt modelId="{8EF743C6-53C1-4C95-8C8D-B046948286D9}" type="parTrans" cxnId="{9AD6B583-4AAB-425B-AEC4-57E1E637E690}">
      <dgm:prSet/>
      <dgm:spPr/>
      <dgm:t>
        <a:bodyPr/>
        <a:lstStyle/>
        <a:p>
          <a:endParaRPr lang="en-US"/>
        </a:p>
      </dgm:t>
    </dgm:pt>
    <dgm:pt modelId="{A69605BF-74C5-4E80-9253-C4D4393837C3}" type="sibTrans" cxnId="{9AD6B583-4AAB-425B-AEC4-57E1E637E690}">
      <dgm:prSet/>
      <dgm:spPr/>
      <dgm:t>
        <a:bodyPr/>
        <a:lstStyle/>
        <a:p>
          <a:endParaRPr lang="en-US"/>
        </a:p>
      </dgm:t>
    </dgm:pt>
    <dgm:pt modelId="{9DE7437A-086B-4933-86C0-320C3C8FE8F4}" type="pres">
      <dgm:prSet presAssocID="{D0DB81D0-1B2B-41DF-8D04-8E3B86ED5D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84D702B-B3BF-4A1D-9E4F-E6C0A9772EA4}" type="pres">
      <dgm:prSet presAssocID="{05B7FE56-DE2E-4545-B246-FC1C7663D6B1}" presName="parentText" presStyleLbl="node1" presStyleIdx="0" presStyleCnt="5" custLinFactY="-10226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156F-BD10-4E88-B2F2-62C1A709D7E4}" type="pres">
      <dgm:prSet presAssocID="{230036BB-DDA8-4BBC-8BD9-F6F2A5758973}" presName="spacer" presStyleCnt="0"/>
      <dgm:spPr/>
    </dgm:pt>
    <dgm:pt modelId="{42E2BFCB-0D5F-4CD2-8383-691B00D477B5}" type="pres">
      <dgm:prSet presAssocID="{47007BA6-8585-4663-95B5-3FDC39B85094}" presName="parentText" presStyleLbl="node1" presStyleIdx="1" presStyleCnt="5" custLinFactY="-510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9A65A6-6E69-4330-9F7E-7FE5196F040E}" type="pres">
      <dgm:prSet presAssocID="{D2D19B64-97B9-4AE4-903F-2A74D5FD34EE}" presName="spacer" presStyleCnt="0"/>
      <dgm:spPr/>
    </dgm:pt>
    <dgm:pt modelId="{431880A2-79E2-482C-8FAD-6EA317C105F3}" type="pres">
      <dgm:prSet presAssocID="{D209AEFF-CC7F-40B8-B1CE-FA4B485D091C}" presName="parentText" presStyleLbl="node1" presStyleIdx="2" presStyleCnt="5" custLinFactY="-256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E3B6AC-4744-4311-ACF5-A3731206F36B}" type="pres">
      <dgm:prSet presAssocID="{091FE32F-1CE4-4A52-86B8-43589A9A79F6}" presName="spacer" presStyleCnt="0"/>
      <dgm:spPr/>
    </dgm:pt>
    <dgm:pt modelId="{9611570E-4675-4FD1-BBC0-9156878BFB99}" type="pres">
      <dgm:prSet presAssocID="{EA65BC27-495A-472A-8DF1-A1BEA975B4BF}" presName="parentText" presStyleLbl="node1" presStyleIdx="3" presStyleCnt="5" custLinFactNeighborY="-6786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1900E8-18E6-47CA-A2DA-86798695494F}" type="pres">
      <dgm:prSet presAssocID="{BACB2A22-9FD2-4EF8-9547-E1C03085C66F}" presName="spacer" presStyleCnt="0"/>
      <dgm:spPr/>
    </dgm:pt>
    <dgm:pt modelId="{4C8B4950-2EE6-46B0-BC21-4E2B284A9CA2}" type="pres">
      <dgm:prSet presAssocID="{2BECC8D0-CD7A-437F-92EE-A2074752BB9B}" presName="parentText" presStyleLbl="node1" presStyleIdx="4" presStyleCnt="5" custLinFactY="109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C29EF-8E17-4799-A6E1-ACAB8D375811}" type="presOf" srcId="{EA65BC27-495A-472A-8DF1-A1BEA975B4BF}" destId="{9611570E-4675-4FD1-BBC0-9156878BFB99}" srcOrd="0" destOrd="0" presId="urn:microsoft.com/office/officeart/2005/8/layout/vList2"/>
    <dgm:cxn modelId="{D8BB326E-33A8-4139-B98B-8910CBA9B0BD}" type="presOf" srcId="{05B7FE56-DE2E-4545-B246-FC1C7663D6B1}" destId="{784D702B-B3BF-4A1D-9E4F-E6C0A9772EA4}" srcOrd="0" destOrd="0" presId="urn:microsoft.com/office/officeart/2005/8/layout/vList2"/>
    <dgm:cxn modelId="{956385A3-FC71-4ACF-8ADA-5EA95387E7E0}" type="presOf" srcId="{2BECC8D0-CD7A-437F-92EE-A2074752BB9B}" destId="{4C8B4950-2EE6-46B0-BC21-4E2B284A9CA2}" srcOrd="0" destOrd="0" presId="urn:microsoft.com/office/officeart/2005/8/layout/vList2"/>
    <dgm:cxn modelId="{A329A015-59C3-474F-80C8-CF78F92A9A2A}" srcId="{D0DB81D0-1B2B-41DF-8D04-8E3B86ED5DCA}" destId="{47007BA6-8585-4663-95B5-3FDC39B85094}" srcOrd="1" destOrd="0" parTransId="{C9B53D03-9101-446F-8CAE-EA2D43D19DB6}" sibTransId="{D2D19B64-97B9-4AE4-903F-2A74D5FD34EE}"/>
    <dgm:cxn modelId="{46D376D3-30E8-4ECE-BEEC-82DDBC4F8AE1}" type="presOf" srcId="{47007BA6-8585-4663-95B5-3FDC39B85094}" destId="{42E2BFCB-0D5F-4CD2-8383-691B00D477B5}" srcOrd="0" destOrd="0" presId="urn:microsoft.com/office/officeart/2005/8/layout/vList2"/>
    <dgm:cxn modelId="{3A9C24F2-A502-4223-BA73-FA910CCF6E66}" type="presOf" srcId="{D209AEFF-CC7F-40B8-B1CE-FA4B485D091C}" destId="{431880A2-79E2-482C-8FAD-6EA317C105F3}" srcOrd="0" destOrd="0" presId="urn:microsoft.com/office/officeart/2005/8/layout/vList2"/>
    <dgm:cxn modelId="{D21209C8-EA4E-4A01-BEA4-2FCD8A909CA3}" type="presOf" srcId="{D0DB81D0-1B2B-41DF-8D04-8E3B86ED5DCA}" destId="{9DE7437A-086B-4933-86C0-320C3C8FE8F4}" srcOrd="0" destOrd="0" presId="urn:microsoft.com/office/officeart/2005/8/layout/vList2"/>
    <dgm:cxn modelId="{EFF2FCDB-DC61-46D2-B767-38A651E6F100}" srcId="{D0DB81D0-1B2B-41DF-8D04-8E3B86ED5DCA}" destId="{05B7FE56-DE2E-4545-B246-FC1C7663D6B1}" srcOrd="0" destOrd="0" parTransId="{2F3DA82B-D7B3-4EB4-9A55-2021AF94BD1A}" sibTransId="{230036BB-DDA8-4BBC-8BD9-F6F2A5758973}"/>
    <dgm:cxn modelId="{0824C860-8351-423D-8A9C-C89183403084}" srcId="{D0DB81D0-1B2B-41DF-8D04-8E3B86ED5DCA}" destId="{D209AEFF-CC7F-40B8-B1CE-FA4B485D091C}" srcOrd="2" destOrd="0" parTransId="{F03D9A85-4622-4E35-B3FE-9C8B963B4758}" sibTransId="{091FE32F-1CE4-4A52-86B8-43589A9A79F6}"/>
    <dgm:cxn modelId="{9AD6B583-4AAB-425B-AEC4-57E1E637E690}" srcId="{D0DB81D0-1B2B-41DF-8D04-8E3B86ED5DCA}" destId="{2BECC8D0-CD7A-437F-92EE-A2074752BB9B}" srcOrd="4" destOrd="0" parTransId="{8EF743C6-53C1-4C95-8C8D-B046948286D9}" sibTransId="{A69605BF-74C5-4E80-9253-C4D4393837C3}"/>
    <dgm:cxn modelId="{A1A3A7D7-963D-4278-9428-C093F3D90A7C}" srcId="{D0DB81D0-1B2B-41DF-8D04-8E3B86ED5DCA}" destId="{EA65BC27-495A-472A-8DF1-A1BEA975B4BF}" srcOrd="3" destOrd="0" parTransId="{AB8B788A-99BC-405E-B00C-9F0F4EF22F9F}" sibTransId="{BACB2A22-9FD2-4EF8-9547-E1C03085C66F}"/>
    <dgm:cxn modelId="{E6DCFE35-933D-4368-87EF-AFCE53C119C3}" type="presParOf" srcId="{9DE7437A-086B-4933-86C0-320C3C8FE8F4}" destId="{784D702B-B3BF-4A1D-9E4F-E6C0A9772EA4}" srcOrd="0" destOrd="0" presId="urn:microsoft.com/office/officeart/2005/8/layout/vList2"/>
    <dgm:cxn modelId="{8F641ACA-B597-48C6-A615-7593F8CB4A97}" type="presParOf" srcId="{9DE7437A-086B-4933-86C0-320C3C8FE8F4}" destId="{7CCE156F-BD10-4E88-B2F2-62C1A709D7E4}" srcOrd="1" destOrd="0" presId="urn:microsoft.com/office/officeart/2005/8/layout/vList2"/>
    <dgm:cxn modelId="{1771B177-91BF-4E46-A9D4-1D997E11AF83}" type="presParOf" srcId="{9DE7437A-086B-4933-86C0-320C3C8FE8F4}" destId="{42E2BFCB-0D5F-4CD2-8383-691B00D477B5}" srcOrd="2" destOrd="0" presId="urn:microsoft.com/office/officeart/2005/8/layout/vList2"/>
    <dgm:cxn modelId="{71C11ABC-4133-4B06-8409-C89EAF74EBDC}" type="presParOf" srcId="{9DE7437A-086B-4933-86C0-320C3C8FE8F4}" destId="{C69A65A6-6E69-4330-9F7E-7FE5196F040E}" srcOrd="3" destOrd="0" presId="urn:microsoft.com/office/officeart/2005/8/layout/vList2"/>
    <dgm:cxn modelId="{E62313C6-23C4-406F-9C74-E9475B369F2A}" type="presParOf" srcId="{9DE7437A-086B-4933-86C0-320C3C8FE8F4}" destId="{431880A2-79E2-482C-8FAD-6EA317C105F3}" srcOrd="4" destOrd="0" presId="urn:microsoft.com/office/officeart/2005/8/layout/vList2"/>
    <dgm:cxn modelId="{FBF4B11C-AE25-4C55-9B42-BC843490B838}" type="presParOf" srcId="{9DE7437A-086B-4933-86C0-320C3C8FE8F4}" destId="{8BE3B6AC-4744-4311-ACF5-A3731206F36B}" srcOrd="5" destOrd="0" presId="urn:microsoft.com/office/officeart/2005/8/layout/vList2"/>
    <dgm:cxn modelId="{059D7C73-03B2-4950-8728-2C9107DE9B29}" type="presParOf" srcId="{9DE7437A-086B-4933-86C0-320C3C8FE8F4}" destId="{9611570E-4675-4FD1-BBC0-9156878BFB99}" srcOrd="6" destOrd="0" presId="urn:microsoft.com/office/officeart/2005/8/layout/vList2"/>
    <dgm:cxn modelId="{09B261CB-F0B7-4994-9122-B0189F1B1CCE}" type="presParOf" srcId="{9DE7437A-086B-4933-86C0-320C3C8FE8F4}" destId="{461900E8-18E6-47CA-A2DA-86798695494F}" srcOrd="7" destOrd="0" presId="urn:microsoft.com/office/officeart/2005/8/layout/vList2"/>
    <dgm:cxn modelId="{6E50E98A-1D2C-4986-A92C-26A8823E4787}" type="presParOf" srcId="{9DE7437A-086B-4933-86C0-320C3C8FE8F4}" destId="{4C8B4950-2EE6-46B0-BC21-4E2B284A9C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D702B-B3BF-4A1D-9E4F-E6C0A9772EA4}">
      <dsp:nvSpPr>
        <dsp:cNvPr id="0" name=""/>
        <dsp:cNvSpPr/>
      </dsp:nvSpPr>
      <dsp:spPr>
        <a:xfrm>
          <a:off x="0" y="0"/>
          <a:ext cx="3999104" cy="585000"/>
        </a:xfrm>
        <a:prstGeom prst="roundRect">
          <a:avLst/>
        </a:prstGeom>
        <a:solidFill>
          <a:srgbClr val="00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Post quantum</a:t>
          </a:r>
          <a:endParaRPr lang="de-DE" sz="2500" kern="1200" dirty="0">
            <a:solidFill>
              <a:schemeClr val="tx2"/>
            </a:solidFill>
          </a:endParaRPr>
        </a:p>
      </dsp:txBody>
      <dsp:txXfrm>
        <a:off x="0" y="0"/>
        <a:ext cx="3999104" cy="585000"/>
      </dsp:txXfrm>
    </dsp:sp>
    <dsp:sp modelId="{42E2BFCB-0D5F-4CD2-8383-691B00D477B5}">
      <dsp:nvSpPr>
        <dsp:cNvPr id="0" name=""/>
        <dsp:cNvSpPr/>
      </dsp:nvSpPr>
      <dsp:spPr>
        <a:xfrm>
          <a:off x="0" y="803935"/>
          <a:ext cx="3999104" cy="585000"/>
        </a:xfrm>
        <a:prstGeom prst="roundRect">
          <a:avLst/>
        </a:prstGeom>
        <a:solidFill>
          <a:srgbClr val="00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Only secure hash function</a:t>
          </a:r>
          <a:endParaRPr lang="de-DE" sz="2500" kern="1200" dirty="0">
            <a:solidFill>
              <a:schemeClr val="tx2"/>
            </a:solidFill>
          </a:endParaRPr>
        </a:p>
      </dsp:txBody>
      <dsp:txXfrm>
        <a:off x="0" y="803935"/>
        <a:ext cx="3999104" cy="585000"/>
      </dsp:txXfrm>
    </dsp:sp>
    <dsp:sp modelId="{431880A2-79E2-482C-8FAD-6EA317C105F3}">
      <dsp:nvSpPr>
        <dsp:cNvPr id="0" name=""/>
        <dsp:cNvSpPr/>
      </dsp:nvSpPr>
      <dsp:spPr>
        <a:xfrm>
          <a:off x="0" y="1609554"/>
          <a:ext cx="3999104" cy="585000"/>
        </a:xfrm>
        <a:prstGeom prst="roundRect">
          <a:avLst/>
        </a:prstGeom>
        <a:solidFill>
          <a:srgbClr val="00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>
              <a:solidFill>
                <a:schemeClr val="tx2"/>
              </a:solidFill>
            </a:rPr>
            <a:t>Security well </a:t>
          </a:r>
          <a:r>
            <a:rPr lang="de-DE" sz="2500" kern="1200" dirty="0" err="1" smtClean="0">
              <a:solidFill>
                <a:schemeClr val="tx2"/>
              </a:solidFill>
            </a:rPr>
            <a:t>understood</a:t>
          </a:r>
          <a:endParaRPr lang="de-DE" sz="2500" kern="1200" dirty="0">
            <a:solidFill>
              <a:schemeClr val="tx2"/>
            </a:solidFill>
          </a:endParaRPr>
        </a:p>
      </dsp:txBody>
      <dsp:txXfrm>
        <a:off x="0" y="1609554"/>
        <a:ext cx="3999104" cy="585000"/>
      </dsp:txXfrm>
    </dsp:sp>
    <dsp:sp modelId="{9611570E-4675-4FD1-BBC0-9156878BFB99}">
      <dsp:nvSpPr>
        <dsp:cNvPr id="0" name=""/>
        <dsp:cNvSpPr/>
      </dsp:nvSpPr>
      <dsp:spPr>
        <a:xfrm>
          <a:off x="0" y="2439876"/>
          <a:ext cx="3999104" cy="585000"/>
        </a:xfrm>
        <a:prstGeom prst="roundRect">
          <a:avLst/>
        </a:prstGeom>
        <a:solidFill>
          <a:srgbClr val="00C8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Fast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0" y="2439876"/>
        <a:ext cx="3999104" cy="585000"/>
      </dsp:txXfrm>
    </dsp:sp>
    <dsp:sp modelId="{4C8B4950-2EE6-46B0-BC21-4E2B284A9CA2}">
      <dsp:nvSpPr>
        <dsp:cNvPr id="0" name=""/>
        <dsp:cNvSpPr/>
      </dsp:nvSpPr>
      <dsp:spPr>
        <a:xfrm>
          <a:off x="0" y="3281653"/>
          <a:ext cx="3999104" cy="585000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/>
              </a:solidFill>
            </a:rPr>
            <a:t>Stateful</a:t>
          </a:r>
          <a:endParaRPr lang="en-US" sz="2500" kern="1200" dirty="0">
            <a:solidFill>
              <a:schemeClr val="tx2"/>
            </a:solidFill>
          </a:endParaRPr>
        </a:p>
      </dsp:txBody>
      <dsp:txXfrm>
        <a:off x="0" y="3281653"/>
        <a:ext cx="3999104" cy="58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D6D418-50D5-408C-A10F-A5779BDA50E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6D418-50D5-408C-A10F-A5779BDA50E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0" name="Picture 14" descr="foto r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1196975"/>
            <a:ext cx="3609975" cy="4176713"/>
          </a:xfrm>
          <a:prstGeom prst="rect">
            <a:avLst/>
          </a:prstGeom>
          <a:noFill/>
        </p:spPr>
      </p:pic>
      <p:pic>
        <p:nvPicPr>
          <p:cNvPr id="50191" name="Picture 15" descr="red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7AF7B5A-0EEC-4E57-AB36-54475F0F615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C5E44C-C1E0-431A-87D5-7144B029FB06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871E2D2-49CB-4312-B790-14FA9D563D6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0D4B51-CE62-4D02-BCF5-6AB430899FD5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DE5A140-209B-43A0-8147-E32AA229C46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EEDCF1-D1BA-4128-BCC2-100F807501F3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116B6BF-EBB2-4E9D-AE66-29572AD1975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0FABBE6-131D-444C-AA54-F43F19671AA4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8735297-3522-4F02-A9F2-92B8D8B1CFE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0C4772F-C17B-4029-BAC7-EDCF579414C1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347D7D6-5A3B-4872-858E-A07553BA248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7A9CEA2-6274-443B-89DB-3AC68585AD2B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5415223-4BE1-4C08-AF60-1F7EC5E2841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EF4373-4219-4375-814A-0F4800D6370A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CEF8EC6-0DE1-4F31-A81F-96998F0F9D2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0AC20FD-A08B-4047-89C4-2CF2CFA54488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08F6C27-FE2E-44E7-BA37-24CBF75D481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2DE40F8-2FCA-492A-BC17-A2272A19B0ED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6191C09-C392-4E8C-984F-AEB7D870D5B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A7A31A-19F3-4674-BE2B-B5E7D030595A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F8C0014-C6C6-444A-8F22-72444F29720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D464C32-6560-426F-ADEB-CD5408A421FB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EA0EB83-35C9-456F-9BD6-C752090BAF9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E869B0-3C71-4256-BDF3-3C8062EC018A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D833546-AF26-45A9-A48F-CDFECDA3605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21B3E8-90CA-4FBB-BDC3-B1E29EBD8DD9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ABF39E4-F748-4BCC-80E1-F6DD697D9B5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30D3766-DA98-4A31-98C3-4E3306659FD5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D74BCC2-C5F6-4C3B-BBC2-C3803576C8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7DC255-3574-4D65-A6F2-7113F8DD586D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DC42A9C-FC3F-462B-BCF9-CB555862250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A82D43-F287-4FF6-9F3D-7F3C8BFD38DB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0E844FF-4B75-4157-9D25-84AEB071ECF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D0AB18C-B5C0-4DD7-B786-7EE53E677AB2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1111A80-6BC5-420F-8D73-49C7F756AF91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1639A5-6ADA-4A53-8553-7858FA715672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9F4235F-15EE-461A-A8AF-714F825341E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4A459E-916A-46F0-A5A0-ED1296AE45E8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/ name of department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F0BE786-5059-4994-9AB0-06EC26CD7B4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71FB09-148E-41E6-9259-F64176AEF013}" type="datetime1">
              <a:rPr lang="nl-NL"/>
              <a:pPr/>
              <a:t>9-7-2014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2" name="Picture 20" descr="red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F90F19CC-B5B6-48E2-A6A8-34360AEF829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087CA011-52AD-4D96-9040-F22EE0CE7E23}" type="datetime1">
              <a:rPr lang="nl-NL"/>
              <a:pPr/>
              <a:t>9-7-2014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5" name="Picture 19" descr="red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</p:spPr>
      </p:pic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03F53D97-81E1-4563-A286-2479017280A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219149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547CCDA3-AD07-473E-8225-FF95FC77B6D2}" type="datetime1">
              <a:rPr lang="nl-NL"/>
              <a:pPr/>
              <a:t>9-7-2014</a:t>
            </a:fld>
            <a:endParaRPr lang="nl-NL"/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openxmlformats.org/officeDocument/2006/relationships/image" Target="../media/image23.wmf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188" y="1619250"/>
            <a:ext cx="7201172" cy="1470025"/>
          </a:xfrm>
        </p:spPr>
        <p:txBody>
          <a:bodyPr/>
          <a:lstStyle/>
          <a:p>
            <a:r>
              <a:rPr lang="en-US" dirty="0" smtClean="0"/>
              <a:t>SPHINCS: practical stateless </a:t>
            </a:r>
            <a:br>
              <a:rPr lang="en-US" dirty="0" smtClean="0"/>
            </a:br>
            <a:r>
              <a:rPr lang="en-US" dirty="0" smtClean="0"/>
              <a:t>hash-based signatures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1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11188" y="2734121"/>
            <a:ext cx="7345188" cy="550863"/>
          </a:xfrm>
        </p:spPr>
        <p:txBody>
          <a:bodyPr/>
          <a:lstStyle/>
          <a:p>
            <a:r>
              <a:rPr lang="de-DE" dirty="0" smtClean="0"/>
              <a:t>D. J. Bernstein, D. </a:t>
            </a:r>
            <a:r>
              <a:rPr lang="de-DE" dirty="0" err="1" smtClean="0"/>
              <a:t>Hopwood</a:t>
            </a:r>
            <a:r>
              <a:rPr lang="de-DE" dirty="0" smtClean="0"/>
              <a:t>, </a:t>
            </a:r>
            <a:r>
              <a:rPr lang="de-DE" u="sng" dirty="0" smtClean="0"/>
              <a:t>A. </a:t>
            </a:r>
            <a:r>
              <a:rPr lang="de-DE" u="sng" dirty="0" err="1" smtClean="0"/>
              <a:t>Hülsing</a:t>
            </a:r>
            <a:r>
              <a:rPr lang="de-DE" dirty="0" smtClean="0"/>
              <a:t>, </a:t>
            </a:r>
          </a:p>
          <a:p>
            <a:r>
              <a:rPr lang="de-DE" dirty="0" smtClean="0"/>
              <a:t>T. Lange, R. </a:t>
            </a:r>
            <a:r>
              <a:rPr lang="de-DE" dirty="0" err="1" smtClean="0"/>
              <a:t>Niederhagen</a:t>
            </a:r>
            <a:r>
              <a:rPr lang="de-DE" dirty="0" smtClean="0"/>
              <a:t>, L. </a:t>
            </a:r>
            <a:r>
              <a:rPr lang="de-DE" dirty="0" err="1" smtClean="0"/>
              <a:t>Papachristodoulou</a:t>
            </a:r>
            <a:r>
              <a:rPr lang="de-DE" dirty="0" smtClean="0"/>
              <a:t>,  </a:t>
            </a:r>
          </a:p>
          <a:p>
            <a:r>
              <a:rPr lang="de-DE" dirty="0" smtClean="0"/>
              <a:t>P. Schwabe, </a:t>
            </a:r>
            <a:r>
              <a:rPr lang="de-DE" dirty="0" err="1" smtClean="0"/>
              <a:t>and</a:t>
            </a:r>
            <a:r>
              <a:rPr lang="de-DE" dirty="0" smtClean="0"/>
              <a:t> Z. Wilcox </a:t>
            </a:r>
            <a:r>
              <a:rPr lang="de-DE" dirty="0" err="1" smtClean="0"/>
              <a:t>O'Hearn</a:t>
            </a:r>
            <a:r>
              <a:rPr lang="de-DE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Improvements </a:t>
            </a:r>
            <a:r>
              <a:rPr lang="en-US" sz="2000" dirty="0" smtClean="0"/>
              <a:t>[BGD</a:t>
            </a:r>
            <a:r>
              <a:rPr lang="de-DE" sz="2000" baseline="30000" dirty="0" smtClean="0"/>
              <a:t>+</a:t>
            </a:r>
            <a:r>
              <a:rPr lang="en-US" sz="2000" dirty="0" smtClean="0"/>
              <a:t>06]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309264" name="AutoShape 16" descr="data:image/jpeg;base64,/9j/4AAQSkZJRgABAQAAAQABAAD/2wCEAAkGBxQREhUUEhQWFhQVFRcVFhcYGBcUGBUUFBgYGBgYGBUYHCggGBwlHBUVITEiJSktLy8uHB8zODMtNygtLisBCgoKDg0OFxAQGiwkHyQsLCwsLCwsLCwsLCwsLCwsLCwsLCwsLCwsLCwsLCwsLCwsLCwsLCwsLCwsLCwsLCwsLP/AABEIAOEA4QMBIgACEQEDEQH/xAAcAAABBAMBAAAAAAAAAAAAAAAAAQQGBwIFCAP/xABSEAACAQMCBAQCBQYJCAYLAAABAgMABBESIQUGMUEHEyJRYXEUMoGRoQgjM0Kx8Bc0NVJigrPB0RUkcnN0ssPxFlN1kpPhJTZUZISFoqPC0tP/xAAXAQEBAQEAAAAAAAAAAAAAAAAAAQID/8QAIREBAQEAAQUBAAMBAAAAAAAAAAERIQISMUFRA4HB8BP/2gAMAwEAAhEDEQA/ALwFLRRQFFFFAUUUUBRRRQFFFFAUUUUBRRRQFFFFAUUUhFAtYu4G5/fO1RbjHLt0d7W/uE6DQ7RaQMHo7QO5PTrnvvVTc82HGo9Md5xCFoshs+YkQGcjUy6FY98dd+m9WTUtX7LcgKWHqx2Uj9pOB9pqA8yc5TxI8hRYYkDKS74OorgekYkI1EYZcZ6AE4rnduOXCsR5mSCRn0vnfc5IOc15X/EZ5hmVmIYg9AASBpGMADYDYdOvxrUyJylPirzILueJFbWII9LPsdUjElgrZJKDO2ST1znFQevSGBnYKiszHoqgsT8gK9ntJIz643G2rDKRsDjPqGCMjH4Vm8r4NkO+fb33H/nVpWXjHP5AgeNUAwA0RK+hRgJpAzk92DD4YqsYbdm2XGc43ZV3+RPT41gkZJwASfYbn8KTgdDcveMUUkYUxSNIAdReWBCTnfALA43Hbp8jW6XxOjBHmQFFJxq82KTHz8otv2x/dvXM/wDkybIHlPkjIGk5IxnIHcY3zRe2MsOBKpQ7EKxAbDDIOjOQCN84rXHuJ/Lqr+EWx/nv/wCG/wDhRXJ30l/5zfeaWpvT8Xl27RRRWVaGyv7xr2aKS3C2iqTHPkZd8R4GnUT+tKOg+oPeqt5Vl4i3DZbyWecnQ6KTcTM+sTIo/wA3KYXYN6gx+W5q8KKnVNljp+XXOj9Onrs3LLn3PSm+McSvY4JVeW4jiW9t0uSrNLNb2ZUmSVJgurSxxuBtj4mtYvFOIstuLO4uHjN9P9EebWDcW0UauqykAF1LAqCw/WPTGBe1LU6OntmNfv8Ar/1/S9eZucfxn+/tR0F1d3aWMpub6E3V/NBJGkrL5cJkdhjK7MobTk7YUDG1WhxO8vI7qCOKENbMq+bKcMytqwc+tcYGnsc62O2jDSGitOIooooCiiigKKKKAopCa1HE+YoYfTqUv6goLBQWUZK6jtnpt13B6b1ZNG3JrX3vGI4dWthlNJYAjKI5wHfJGleu59jVI89eLk+oRWroNL5aRCJNa9SurTpUDcenOR37VVd1eeZHl5JXlJAwfqBFGBuTkkdAMYA+WKuZ5TV0c0eMQUFYJFYgkfmlJzsMfnHGkDIbcA5B+2qc4jxU3MjST6iSFCqDsNIwPU2SB12HuT89XRTTDye8BBWONEU4zsHfbv5jDK/1dIPfNN2lLABmJ0j0gknHfA9qwxXvafWxkgHrgau4xt3307VFYktG2xIZT1B3DD2IPv3BpTcuxJLsSwwxLHLDbZj3Gw6+1ZX0ZDDOn1Lq9JRgM529BIHy614ouf3xQTnws5AHF5JvMkMcUKrkoPUzuTpAyCuMKxO+en2TfmHgfA+FI0YjE1yEyDMzOqMMtG0qqygqWUDSgJI7EE5qbhPMU9rHLHFNJGshXUqFcMV926gjsVrVXE2tixzltzk5JJ6kk9ycn7aI9bpg7kjG5J9KKg3OdlGyjf8AZ9npbcN1AkyICGA0bljk6dttA3/nMKZgmg/Gitj9Dg/62b/wYv8A+9LWsxRQdw0UUVAUUUUBRRRQFFFFAUUUUBUO8UuYprCxea2aISqyZDjUdDHSSqgjfJBycjANb7inGYIN5biKLTjUHZV2JH84jtXPnixzPYXszvArvI0aRhypVQY3yGwSOqMcHfbqN8iyJp5a+M/Eo1VpVtnB2GRpY/0iqNnf5AZ+yrYg8QoGsYboKzvKufIj/OP5gXLoMdxg4zjOO3bk+pvyr4hNw+1MEVvGXLl/MJI1Fhj1gdQBjABFJhylPixzy7m1aBpredQ5liEjLpBAADquASD5g3365G9VmOIXFz+bed2BDMS7O2yLq9R3JACDAOw67bmmnEL6S4kMkp1OxJJAVRlmLH0qABuxOw70cOaMSoZgxi1L5gQhXMefWFJ2zjPWrvwkZX8USHTG5kwTl9OhCO2lW9X2nHy7lpW14wlqZmNq0ixM48tZQpKRnGdbIx3B1bAHbG+aYImTgkL2yckD56QT+FRXlinXDLEzyCMNGmc+qRgiLpUscsemyn7aSwIEiElQM7lkEgA7/myDq/f51468ElfiPsbIP4Ggn/BeWbNYAbqO4Mk1rLKjM0cCjypCGKIQWDBFUgudJDHbYUeLHMMNxdiKGIpDbw+VEugQYdiGL6CuoLjRgYXoOx3ceElx/nP0mdrdYYYmjkeeXBYOR9WNtWpgi6QFCjAGSdw0H47Msk7ME8vVpyp30tpAYADooYEBewwKqNfIRn/yx+ApdRx3wKHbONsAbfb71mrfD7hjbv8A86ivGisxSk4x+/4HrQZoQPrLn4dPbPyOx++s2U5J0EJ1Ox2UnbfHbIFYRzEAgbZGDjqRkbZ9tqcDiB8t0bU2vSMsznSqnVgAMAc4HUEbdM4NVDTKf0vvFFeef3/c0VFdw0VTV14/QD9HaSNv+tIqED44Db/D5b9gtv4/W5PrtJVGOqujnPyIHw7+/wBrBclFUpc+PsY/R2kjb/ryJHt/VRq0t349XZP5q3hUY21FnOfckaR+FMHQtFc3N45cRyfTbgdh5bHBx/p+9aji3izxG4aMmUJ5ZDYQaQzj9ZsHJ64xnFMR0zdcSCOsaxySM2d0XKJpxnXIcKp3HpzqPYGsOI8dtrcFp544wuMlmAA1ZwPnsdq5O4jzjeTRiJpnWMZ9EbNGpz7oDg9+2+STk71otZ/v9/2/ZTgdD8d8cLVCVtIzMRn1yExR7Z6HBY9OmBnIrQ2nO1xfEmfjNvZJpB0QxNrBKglNUgGSPdWbfp7VSoajNNMWLxW14VE6tPfTXpEmXC65DIrDBbWWUJsoz6mbIXt18OYOZbU2jRWVvDAj+jWwD3TKgU6WCj0Al2GosxYA1AKXNNMAFKq/v0/50uqhnJJJOSTnJ3JPzopGWszER1274Oxx06ViW9qQnegDRivYWzEE9gM9D7fh1FeOaAAoA96NVKTQLnHTIHT9z3rYBvPcoHYliCusrl5NIUDUehzjcnp8eutFJQekmR6T2J9uvQ/soI+P7d682FBNBmlBWsc0rZBOcgj7CPnQAFJprIyn3PTHU9MAY+WAPurCgXelrHNFAhoAoqQjnCcQCBEgRQUOtIYxIWjKlWMhGdWUXcYzvnrQNv8Aore41fRLgAkAZicZJyQFBHqOATt2BrWTQMhIYYIOCPY08v8AjtzOcy3ErnWXGp2IDnYlRnCnG23bamSMCw1k474wT9macBZoSuknHqXUMEHbJG+OhyDsa8qdR3CaGDR6m0aVbWwCnVnVpHU4yAMgb5wabD5fv++aBDS0ma9YLZ3+orN06Anr06VB5UVJhweKJ9IbzA8JBeRTEIpWJD6Y/U8xQY+p3OegrZ2/A4XDC3tzcPojZQBMFLShAcOWXKoS/sc4JyoIGu2pqDCg1Z1v4fXxi/NcMw5ji+u6allQjU2ZsDDAMSq9NQ9q9L3kx7W7Th7FIIuI26EvIPO8uaHLlUkGMHWoz2xJ0OBUw1V4NBp3xfhz200kL6S0bFSVIZWwdmUjqD1pniig1KLmeGQTx2yaUIdlJJ3WBncMMqcHQUGCR0GdzUXxWzs4yUZUYHKgsMEHcrlR7jUq/hViVs4/Lk1iEkBok0qwLYlIOYg2PX6l22HTbOneOYAPZgD8QCB9xwa2NnIVRmBGM47ZwVkAOSPYt27djjGucbn239velpAFBIA7nv2zSygg4PUZH41kmw1DYgjHfP4bdOhombIHTOTnA3Ocbk/3dvtqKwLVhRVg+B0EcnESkyqyPbuMMA2+qMggEdcgD7aCAOuADkbj3yR8x2rDNdeT8h2L/Wt0O+okDSxIx+suNvhWUHIdgpJ+jRtkEesa9iMHGrPUU4TlyEF/Dr8KV5CSSSST1JOSfme9de2vKFqjSaLWGJTp0lAMtsNeUxpXoFz169KfJy1aAAC1gwBgDyk6Yxjpvt704HGWaK7DtuWbZdRktbYknICwRkKB8dOWJ3P4Abbs+J8ncMn9MlrCpK9VQQvjY7MoB9qK5Jorq/8Ag94X/wBSn/eP+NFXhHJ5oq1uFeBV85BnkgiXuNTSP/8ASun8akdv4DqobNyCTnSTGSU2IH64DbkHcdu1TDVEiM6dW2M46jOcZ+r1x8cYpQmwOob9tyQM9TXRFv4IWgwHdmG2rAKk4XHpOTpJJYnr26YqUcO8NuHQ5026tn6wf1BvbUn1SB7YxnfrvTgc18G4dC0g82Od1CFwqLoaXADf0sLvp23Iwds1MeU+RJ7tnb6Gioxcq0vmFVJ+oNypbT075roaz4XDD+iijTcn0oq7t13A707q90npMqoeW/CUrvcrbr6VGFjWUnTtks6+lu+wwc7/ABlfDPDi2iI15YKPSi5jQE5BOAckkHHWpnRTvq9sR+15JsI38wWsRfLnLLrx5n1gA2wGNgB0HzNb2OMKAFAUAYAAAAA6DFN5r9QSqfnJB1RSCVOnUA56JkEfWx1GM0zm4ZJP/GJMJqVhFESg9ODh5fruNW/p0ZAwQQSKitvVIePnKTEx3iGV1LFJV1NJoZ9Ii8tCcKCRpwB1I96uu3hCKFXZQAFHZQBgAU34tw9LiJonGzD2B0t+qwB2JBwRn2qQcb8W4W9tII5MB9KMQM+nWAwDZA3wR8N+tNCmADkb52BGdvcdqmfizwqS2vAJQAxiXcFiCFJAwWJOkLpA3/V33zUMGMd8/hitWZUnginG+M/OvazkKkkdQPfH79c/ZXhXvZTBHBIBGGByquMMpUnSwIyATg9jg9RUU9uvzamM5+ourrjzc7HqQcK+M/0ula14yOvz+w9DTuXcam3Dg75/WUZwc9+n3j3pJozuowQo1DBxsBg4zjPv79atSG6ISDpycDJABOMZJJx7YNYZrZcH4O906RxlQzuI8sSqhmB06mxhdRGkZ7imNzbvGxSRCjqcMrAqwPsQelRXmwqQ8hcU+jXWoDdo3XPddOJMgdz+bAx8T16VHWb9/lT3gd/9HnjlK6gjAke46H7cE0lypfDsrhePKQqxZSNQJbWcNuBqycgZx1Ow6mnVQPwz4wul7Rz+eiZm0sclonOoOCfrjUWBwdvTtvU8q9Uy4S7BRRRWVFYhBnPc4GflnH7TWVFB5+SvsKK9KKBKKKKBaKSloCikpaAooooMIolXIUAZJY4AGWY5JOO5JJJrOkzS0BRRRQc8eP0EyzwPcPGxYTKgjVkCwqylNZZm1NljnAA2H2VMG7dt9vie/wCArrPxL4KLqykURo7hJCjNpzEdO7KW2GQCufiK5OcaWIG4BIBxjIHfB6VUYtRjFJmlJop9KdagKrHS7nZshUITH6m3Q7knOwwMZPm8WQzDcL3IO/TAz77jsKwjlONIBAONQycMc7ZHT2p5LkwLsCMMAehUhtRBwPVncjO+/bGKqHPK95JGtxoIA8sPkgsUljkRonUDcNqAXV0GvevDmW6Wa7llUOFlYyerqS/qdvkW1EVrraUodiQDs2DgkZB/aAfmBVgRcnz31lBOPLiW2tJG1SEAzRxyM/pVNTYUOAS2Oo7YyFc0U84tZiGUxg50qmo5U+sopcAqSCA5YA+wpnWVWZ4U8w6L+3eR9I8owOSCQ+CdAbfc+tcEjtgda6VBzXI/h1aCe8iifGlpYidyCV1hWUYz1VznbsPjXW6qBsNhWr4lSMqKKKyoopKWgKKKKApKWkoClpKDQBOOv75rESgsVB9QAJHsDnGfuNNLe3ZyJJRgjdEzkR7dT2Z9zv0HQdyXtAtFFFAUUUUBRRRQMuNWnnQSx7+uN09JAb1KRsSCAfia424nCUldSugq7DSSDp3JxttsPau05vqnAycHABxnb37Vy54ycKaDiLsyKiyhWRUAVQqqq4GB16ZJHU/CrPCe0ENLQ3Xb/HA+fegUVlG+Pt6g9CPjXtFN6cZ2G+Ozb4I+GxH3U3xQaDGpDyfzVLw+R2TLK8bo0eohGypwWA67gdMGtBj7qxoNvzTxJLq6lnjRYklYuIxk6MnfORjJPq229X2VqaMUCg2PLnEZLe4jkikEbhlw5XWF9QOSvcZArpTg/LvFA8Ur8WLxkq0kTW0eGUnUVVs5XY4z1FcwWUuiRGzjS6tkdRpIOR91dReGUzvao8crSxDKKJdIYKD6CunpscEMMnrt0N9J7TgUtYo2aXNZUUtFFAlLRRQIaKWigSlopKBaSlooCiiigKKKKAooooCqJ/KP4fJ5ltOSPK0tEB3Ehyx29sAb1bPNXN1rw1A91Jp1A6EALPJpxkKo6/WHw3qlOYeYeI8xxzRW0CCG3ZZDHsJXDZCMS+wIAJwCOp+tViVVDnPw6e53xuaxJrKRCrEEbgkEddx16UjDHUYP3UUdaHUjYgg/HbY17pAPL15zh9LL02I1KdXx0uPs71Yvi7y4FWG/SYSi4jhz9QEhYlVWXABkGEXJxtkdM4AVvFcMgIVmUMMMASNQ9jjqPnXlmnPD7CSdtMSFyBkgdvme1bTm7leXh0oSQh1YZWRc6ScAld+hGRt8Qe9BpCNvxFYilzQKBKs3wt58ltpY4DnySNLfXdd3GGwSQmFITI2xgYzg1Wde1rdvE4eNirDOCOo1Ag/gSKRK7PtL+OZQ8ThgQSMHqASDt8wRTquTuX+fJraQOST6CrEblj+q25AyuTjGD7k1cHD/ABdt8xiXUyBQJZUw2JWJVR5fVl6n05YYGRuSL2/Dfq0aWmtjdpMiyROskbjKupDAj4EbGnJrKlorHR8T99FBlRRSUBRS0UBSUUUBS0lLQFFFFAUUUlBBecOUb3iR8qS7jS0Mg1RJEQzQg6wWcsdUmpUAxhe+MjBlHCOAwWtuLaGMLEFKlR+tkYJY9WY9yd62VLQcX8zWQgu7iEZIjnkQZznCuQM53zgVsuY7ua8iiu3j9CYtmcaiutcuFbJ2Ygs2xGcn5md878CT/L8sLMoW9gZvUGOGeJgDsD0lhDbjA+GKf+F/Ksc8MttMxeG7soZW0hV8uZZHwRjo6qY9yN985FaRE+EcsTPParDbyWq3kZRZpPzsZ1RMdSsB+tswBx0GMdtvccjXN5xIWd3M8UMa/mn0M0TAMTohz6Vymo56ArjHQVeUfBhFZx20WG8mKNIjKNQ1QqBGzgY7qCcY+GK0nP8AwWeZYLi2GbiCRGwCPqLlmCatix3UZwMMfarLvCY9OXfDmwsowiRGQ7kvKdTHO3YBRttsBWq8QuUGui7BQ8PlKCgHrVwTl4ycgEJp2xk4HXpU/hlDKrDowBHyIzShBnOBkgDON8DJAz9pqTqsWzXFHELUxSPGeqsRnbcdjt7jBpvirU8fOVo7S5juIRpW51FlyMCRMaiF6gEMD7Zz71WNnaPM4SJGd2zhVBZjgZOAPgCaivI0uKfcV4PLbSFJRg74YbqwU4JVvnTAjFAYr2trkof6O2odmAOd/trxBpDUE75G5nkt59VvJ5LPq1qwLROFRmy4z27dDjbV3q6uVfERJ3SG6MccpAGrUESWRtGhY0LFjnUe+x0j9YVy7FIVOVJU77gkHcYO4+BIpxZ8ReJWVQPUMEkZI3B27Dp+Jrey+Wc+O1qK4n/yhJ/Pb/vP/jRWGnbFLSUUC0UUUBRSGigKKKKBaSiigKKMUUCAUtJQTQQnxB4JHJNZ3bZL2zk6QCTKnpOnV0UggEZ65I6E1IeEQRKR5USKMN6lA6FtWMge7E/fT+6tlkXSw2yCPmpyK9IogowowOwq7wmMyawkXIIrKkqKZ8Hh8uPy9JUIzKud8rnII3O2Dj7KegUCig0vFuVba6uIridPMaFHjVWw0ZEnUlSNz1x8zT7h/B4IM+TDHGT1KqATsBu3U7KPup6KKCH87clpeKHjRDKhVgr7I2D0OOhwe4IOANtiOaOYeGPaTSRyxkYLALk/m2bcAnfcDBwScgg5IIJ7HqOc28mW3ERmZSJApRZF2YKezA7OM74YEVrfqY5FSEswVcEscDtufiaSaNlOGBB9j8NqsPmrwyu+G6p4yzRR5KzxZDIAN2kQHVGOu65A71HLTl/6QNTThJHZgDLkiVuxWQZ1EkjqM796dumo5mgV7SWjjVlThTgnGQM7jf5V41lSUUUUHcVFFFAUtJS0CUUtFAlFUp4nc/XrX3+TuGkowZYmdca5JZAPQrsMRgZG4wcg7gCtHx2949wJ4Zbi6MySHGC7TxkrgmNvMUFCR3XBxnB2NB0PRUHm8UrGK3tppmdPpMZdVCMxBQ6HU46FXBH2V4QeMHDXuhbBpN30CbQPJLE4GG1asE/racd843oJ/RUN5y8S7PhkqwzebJKQCUiVWKhuhYsyjf2zn4V48ueKdleibyxKjwxPMY5FRXdIwWby8OQSMdCR+2gnFFVh/Dlw7Rq0XOdQGjRHrwQTq/SYxsO/6w+OF5g53s+IcIluEe4jSOWNJAqgTIxZdOVWVfScjcP7+xFBZuKKq/lrnO04ZwiOaWW4mUzOieYIzPIxOSMCVlAUHfLbdOuBS8E8Z4JZo4rm2mthNp8qRiGRg5IVjsCEJGNQBHyAJoLOFBFRPxV49LY8NmmgOmXKIrYB0a2ALYIIO2fvFc+8Ps725s7i++nFVt2AZZJ5RI7MM+nqCTnYE77+1B1aKzqrPAPmS4u7aeK4cyfR2QI7btodT6CepwUJycn1fAVZfEb1IIpJZDhI0aRj7KgJP4CgcUGqS4J46tNcxRy28ccLyKjSaySiscBjnA2yM/bU/wDE7myThdotxFGkhMyx4YkABlc52+Kj76CXUVR/MPjFeQQWckcMGq5gaVtQchWEskeAAw2wgP31IOY/FY2t7b2ojidZVgMsnmY8ppW0uCOg0jfc0FnlahPMHhzbzsXizEzyeZKq48uV8g62U7q2R1Ujqcg5qS33MNrDGsktzCkbDKM0iAOBsSpz6uo6VjwjmO0uyRbXEUpHUI6swAxvpznG43qy2eEs1z3zRwSXhbgxw6VaN2milCTRvHFIIlIKjofNX2OSKjHEbaO7V57WBotOPMjXLoMgbp3XLatt9sHbv01xrmLhhdra5uLfWcxsjOuRq2Ksf1T8yKq/iXh9BKJLjgN0HeIoWgSXUpHUKHzkE6WI1E5x8a1svlMxSmKKtT/0x/7BL9y//rRV7Z9O6/HRtFFFc2hRRRQFFFFBzZzTnhHMX0mZWMRn+kA4yWjkHr06sAlSzDr1ArYeMviJa8Rt4re0LP8AnBK7lCuMKQqAMMkkscke3fNXfx3l62vkCXUKSqPq6huucZ0sPUucDoa0/BfDfhto4kitU1qcqzlpSpBBBUOSFIIBBG4oKK8ReDS2ljwmKUYkENwzj2Mkvm6T8QHwfjmvfxj4HBaGxNvEsXmWoL6cjUy6fUfdt+vU10TxXgVtdFTcwRTFM6fMRZNOrGcagcZwPurG/wCX7WfR51tBL5Y0p5kSPoX2XUDgbDYUFG88c0yDixh82OxjUR6rkW6yyn80D5mtUMhzkKMHpj41GeT5g/EbllkeUNbX5Ekgw8mbeX1sMnBPXrXS3EeWrO4YPPawSsAFDPEjkKM4XJHQZO3SsIOVrJG1JZ2ysVKllhjUlWUqy5C9CpII9jigoPwa4bFPFxMSxJIVtMrrUMVOJN1J3U7DcVp+Uxng/GPh9BP/AN2SumuH8v2tvq8i2gi1jS/lxImtfZtIGRudjSW3L1pGrJHbQIrhQ6rFGquEJKhgBhsEkjPTNBzFxDh0snBLWdAzRQXNykmNwhk8oqx9gSCM49vcVlbpa3j2sJn4jcOyhPLCxsYjgeiIPIQVyD/NAAB+XUtvYRRoUjjREOcqqqqnPXKgYptw3gFrbMWt7aCFiMExxJGSPYlQKCrfGfnmKC3bhiKJpXjVZWY7Q/VK7Kd5Ng3XA2O/SqK0FSok1KjaWPp6rvhwpIDbFsftqZ+NvD5IuLTu6kLNokjbsy6FU4PwKkYp/wA8c1cN4hw62CxvFewIkYVY106EGChfI/N9xjcE9OtBPOWecOD8FSO1jkdlkjSd7gKXV2kXHrCkshAVfQBtn3zTvx94/wCTw5YUI1Xbheu/lJh2IGN99A/rVz3waaJbiJrhS8KyK0iqF1MinJUZwN+nWuieKcnW3McdvetLPEhi0xxgRjSoZsk7NuT8egFBQ99PaNYW6JrF4kkpmJUBDG59IDA5OnQu2P129qsrnXmI8Q5at5mIMq3McUuDk+ZGsgyfYsulv61WbxDw64fLbtALaGMsgTzUhiWUYx6g+jZtutaKDwctVtZLX6RcmKSWOU7x5V4g6jT6Mbh99uwoKT5yX/M+FH/3SQfdcS/41t/EfhcEXFLXUMRzxW005LEAmRyJG1E+kaR2xirc4j4RWc8FtC8k+m2R40IZASHcuS3owTk9qf8ANXhpZcQ8ozeYHijWIOjBSUXoGyCD1NBV/Pr2aXsFnaWgupI0iSHzrh/o6hvUqqocBwc5JZwCSc5rR8niWLjwVPJSX88um2J8kObdzoXc5AYAEZO4NW/xHwf4dMsQKyqYkWMMr4Z0UnAfIIJ3xnAOMDsKccJ8K7C0mSe3WRJo8lGMjMNRBGSp69aCi+RrexdOIHiRAmWAmDzGZWM3r1YGfU+oJscnr8anX5ND/wAeXv8AmD/aitRxW0u4JLiS/wCCRTvhmWeJWjiVhqzNIEykgOzEMFOxz1NSj8njg3kxXMpkiZpDENEciyGNV1ka9OQpOrpnO2+KC4aKKKAooooCiiigKKKKAooooCoZ4xXLxcIuXidkdfJwyMUYZnjBww3GxIqZ1CfGdc8Gu/lEfumjNBDPAbmUeXdC8u99cejz5t8ENnT5jfLpUZ5M4tM3MSr9Id4zdXAA81nQoVlK430kYxjFazwt5BTjH0jXO8XkeXjSobUJfM9yMfU/Gk5I4d9F5gihBLLDdSxBiMFtAcdB3PtVFvcweMVjazNCizTyIWVvKUaVZCQw1MRnGDuARt1p9wDxQsryC4lj80NbQvPJEygP5cYySpDaW9vrdxnFU/w7mGe5nlb6Rb8KhAZyUgSOQox3jRlQPK+2SNQyd/lrfDNvVxJVydXC7wDPU7DGR70wWpL47WHllliuC+oKsbLGpYYJLag5AUbD33GAd8Z/w42P0Yy6JfODaRAQoY5GdQcEro7Z657dKhXgJwiC5+nrPEkmIYwutQ2nX5mdOfq5wOntWH5PvC4Li4uRPFHLiFcB1Dgamw2A2wPTeoJ5wjnLhnH4ZI7uAL5CNOyy+oLGmNUiSrgjG2Rsce4quVuuESmaSHg1xLFGTlvPmRFUBm1Np2j2HQt7dd6YeFfkLfXS3GRb/RLpJcaiREcBsadycdMb1rXFtBG8thxOeJyMeQ8csMrAHYGWAtG2xyMkfZVEl8V3tZLa0kg4bJavIiN5hQxoseZVERC+lmOgOCd9JX3xUp8K+eY7ThTfSIplitVJEuCRO0krARxZGCQSB19ycAHEY49xe6veXEkuizmO/CLIVILwiI4Zmx6vWzLq+GDvWsiuhecCW0hDmeyla5lXTs0TsyZUg7kGUHGOgNBOP4b5sed/k1/oudPma2xqx08zy9Gc9q3vNPi7HbW9rcW0BnS6EuNTGIo0RUMrDSd8sR7bbZFUrw+9tPoGia5vjIGwLVGCwEa9WsFsqAOvTOr763HPHDIoeE2LW/0gRST3EgFwFDgskSkKE20Hy8j3yT3oJ1YeNjziZkswqw2xmOZCdTqyKVBC4A9fz2+NeXBPGye6mhgSyXVJMisQ7OEiZlUtgL1Go7nbpWzuUH/RPYDe0Vj8WLgsT8Sck/GmH5OC/wCa3bKBr81RnucJkAnrjJP41A9414hcUeaWOx4dpjj1HzrkPGronVgXKKM9hqJ/u9ORPF0XcVybqIRvawNOTGcrIiYDABvqtqKgDJzq+G9QLfrLeSnjIu5pULaIFbGqct+iOd4o8nHoHtinPhrwxrqS/tlBEkthMqJ0PmJJG6plunqUDc+9USe78U+I30N3os0Np5TpLoDs0KyqVDGXOCQct9XoD061t/yaG/N3o76oT+ElQblHm6Xhtve2LWrvLcKVAOVaNihVtSackBTq+z45qcfk4QPGb0OjLkQkFlK5x5g2yKgu2iiigKKKKAooooCiiigKKKKAqGeMX8j3f+gn9qlFFBAfyZ+t/wD/AA3/AB6a2P8ALUX/AGtdf/lRRWp7SoHzf+luf9ol/tZafeFH6W9/7Mu/91aKKXyRL/yb/rX/APq4f+LXj+Tf/G7n/Z0/3xS0VlWq8FP5Yf8A1Vx+0VXPEP0sn+sb/eNFFUdHy/8Aqr/8uH+4Kgn5N/8AHbn/AGb/AIiUUVBXkn8oH/az/a10R4p9LP8A03/s6KKo3Vt/JS/6kftpxyf+iPzpaKBje/ykn+iv7RW4tP0zfNv76KKAP8Z/q/3VtKKKgKKKKD//2Q==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266" name="AutoShape 18" descr="data:image/jpeg;base64,/9j/4AAQSkZJRgABAQAAAQABAAD/2wCEAAkGBxQREhUUEhQWFhQVFRcVFhcYGBcUGBUUFBgYGBgYGBUYHCggGBwlHBUVITEiJSktLy8uHB8zODMtNygtLisBCgoKDg0OFxAQGiwkHyQsLCwsLCwsLCwsLCwsLCwsLCwsLCwsLCwsLCwsLCwsLCwsLCwsLCwsLCwsLCwsLCwsLP/AABEIAOEA4QMBIgACEQEDEQH/xAAcAAABBAMBAAAAAAAAAAAAAAAAAQQGBwIFCAP/xABSEAACAQMCBAQCBQYJCAYLAAABAgMABBESIQUGMUEHEyJRYXEUMoGRoQgjM0Kx8Bc0NVJigrPB0RUkcnN0ssPxFlN1kpPhJTZUZISFoqPC0tP/xAAXAQEBAQEAAAAAAAAAAAAAAAAAAQID/8QAIREBAQEAAQUBAAMBAAAAAAAAAAERIQISMUFRA4HB8BP/2gAMAwEAAhEDEQA/ALwFLRRQFFFFAUUUUBRRRQFFFFAUUUUBRRRQFFFFAUUUhFAtYu4G5/fO1RbjHLt0d7W/uE6DQ7RaQMHo7QO5PTrnvvVTc82HGo9Md5xCFoshs+YkQGcjUy6FY98dd+m9WTUtX7LcgKWHqx2Uj9pOB9pqA8yc5TxI8hRYYkDKS74OorgekYkI1EYZcZ6AE4rnduOXCsR5mSCRn0vnfc5IOc15X/EZ5hmVmIYg9AASBpGMADYDYdOvxrUyJylPirzILueJFbWII9LPsdUjElgrZJKDO2ST1znFQevSGBnYKiszHoqgsT8gK9ntJIz643G2rDKRsDjPqGCMjH4Vm8r4NkO+fb33H/nVpWXjHP5AgeNUAwA0RK+hRgJpAzk92DD4YqsYbdm2XGc43ZV3+RPT41gkZJwASfYbn8KTgdDcveMUUkYUxSNIAdReWBCTnfALA43Hbp8jW6XxOjBHmQFFJxq82KTHz8otv2x/dvXM/wDkybIHlPkjIGk5IxnIHcY3zRe2MsOBKpQ7EKxAbDDIOjOQCN84rXHuJ/Lqr+EWx/nv/wCG/wDhRXJ30l/5zfeaWpvT8Xl27RRRWVaGyv7xr2aKS3C2iqTHPkZd8R4GnUT+tKOg+oPeqt5Vl4i3DZbyWecnQ6KTcTM+sTIo/wA3KYXYN6gx+W5q8KKnVNljp+XXOj9Onrs3LLn3PSm+McSvY4JVeW4jiW9t0uSrNLNb2ZUmSVJgurSxxuBtj4mtYvFOIstuLO4uHjN9P9EebWDcW0UauqykAF1LAqCw/WPTGBe1LU6OntmNfv8Ar/1/S9eZucfxn+/tR0F1d3aWMpub6E3V/NBJGkrL5cJkdhjK7MobTk7YUDG1WhxO8vI7qCOKENbMq+bKcMytqwc+tcYGnsc62O2jDSGitOIooooCiiigKKKKAopCa1HE+YoYfTqUv6goLBQWUZK6jtnpt13B6b1ZNG3JrX3vGI4dWthlNJYAjKI5wHfJGleu59jVI89eLk+oRWroNL5aRCJNa9SurTpUDcenOR37VVd1eeZHl5JXlJAwfqBFGBuTkkdAMYA+WKuZ5TV0c0eMQUFYJFYgkfmlJzsMfnHGkDIbcA5B+2qc4jxU3MjST6iSFCqDsNIwPU2SB12HuT89XRTTDye8BBWONEU4zsHfbv5jDK/1dIPfNN2lLABmJ0j0gknHfA9qwxXvafWxkgHrgau4xt3307VFYktG2xIZT1B3DD2IPv3BpTcuxJLsSwwxLHLDbZj3Gw6+1ZX0ZDDOn1Lq9JRgM529BIHy614ouf3xQTnws5AHF5JvMkMcUKrkoPUzuTpAyCuMKxO+en2TfmHgfA+FI0YjE1yEyDMzOqMMtG0qqygqWUDSgJI7EE5qbhPMU9rHLHFNJGshXUqFcMV926gjsVrVXE2tixzltzk5JJ6kk9ycn7aI9bpg7kjG5J9KKg3OdlGyjf8AZ9npbcN1AkyICGA0bljk6dttA3/nMKZgmg/Gitj9Dg/62b/wYv8A+9LWsxRQdw0UUVAUUUUBRRRQFFFFAUUUUBUO8UuYprCxea2aISqyZDjUdDHSSqgjfJBycjANb7inGYIN5biKLTjUHZV2JH84jtXPnixzPYXszvArvI0aRhypVQY3yGwSOqMcHfbqN8iyJp5a+M/Eo1VpVtnB2GRpY/0iqNnf5AZ+yrYg8QoGsYboKzvKufIj/OP5gXLoMdxg4zjOO3bk+pvyr4hNw+1MEVvGXLl/MJI1Fhj1gdQBjABFJhylPixzy7m1aBpredQ5liEjLpBAADquASD5g3365G9VmOIXFz+bed2BDMS7O2yLq9R3JACDAOw67bmmnEL6S4kMkp1OxJJAVRlmLH0qABuxOw70cOaMSoZgxi1L5gQhXMefWFJ2zjPWrvwkZX8USHTG5kwTl9OhCO2lW9X2nHy7lpW14wlqZmNq0ixM48tZQpKRnGdbIx3B1bAHbG+aYImTgkL2yckD56QT+FRXlinXDLEzyCMNGmc+qRgiLpUscsemyn7aSwIEiElQM7lkEgA7/myDq/f51468ElfiPsbIP4Ggn/BeWbNYAbqO4Mk1rLKjM0cCjypCGKIQWDBFUgudJDHbYUeLHMMNxdiKGIpDbw+VEugQYdiGL6CuoLjRgYXoOx3ceElx/nP0mdrdYYYmjkeeXBYOR9WNtWpgi6QFCjAGSdw0H47Msk7ME8vVpyp30tpAYADooYEBewwKqNfIRn/yx+ApdRx3wKHbONsAbfb71mrfD7hjbv8A86ivGisxSk4x+/4HrQZoQPrLn4dPbPyOx++s2U5J0EJ1Ox2UnbfHbIFYRzEAgbZGDjqRkbZ9tqcDiB8t0bU2vSMsznSqnVgAMAc4HUEbdM4NVDTKf0vvFFeef3/c0VFdw0VTV14/QD9HaSNv+tIqED44Db/D5b9gtv4/W5PrtJVGOqujnPyIHw7+/wBrBclFUpc+PsY/R2kjb/ryJHt/VRq0t349XZP5q3hUY21FnOfckaR+FMHQtFc3N45cRyfTbgdh5bHBx/p+9aji3izxG4aMmUJ5ZDYQaQzj9ZsHJ64xnFMR0zdcSCOsaxySM2d0XKJpxnXIcKp3HpzqPYGsOI8dtrcFp544wuMlmAA1ZwPnsdq5O4jzjeTRiJpnWMZ9EbNGpz7oDg9+2+STk71otZ/v9/2/ZTgdD8d8cLVCVtIzMRn1yExR7Z6HBY9OmBnIrQ2nO1xfEmfjNvZJpB0QxNrBKglNUgGSPdWbfp7VSoajNNMWLxW14VE6tPfTXpEmXC65DIrDBbWWUJsoz6mbIXt18OYOZbU2jRWVvDAj+jWwD3TKgU6WCj0Al2GosxYA1AKXNNMAFKq/v0/50uqhnJJJOSTnJ3JPzopGWszER1274Oxx06ViW9qQnegDRivYWzEE9gM9D7fh1FeOaAAoA96NVKTQLnHTIHT9z3rYBvPcoHYliCusrl5NIUDUehzjcnp8eutFJQekmR6T2J9uvQ/soI+P7d682FBNBmlBWsc0rZBOcgj7CPnQAFJprIyn3PTHU9MAY+WAPurCgXelrHNFAhoAoqQjnCcQCBEgRQUOtIYxIWjKlWMhGdWUXcYzvnrQNv8Aore41fRLgAkAZicZJyQFBHqOATt2BrWTQMhIYYIOCPY08v8AjtzOcy3ErnWXGp2IDnYlRnCnG23bamSMCw1k474wT9macBZoSuknHqXUMEHbJG+OhyDsa8qdR3CaGDR6m0aVbWwCnVnVpHU4yAMgb5wabD5fv++aBDS0ma9YLZ3+orN06Anr06VB5UVJhweKJ9IbzA8JBeRTEIpWJD6Y/U8xQY+p3OegrZ2/A4XDC3tzcPojZQBMFLShAcOWXKoS/sc4JyoIGu2pqDCg1Z1v4fXxi/NcMw5ji+u6allQjU2ZsDDAMSq9NQ9q9L3kx7W7Th7FIIuI26EvIPO8uaHLlUkGMHWoz2xJ0OBUw1V4NBp3xfhz200kL6S0bFSVIZWwdmUjqD1pniig1KLmeGQTx2yaUIdlJJ3WBncMMqcHQUGCR0GdzUXxWzs4yUZUYHKgsMEHcrlR7jUq/hViVs4/Lk1iEkBok0qwLYlIOYg2PX6l22HTbOneOYAPZgD8QCB9xwa2NnIVRmBGM47ZwVkAOSPYt27djjGucbn239velpAFBIA7nv2zSygg4PUZH41kmw1DYgjHfP4bdOhombIHTOTnA3Ocbk/3dvtqKwLVhRVg+B0EcnESkyqyPbuMMA2+qMggEdcgD7aCAOuADkbj3yR8x2rDNdeT8h2L/Wt0O+okDSxIx+suNvhWUHIdgpJ+jRtkEesa9iMHGrPUU4TlyEF/Dr8KV5CSSSST1JOSfme9de2vKFqjSaLWGJTp0lAMtsNeUxpXoFz169KfJy1aAAC1gwBgDyk6Yxjpvt704HGWaK7DtuWbZdRktbYknICwRkKB8dOWJ3P4Abbs+J8ncMn9MlrCpK9VQQvjY7MoB9qK5Jorq/8Ag94X/wBSn/eP+NFXhHJ5oq1uFeBV85BnkgiXuNTSP/8ASun8akdv4DqobNyCTnSTGSU2IH64DbkHcdu1TDVEiM6dW2M46jOcZ+r1x8cYpQmwOob9tyQM9TXRFv4IWgwHdmG2rAKk4XHpOTpJJYnr26YqUcO8NuHQ5026tn6wf1BvbUn1SB7YxnfrvTgc18G4dC0g82Od1CFwqLoaXADf0sLvp23Iwds1MeU+RJ7tnb6Gioxcq0vmFVJ+oNypbT075roaz4XDD+iijTcn0oq7t13A707q90npMqoeW/CUrvcrbr6VGFjWUnTtks6+lu+wwc7/ABlfDPDi2iI15YKPSi5jQE5BOAckkHHWpnRTvq9sR+15JsI38wWsRfLnLLrx5n1gA2wGNgB0HzNb2OMKAFAUAYAAAAA6DFN5r9QSqfnJB1RSCVOnUA56JkEfWx1GM0zm4ZJP/GJMJqVhFESg9ODh5fruNW/p0ZAwQQSKitvVIePnKTEx3iGV1LFJV1NJoZ9Ii8tCcKCRpwB1I96uu3hCKFXZQAFHZQBgAU34tw9LiJonGzD2B0t+qwB2JBwRn2qQcb8W4W9tII5MB9KMQM+nWAwDZA3wR8N+tNCmADkb52BGdvcdqmfizwqS2vAJQAxiXcFiCFJAwWJOkLpA3/V33zUMGMd8/hitWZUnginG+M/OvazkKkkdQPfH79c/ZXhXvZTBHBIBGGByquMMpUnSwIyATg9jg9RUU9uvzamM5+ourrjzc7HqQcK+M/0ula14yOvz+w9DTuXcam3Dg75/WUZwc9+n3j3pJozuowQo1DBxsBg4zjPv79atSG6ISDpycDJABOMZJJx7YNYZrZcH4O906RxlQzuI8sSqhmB06mxhdRGkZ7imNzbvGxSRCjqcMrAqwPsQelRXmwqQ8hcU+jXWoDdo3XPddOJMgdz+bAx8T16VHWb9/lT3gd/9HnjlK6gjAke46H7cE0lypfDsrhePKQqxZSNQJbWcNuBqycgZx1Ow6mnVQPwz4wul7Rz+eiZm0sclonOoOCfrjUWBwdvTtvU8q9Uy4S7BRRRWVFYhBnPc4GflnH7TWVFB5+SvsKK9KKBKKKKBaKSloCikpaAooooMIolXIUAZJY4AGWY5JOO5JJJrOkzS0BRRRQc8eP0EyzwPcPGxYTKgjVkCwqylNZZm1NljnAA2H2VMG7dt9vie/wCArrPxL4KLqykURo7hJCjNpzEdO7KW2GQCufiK5OcaWIG4BIBxjIHfB6VUYtRjFJmlJop9KdagKrHS7nZshUITH6m3Q7knOwwMZPm8WQzDcL3IO/TAz77jsKwjlONIBAONQycMc7ZHT2p5LkwLsCMMAehUhtRBwPVncjO+/bGKqHPK95JGtxoIA8sPkgsUljkRonUDcNqAXV0GvevDmW6Wa7llUOFlYyerqS/qdvkW1EVrraUodiQDs2DgkZB/aAfmBVgRcnz31lBOPLiW2tJG1SEAzRxyM/pVNTYUOAS2Oo7YyFc0U84tZiGUxg50qmo5U+sopcAqSCA5YA+wpnWVWZ4U8w6L+3eR9I8owOSCQ+CdAbfc+tcEjtgda6VBzXI/h1aCe8iifGlpYidyCV1hWUYz1VznbsPjXW6qBsNhWr4lSMqKKKyoopKWgKKKKApKWkoClpKDQBOOv75rESgsVB9QAJHsDnGfuNNLe3ZyJJRgjdEzkR7dT2Z9zv0HQdyXtAtFFFAUUUUBRRRQMuNWnnQSx7+uN09JAb1KRsSCAfia424nCUldSugq7DSSDp3JxttsPau05vqnAycHABxnb37Vy54ycKaDiLsyKiyhWRUAVQqqq4GB16ZJHU/CrPCe0ENLQ3Xb/HA+fegUVlG+Pt6g9CPjXtFN6cZ2G+Ozb4I+GxH3U3xQaDGpDyfzVLw+R2TLK8bo0eohGypwWA67gdMGtBj7qxoNvzTxJLq6lnjRYklYuIxk6MnfORjJPq229X2VqaMUCg2PLnEZLe4jkikEbhlw5XWF9QOSvcZArpTg/LvFA8Ur8WLxkq0kTW0eGUnUVVs5XY4z1FcwWUuiRGzjS6tkdRpIOR91dReGUzvao8crSxDKKJdIYKD6CunpscEMMnrt0N9J7TgUtYo2aXNZUUtFFAlLRRQIaKWigSlopKBaSlooCiiigKKKKAooooCqJ/KP4fJ5ltOSPK0tEB3Ehyx29sAb1bPNXN1rw1A91Jp1A6EALPJpxkKo6/WHw3qlOYeYeI8xxzRW0CCG3ZZDHsJXDZCMS+wIAJwCOp+tViVVDnPw6e53xuaxJrKRCrEEbgkEddx16UjDHUYP3UUdaHUjYgg/HbY17pAPL15zh9LL02I1KdXx0uPs71Yvi7y4FWG/SYSi4jhz9QEhYlVWXABkGEXJxtkdM4AVvFcMgIVmUMMMASNQ9jjqPnXlmnPD7CSdtMSFyBkgdvme1bTm7leXh0oSQh1YZWRc6ScAld+hGRt8Qe9BpCNvxFYilzQKBKs3wt58ltpY4DnySNLfXdd3GGwSQmFITI2xgYzg1Wde1rdvE4eNirDOCOo1Ag/gSKRK7PtL+OZQ8ThgQSMHqASDt8wRTquTuX+fJraQOST6CrEblj+q25AyuTjGD7k1cHD/ABdt8xiXUyBQJZUw2JWJVR5fVl6n05YYGRuSL2/Dfq0aWmtjdpMiyROskbjKupDAj4EbGnJrKlorHR8T99FBlRRSUBRS0UBSUUUBS0lLQFFFFAUUUlBBecOUb3iR8qS7jS0Mg1RJEQzQg6wWcsdUmpUAxhe+MjBlHCOAwWtuLaGMLEFKlR+tkYJY9WY9yd62VLQcX8zWQgu7iEZIjnkQZznCuQM53zgVsuY7ua8iiu3j9CYtmcaiutcuFbJ2Ygs2xGcn5md878CT/L8sLMoW9gZvUGOGeJgDsD0lhDbjA+GKf+F/Ksc8MttMxeG7soZW0hV8uZZHwRjo6qY9yN985FaRE+EcsTPParDbyWq3kZRZpPzsZ1RMdSsB+tswBx0GMdtvccjXN5xIWd3M8UMa/mn0M0TAMTohz6Vymo56ArjHQVeUfBhFZx20WG8mKNIjKNQ1QqBGzgY7qCcY+GK0nP8AwWeZYLi2GbiCRGwCPqLlmCatix3UZwMMfarLvCY9OXfDmwsowiRGQ7kvKdTHO3YBRttsBWq8QuUGui7BQ8PlKCgHrVwTl4ycgEJp2xk4HXpU/hlDKrDowBHyIzShBnOBkgDON8DJAz9pqTqsWzXFHELUxSPGeqsRnbcdjt7jBpvirU8fOVo7S5juIRpW51FlyMCRMaiF6gEMD7Zz71WNnaPM4SJGd2zhVBZjgZOAPgCaivI0uKfcV4PLbSFJRg74YbqwU4JVvnTAjFAYr2trkof6O2odmAOd/trxBpDUE75G5nkt59VvJ5LPq1qwLROFRmy4z27dDjbV3q6uVfERJ3SG6MccpAGrUESWRtGhY0LFjnUe+x0j9YVy7FIVOVJU77gkHcYO4+BIpxZ8ReJWVQPUMEkZI3B27Dp+Jrey+Wc+O1qK4n/yhJ/Pb/vP/jRWGnbFLSUUC0UUUBRSGigKKKKBaSiigKKMUUCAUtJQTQQnxB4JHJNZ3bZL2zk6QCTKnpOnV0UggEZ65I6E1IeEQRKR5USKMN6lA6FtWMge7E/fT+6tlkXSw2yCPmpyK9IogowowOwq7wmMyawkXIIrKkqKZ8Hh8uPy9JUIzKud8rnII3O2Dj7KegUCig0vFuVba6uIridPMaFHjVWw0ZEnUlSNz1x8zT7h/B4IM+TDHGT1KqATsBu3U7KPup6KKCH87clpeKHjRDKhVgr7I2D0OOhwe4IOANtiOaOYeGPaTSRyxkYLALk/m2bcAnfcDBwScgg5IIJ7HqOc28mW3ERmZSJApRZF2YKezA7OM74YEVrfqY5FSEswVcEscDtufiaSaNlOGBB9j8NqsPmrwyu+G6p4yzRR5KzxZDIAN2kQHVGOu65A71HLTl/6QNTThJHZgDLkiVuxWQZ1EkjqM796dumo5mgV7SWjjVlThTgnGQM7jf5V41lSUUUUHcVFFFAUtJS0CUUtFAlFUp4nc/XrX3+TuGkowZYmdca5JZAPQrsMRgZG4wcg7gCtHx2949wJ4Zbi6MySHGC7TxkrgmNvMUFCR3XBxnB2NB0PRUHm8UrGK3tppmdPpMZdVCMxBQ6HU46FXBH2V4QeMHDXuhbBpN30CbQPJLE4GG1asE/racd843oJ/RUN5y8S7PhkqwzebJKQCUiVWKhuhYsyjf2zn4V48ueKdleibyxKjwxPMY5FRXdIwWby8OQSMdCR+2gnFFVh/Dlw7Rq0XOdQGjRHrwQTq/SYxsO/6w+OF5g53s+IcIluEe4jSOWNJAqgTIxZdOVWVfScjcP7+xFBZuKKq/lrnO04ZwiOaWW4mUzOieYIzPIxOSMCVlAUHfLbdOuBS8E8Z4JZo4rm2mthNp8qRiGRg5IVjsCEJGNQBHyAJoLOFBFRPxV49LY8NmmgOmXKIrYB0a2ALYIIO2fvFc+8Ps725s7i++nFVt2AZZJ5RI7MM+nqCTnYE77+1B1aKzqrPAPmS4u7aeK4cyfR2QI7btodT6CepwUJycn1fAVZfEb1IIpJZDhI0aRj7KgJP4CgcUGqS4J46tNcxRy28ccLyKjSaySiscBjnA2yM/bU/wDE7myThdotxFGkhMyx4YkABlc52+Kj76CXUVR/MPjFeQQWckcMGq5gaVtQchWEskeAAw2wgP31IOY/FY2t7b2ojidZVgMsnmY8ppW0uCOg0jfc0FnlahPMHhzbzsXizEzyeZKq48uV8g62U7q2R1Ujqcg5qS33MNrDGsktzCkbDKM0iAOBsSpz6uo6VjwjmO0uyRbXEUpHUI6swAxvpznG43qy2eEs1z3zRwSXhbgxw6VaN2milCTRvHFIIlIKjofNX2OSKjHEbaO7V57WBotOPMjXLoMgbp3XLatt9sHbv01xrmLhhdra5uLfWcxsjOuRq2Ksf1T8yKq/iXh9BKJLjgN0HeIoWgSXUpHUKHzkE6WI1E5x8a1svlMxSmKKtT/0x/7BL9y//rRV7Z9O6/HRtFFFc2hRRRQFFFFBzZzTnhHMX0mZWMRn+kA4yWjkHr06sAlSzDr1ArYeMviJa8Rt4re0LP8AnBK7lCuMKQqAMMkkscke3fNXfx3l62vkCXUKSqPq6huucZ0sPUucDoa0/BfDfhto4kitU1qcqzlpSpBBBUOSFIIBBG4oKK8ReDS2ljwmKUYkENwzj2Mkvm6T8QHwfjmvfxj4HBaGxNvEsXmWoL6cjUy6fUfdt+vU10TxXgVtdFTcwRTFM6fMRZNOrGcagcZwPurG/wCX7WfR51tBL5Y0p5kSPoX2XUDgbDYUFG88c0yDixh82OxjUR6rkW6yyn80D5mtUMhzkKMHpj41GeT5g/EbllkeUNbX5Ekgw8mbeX1sMnBPXrXS3EeWrO4YPPawSsAFDPEjkKM4XJHQZO3SsIOVrJG1JZ2ysVKllhjUlWUqy5C9CpII9jigoPwa4bFPFxMSxJIVtMrrUMVOJN1J3U7DcVp+Uxng/GPh9BP/AN2SumuH8v2tvq8i2gi1jS/lxImtfZtIGRudjSW3L1pGrJHbQIrhQ6rFGquEJKhgBhsEkjPTNBzFxDh0snBLWdAzRQXNykmNwhk8oqx9gSCM49vcVlbpa3j2sJn4jcOyhPLCxsYjgeiIPIQVyD/NAAB+XUtvYRRoUjjREOcqqqqnPXKgYptw3gFrbMWt7aCFiMExxJGSPYlQKCrfGfnmKC3bhiKJpXjVZWY7Q/VK7Kd5Ng3XA2O/SqK0FSok1KjaWPp6rvhwpIDbFsftqZ+NvD5IuLTu6kLNokjbsy6FU4PwKkYp/wA8c1cN4hw62CxvFewIkYVY106EGChfI/N9xjcE9OtBPOWecOD8FSO1jkdlkjSd7gKXV2kXHrCkshAVfQBtn3zTvx94/wCTw5YUI1Xbheu/lJh2IGN99A/rVz3waaJbiJrhS8KyK0iqF1MinJUZwN+nWuieKcnW3McdvetLPEhi0xxgRjSoZsk7NuT8egFBQ99PaNYW6JrF4kkpmJUBDG59IDA5OnQu2P129qsrnXmI8Q5at5mIMq3McUuDk+ZGsgyfYsulv61WbxDw64fLbtALaGMsgTzUhiWUYx6g+jZtutaKDwctVtZLX6RcmKSWOU7x5V4g6jT6Mbh99uwoKT5yX/M+FH/3SQfdcS/41t/EfhcEXFLXUMRzxW005LEAmRyJG1E+kaR2xirc4j4RWc8FtC8k+m2R40IZASHcuS3owTk9qf8ANXhpZcQ8ozeYHijWIOjBSUXoGyCD1NBV/Pr2aXsFnaWgupI0iSHzrh/o6hvUqqocBwc5JZwCSc5rR8niWLjwVPJSX88um2J8kObdzoXc5AYAEZO4NW/xHwf4dMsQKyqYkWMMr4Z0UnAfIIJ3xnAOMDsKccJ8K7C0mSe3WRJo8lGMjMNRBGSp69aCi+RrexdOIHiRAmWAmDzGZWM3r1YGfU+oJscnr8anX5ND/wAeXv8AmD/aitRxW0u4JLiS/wCCRTvhmWeJWjiVhqzNIEykgOzEMFOxz1NSj8njg3kxXMpkiZpDENEciyGNV1ka9OQpOrpnO2+KC4aKKKAooooCiiigKKKKAooooCoZ4xXLxcIuXidkdfJwyMUYZnjBww3GxIqZ1CfGdc8Gu/lEfumjNBDPAbmUeXdC8u99cejz5t8ENnT5jfLpUZ5M4tM3MSr9Id4zdXAA81nQoVlK430kYxjFazwt5BTjH0jXO8XkeXjSobUJfM9yMfU/Gk5I4d9F5gihBLLDdSxBiMFtAcdB3PtVFvcweMVjazNCizTyIWVvKUaVZCQw1MRnGDuARt1p9wDxQsryC4lj80NbQvPJEygP5cYySpDaW9vrdxnFU/w7mGe5nlb6Rb8KhAZyUgSOQox3jRlQPK+2SNQyd/lrfDNvVxJVydXC7wDPU7DGR70wWpL47WHllliuC+oKsbLGpYYJLag5AUbD33GAd8Z/w42P0Yy6JfODaRAQoY5GdQcEro7Z657dKhXgJwiC5+nrPEkmIYwutQ2nX5mdOfq5wOntWH5PvC4Li4uRPFHLiFcB1Dgamw2A2wPTeoJ5wjnLhnH4ZI7uAL5CNOyy+oLGmNUiSrgjG2Rsce4quVuuESmaSHg1xLFGTlvPmRFUBm1Np2j2HQt7dd6YeFfkLfXS3GRb/RLpJcaiREcBsadycdMb1rXFtBG8thxOeJyMeQ8csMrAHYGWAtG2xyMkfZVEl8V3tZLa0kg4bJavIiN5hQxoseZVERC+lmOgOCd9JX3xUp8K+eY7ThTfSIplitVJEuCRO0krARxZGCQSB19ycAHEY49xe6veXEkuizmO/CLIVILwiI4Zmx6vWzLq+GDvWsiuhecCW0hDmeyla5lXTs0TsyZUg7kGUHGOgNBOP4b5sed/k1/oudPma2xqx08zy9Gc9q3vNPi7HbW9rcW0BnS6EuNTGIo0RUMrDSd8sR7bbZFUrw+9tPoGia5vjIGwLVGCwEa9WsFsqAOvTOr763HPHDIoeE2LW/0gRST3EgFwFDgskSkKE20Hy8j3yT3oJ1YeNjziZkswqw2xmOZCdTqyKVBC4A9fz2+NeXBPGye6mhgSyXVJMisQ7OEiZlUtgL1Go7nbpWzuUH/RPYDe0Vj8WLgsT8Sck/GmH5OC/wCa3bKBr81RnucJkAnrjJP41A9414hcUeaWOx4dpjj1HzrkPGronVgXKKM9hqJ/u9ORPF0XcVybqIRvawNOTGcrIiYDABvqtqKgDJzq+G9QLfrLeSnjIu5pULaIFbGqct+iOd4o8nHoHtinPhrwxrqS/tlBEkthMqJ0PmJJG6plunqUDc+9USe78U+I30N3os0Np5TpLoDs0KyqVDGXOCQct9XoD061t/yaG/N3o76oT+ElQblHm6Xhtve2LWrvLcKVAOVaNihVtSackBTq+z45qcfk4QPGb0OjLkQkFlK5x5g2yKgu2iiigKKKKAooooCiiigKKKKAqGeMX8j3f+gn9qlFFBAfyZ+t/wD/AA3/AB6a2P8ALUX/AGtdf/lRRWp7SoHzf+luf9ol/tZafeFH6W9/7Mu/91aKKXyRL/yb/rX/APq4f+LXj+Tf/G7n/Z0/3xS0VlWq8FP5Yf8A1Vx+0VXPEP0sn+sb/eNFFUdHy/8Aqr/8uH+4Kgn5N/8AHbn/AGb/AIiUUVBXkn8oH/az/a10R4p9LP8A03/s6KKo3Vt/JS/6kftpxyf+iPzpaKBje/ykn+iv7RW4tP0zfNv76KKAP8Z/q/3VtKKKgKKKKD//2Q==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268" name="AutoShape 20" descr="data:image/jpeg;base64,/9j/4AAQSkZJRgABAQAAAQABAAD/2wCEAAkGBxQREhUUEhQWFhQVFRcVFhcYGBcUGBUUFBgYGBgYGBUYHCggGBwlHBUVITEiJSktLy8uHB8zODMtNygtLisBCgoKDg0OFxAQGiwkHyQsLCwsLCwsLCwsLCwsLCwsLCwsLCwsLCwsLCwsLCwsLCwsLCwsLCwsLCwsLCwsLCwsLP/AABEIAOEA4QMBIgACEQEDEQH/xAAcAAABBAMBAAAAAAAAAAAAAAAAAQQGBwIFCAP/xABSEAACAQMCBAQCBQYJCAYLAAABAgMABBESIQUGMUEHEyJRYXEUMoGRoQgjM0Kx8Bc0NVJigrPB0RUkcnN0ssPxFlN1kpPhJTZUZISFoqPC0tP/xAAXAQEBAQEAAAAAAAAAAAAAAAAAAQID/8QAIREBAQEAAQUBAAMBAAAAAAAAAAERIQISMUFRA4HB8BP/2gAMAwEAAhEDEQA/ALwFLRRQFFFFAUUUUBRRRQFFFFAUUUUBRRRQFFFFAUUUhFAtYu4G5/fO1RbjHLt0d7W/uE6DQ7RaQMHo7QO5PTrnvvVTc82HGo9Md5xCFoshs+YkQGcjUy6FY98dd+m9WTUtX7LcgKWHqx2Uj9pOB9pqA8yc5TxI8hRYYkDKS74OorgekYkI1EYZcZ6AE4rnduOXCsR5mSCRn0vnfc5IOc15X/EZ5hmVmIYg9AASBpGMADYDYdOvxrUyJylPirzILueJFbWII9LPsdUjElgrZJKDO2ST1znFQevSGBnYKiszHoqgsT8gK9ntJIz643G2rDKRsDjPqGCMjH4Vm8r4NkO+fb33H/nVpWXjHP5AgeNUAwA0RK+hRgJpAzk92DD4YqsYbdm2XGc43ZV3+RPT41gkZJwASfYbn8KTgdDcveMUUkYUxSNIAdReWBCTnfALA43Hbp8jW6XxOjBHmQFFJxq82KTHz8otv2x/dvXM/wDkybIHlPkjIGk5IxnIHcY3zRe2MsOBKpQ7EKxAbDDIOjOQCN84rXHuJ/Lqr+EWx/nv/wCG/wDhRXJ30l/5zfeaWpvT8Xl27RRRWVaGyv7xr2aKS3C2iqTHPkZd8R4GnUT+tKOg+oPeqt5Vl4i3DZbyWecnQ6KTcTM+sTIo/wA3KYXYN6gx+W5q8KKnVNljp+XXOj9Onrs3LLn3PSm+McSvY4JVeW4jiW9t0uSrNLNb2ZUmSVJgurSxxuBtj4mtYvFOIstuLO4uHjN9P9EebWDcW0UauqykAF1LAqCw/WPTGBe1LU6OntmNfv8Ar/1/S9eZucfxn+/tR0F1d3aWMpub6E3V/NBJGkrL5cJkdhjK7MobTk7YUDG1WhxO8vI7qCOKENbMq+bKcMytqwc+tcYGnsc62O2jDSGitOIooooCiiigKKKKAopCa1HE+YoYfTqUv6goLBQWUZK6jtnpt13B6b1ZNG3JrX3vGI4dWthlNJYAjKI5wHfJGleu59jVI89eLk+oRWroNL5aRCJNa9SurTpUDcenOR37VVd1eeZHl5JXlJAwfqBFGBuTkkdAMYA+WKuZ5TV0c0eMQUFYJFYgkfmlJzsMfnHGkDIbcA5B+2qc4jxU3MjST6iSFCqDsNIwPU2SB12HuT89XRTTDye8BBWONEU4zsHfbv5jDK/1dIPfNN2lLABmJ0j0gknHfA9qwxXvafWxkgHrgau4xt3307VFYktG2xIZT1B3DD2IPv3BpTcuxJLsSwwxLHLDbZj3Gw6+1ZX0ZDDOn1Lq9JRgM529BIHy614ouf3xQTnws5AHF5JvMkMcUKrkoPUzuTpAyCuMKxO+en2TfmHgfA+FI0YjE1yEyDMzOqMMtG0qqygqWUDSgJI7EE5qbhPMU9rHLHFNJGshXUqFcMV926gjsVrVXE2tixzltzk5JJ6kk9ycn7aI9bpg7kjG5J9KKg3OdlGyjf8AZ9npbcN1AkyICGA0bljk6dttA3/nMKZgmg/Gitj9Dg/62b/wYv8A+9LWsxRQdw0UUVAUUUUBRRRQFFFFAUUUUBUO8UuYprCxea2aISqyZDjUdDHSSqgjfJBycjANb7inGYIN5biKLTjUHZV2JH84jtXPnixzPYXszvArvI0aRhypVQY3yGwSOqMcHfbqN8iyJp5a+M/Eo1VpVtnB2GRpY/0iqNnf5AZ+yrYg8QoGsYboKzvKufIj/OP5gXLoMdxg4zjOO3bk+pvyr4hNw+1MEVvGXLl/MJI1Fhj1gdQBjABFJhylPixzy7m1aBpredQ5liEjLpBAADquASD5g3365G9VmOIXFz+bed2BDMS7O2yLq9R3JACDAOw67bmmnEL6S4kMkp1OxJJAVRlmLH0qABuxOw70cOaMSoZgxi1L5gQhXMefWFJ2zjPWrvwkZX8USHTG5kwTl9OhCO2lW9X2nHy7lpW14wlqZmNq0ixM48tZQpKRnGdbIx3B1bAHbG+aYImTgkL2yckD56QT+FRXlinXDLEzyCMNGmc+qRgiLpUscsemyn7aSwIEiElQM7lkEgA7/myDq/f51468ElfiPsbIP4Ggn/BeWbNYAbqO4Mk1rLKjM0cCjypCGKIQWDBFUgudJDHbYUeLHMMNxdiKGIpDbw+VEugQYdiGL6CuoLjRgYXoOx3ceElx/nP0mdrdYYYmjkeeXBYOR9WNtWpgi6QFCjAGSdw0H47Msk7ME8vVpyp30tpAYADooYEBewwKqNfIRn/yx+ApdRx3wKHbONsAbfb71mrfD7hjbv8A86ivGisxSk4x+/4HrQZoQPrLn4dPbPyOx++s2U5J0EJ1Ox2UnbfHbIFYRzEAgbZGDjqRkbZ9tqcDiB8t0bU2vSMsznSqnVgAMAc4HUEbdM4NVDTKf0vvFFeef3/c0VFdw0VTV14/QD9HaSNv+tIqED44Db/D5b9gtv4/W5PrtJVGOqujnPyIHw7+/wBrBclFUpc+PsY/R2kjb/ryJHt/VRq0t349XZP5q3hUY21FnOfckaR+FMHQtFc3N45cRyfTbgdh5bHBx/p+9aji3izxG4aMmUJ5ZDYQaQzj9ZsHJ64xnFMR0zdcSCOsaxySM2d0XKJpxnXIcKp3HpzqPYGsOI8dtrcFp544wuMlmAA1ZwPnsdq5O4jzjeTRiJpnWMZ9EbNGpz7oDg9+2+STk71otZ/v9/2/ZTgdD8d8cLVCVtIzMRn1yExR7Z6HBY9OmBnIrQ2nO1xfEmfjNvZJpB0QxNrBKglNUgGSPdWbfp7VSoajNNMWLxW14VE6tPfTXpEmXC65DIrDBbWWUJsoz6mbIXt18OYOZbU2jRWVvDAj+jWwD3TKgU6WCj0Al2GosxYA1AKXNNMAFKq/v0/50uqhnJJJOSTnJ3JPzopGWszER1274Oxx06ViW9qQnegDRivYWzEE9gM9D7fh1FeOaAAoA96NVKTQLnHTIHT9z3rYBvPcoHYliCusrl5NIUDUehzjcnp8eutFJQekmR6T2J9uvQ/soI+P7d682FBNBmlBWsc0rZBOcgj7CPnQAFJprIyn3PTHU9MAY+WAPurCgXelrHNFAhoAoqQjnCcQCBEgRQUOtIYxIWjKlWMhGdWUXcYzvnrQNv8Aore41fRLgAkAZicZJyQFBHqOATt2BrWTQMhIYYIOCPY08v8AjtzOcy3ErnWXGp2IDnYlRnCnG23bamSMCw1k474wT9macBZoSuknHqXUMEHbJG+OhyDsa8qdR3CaGDR6m0aVbWwCnVnVpHU4yAMgb5wabD5fv++aBDS0ma9YLZ3+orN06Anr06VB5UVJhweKJ9IbzA8JBeRTEIpWJD6Y/U8xQY+p3OegrZ2/A4XDC3tzcPojZQBMFLShAcOWXKoS/sc4JyoIGu2pqDCg1Z1v4fXxi/NcMw5ji+u6allQjU2ZsDDAMSq9NQ9q9L3kx7W7Th7FIIuI26EvIPO8uaHLlUkGMHWoz2xJ0OBUw1V4NBp3xfhz200kL6S0bFSVIZWwdmUjqD1pniig1KLmeGQTx2yaUIdlJJ3WBncMMqcHQUGCR0GdzUXxWzs4yUZUYHKgsMEHcrlR7jUq/hViVs4/Lk1iEkBok0qwLYlIOYg2PX6l22HTbOneOYAPZgD8QCB9xwa2NnIVRmBGM47ZwVkAOSPYt27djjGucbn239velpAFBIA7nv2zSygg4PUZH41kmw1DYgjHfP4bdOhombIHTOTnA3Ocbk/3dvtqKwLVhRVg+B0EcnESkyqyPbuMMA2+qMggEdcgD7aCAOuADkbj3yR8x2rDNdeT8h2L/Wt0O+okDSxIx+suNvhWUHIdgpJ+jRtkEesa9iMHGrPUU4TlyEF/Dr8KV5CSSSST1JOSfme9de2vKFqjSaLWGJTp0lAMtsNeUxpXoFz169KfJy1aAAC1gwBgDyk6Yxjpvt704HGWaK7DtuWbZdRktbYknICwRkKB8dOWJ3P4Abbs+J8ncMn9MlrCpK9VQQvjY7MoB9qK5Jorq/8Ag94X/wBSn/eP+NFXhHJ5oq1uFeBV85BnkgiXuNTSP/8ASun8akdv4DqobNyCTnSTGSU2IH64DbkHcdu1TDVEiM6dW2M46jOcZ+r1x8cYpQmwOob9tyQM9TXRFv4IWgwHdmG2rAKk4XHpOTpJJYnr26YqUcO8NuHQ5026tn6wf1BvbUn1SB7YxnfrvTgc18G4dC0g82Od1CFwqLoaXADf0sLvp23Iwds1MeU+RJ7tnb6Gioxcq0vmFVJ+oNypbT075roaz4XDD+iijTcn0oq7t13A707q90npMqoeW/CUrvcrbr6VGFjWUnTtks6+lu+wwc7/ABlfDPDi2iI15YKPSi5jQE5BOAckkHHWpnRTvq9sR+15JsI38wWsRfLnLLrx5n1gA2wGNgB0HzNb2OMKAFAUAYAAAAA6DFN5r9QSqfnJB1RSCVOnUA56JkEfWx1GM0zm4ZJP/GJMJqVhFESg9ODh5fruNW/p0ZAwQQSKitvVIePnKTEx3iGV1LFJV1NJoZ9Ii8tCcKCRpwB1I96uu3hCKFXZQAFHZQBgAU34tw9LiJonGzD2B0t+qwB2JBwRn2qQcb8W4W9tII5MB9KMQM+nWAwDZA3wR8N+tNCmADkb52BGdvcdqmfizwqS2vAJQAxiXcFiCFJAwWJOkLpA3/V33zUMGMd8/hitWZUnginG+M/OvazkKkkdQPfH79c/ZXhXvZTBHBIBGGByquMMpUnSwIyATg9jg9RUU9uvzamM5+ourrjzc7HqQcK+M/0ula14yOvz+w9DTuXcam3Dg75/WUZwc9+n3j3pJozuowQo1DBxsBg4zjPv79atSG6ISDpycDJABOMZJJx7YNYZrZcH4O906RxlQzuI8sSqhmB06mxhdRGkZ7imNzbvGxSRCjqcMrAqwPsQelRXmwqQ8hcU+jXWoDdo3XPddOJMgdz+bAx8T16VHWb9/lT3gd/9HnjlK6gjAke46H7cE0lypfDsrhePKQqxZSNQJbWcNuBqycgZx1Ow6mnVQPwz4wul7Rz+eiZm0sclonOoOCfrjUWBwdvTtvU8q9Uy4S7BRRRWVFYhBnPc4GflnH7TWVFB5+SvsKK9KKBKKKKBaKSloCikpaAooooMIolXIUAZJY4AGWY5JOO5JJJrOkzS0BRRRQc8eP0EyzwPcPGxYTKgjVkCwqylNZZm1NljnAA2H2VMG7dt9vie/wCArrPxL4KLqykURo7hJCjNpzEdO7KW2GQCufiK5OcaWIG4BIBxjIHfB6VUYtRjFJmlJop9KdagKrHS7nZshUITH6m3Q7knOwwMZPm8WQzDcL3IO/TAz77jsKwjlONIBAONQycMc7ZHT2p5LkwLsCMMAehUhtRBwPVncjO+/bGKqHPK95JGtxoIA8sPkgsUljkRonUDcNqAXV0GvevDmW6Wa7llUOFlYyerqS/qdvkW1EVrraUodiQDs2DgkZB/aAfmBVgRcnz31lBOPLiW2tJG1SEAzRxyM/pVNTYUOAS2Oo7YyFc0U84tZiGUxg50qmo5U+sopcAqSCA5YA+wpnWVWZ4U8w6L+3eR9I8owOSCQ+CdAbfc+tcEjtgda6VBzXI/h1aCe8iifGlpYidyCV1hWUYz1VznbsPjXW6qBsNhWr4lSMqKKKyoopKWgKKKKApKWkoClpKDQBOOv75rESgsVB9QAJHsDnGfuNNLe3ZyJJRgjdEzkR7dT2Z9zv0HQdyXtAtFFFAUUUUBRRRQMuNWnnQSx7+uN09JAb1KRsSCAfia424nCUldSugq7DSSDp3JxttsPau05vqnAycHABxnb37Vy54ycKaDiLsyKiyhWRUAVQqqq4GB16ZJHU/CrPCe0ENLQ3Xb/HA+fegUVlG+Pt6g9CPjXtFN6cZ2G+Ozb4I+GxH3U3xQaDGpDyfzVLw+R2TLK8bo0eohGypwWA67gdMGtBj7qxoNvzTxJLq6lnjRYklYuIxk6MnfORjJPq229X2VqaMUCg2PLnEZLe4jkikEbhlw5XWF9QOSvcZArpTg/LvFA8Ur8WLxkq0kTW0eGUnUVVs5XY4z1FcwWUuiRGzjS6tkdRpIOR91dReGUzvao8crSxDKKJdIYKD6CunpscEMMnrt0N9J7TgUtYo2aXNZUUtFFAlLRRQIaKWigSlopKBaSlooCiiigKKKKAooooCqJ/KP4fJ5ltOSPK0tEB3Ehyx29sAb1bPNXN1rw1A91Jp1A6EALPJpxkKo6/WHw3qlOYeYeI8xxzRW0CCG3ZZDHsJXDZCMS+wIAJwCOp+tViVVDnPw6e53xuaxJrKRCrEEbgkEddx16UjDHUYP3UUdaHUjYgg/HbY17pAPL15zh9LL02I1KdXx0uPs71Yvi7y4FWG/SYSi4jhz9QEhYlVWXABkGEXJxtkdM4AVvFcMgIVmUMMMASNQ9jjqPnXlmnPD7CSdtMSFyBkgdvme1bTm7leXh0oSQh1YZWRc6ScAld+hGRt8Qe9BpCNvxFYilzQKBKs3wt58ltpY4DnySNLfXdd3GGwSQmFITI2xgYzg1Wde1rdvE4eNirDOCOo1Ag/gSKRK7PtL+OZQ8ThgQSMHqASDt8wRTquTuX+fJraQOST6CrEblj+q25AyuTjGD7k1cHD/ABdt8xiXUyBQJZUw2JWJVR5fVl6n05YYGRuSL2/Dfq0aWmtjdpMiyROskbjKupDAj4EbGnJrKlorHR8T99FBlRRSUBRS0UBSUUUBS0lLQFFFFAUUUlBBecOUb3iR8qS7jS0Mg1RJEQzQg6wWcsdUmpUAxhe+MjBlHCOAwWtuLaGMLEFKlR+tkYJY9WY9yd62VLQcX8zWQgu7iEZIjnkQZznCuQM53zgVsuY7ua8iiu3j9CYtmcaiutcuFbJ2Ygs2xGcn5md878CT/L8sLMoW9gZvUGOGeJgDsD0lhDbjA+GKf+F/Ksc8MttMxeG7soZW0hV8uZZHwRjo6qY9yN985FaRE+EcsTPParDbyWq3kZRZpPzsZ1RMdSsB+tswBx0GMdtvccjXN5xIWd3M8UMa/mn0M0TAMTohz6Vymo56ArjHQVeUfBhFZx20WG8mKNIjKNQ1QqBGzgY7qCcY+GK0nP8AwWeZYLi2GbiCRGwCPqLlmCatix3UZwMMfarLvCY9OXfDmwsowiRGQ7kvKdTHO3YBRttsBWq8QuUGui7BQ8PlKCgHrVwTl4ycgEJp2xk4HXpU/hlDKrDowBHyIzShBnOBkgDON8DJAz9pqTqsWzXFHELUxSPGeqsRnbcdjt7jBpvirU8fOVo7S5juIRpW51FlyMCRMaiF6gEMD7Zz71WNnaPM4SJGd2zhVBZjgZOAPgCaivI0uKfcV4PLbSFJRg74YbqwU4JVvnTAjFAYr2trkof6O2odmAOd/trxBpDUE75G5nkt59VvJ5LPq1qwLROFRmy4z27dDjbV3q6uVfERJ3SG6MccpAGrUESWRtGhY0LFjnUe+x0j9YVy7FIVOVJU77gkHcYO4+BIpxZ8ReJWVQPUMEkZI3B27Dp+Jrey+Wc+O1qK4n/yhJ/Pb/vP/jRWGnbFLSUUC0UUUBRSGigKKKKBaSiigKKMUUCAUtJQTQQnxB4JHJNZ3bZL2zk6QCTKnpOnV0UggEZ65I6E1IeEQRKR5USKMN6lA6FtWMge7E/fT+6tlkXSw2yCPmpyK9IogowowOwq7wmMyawkXIIrKkqKZ8Hh8uPy9JUIzKud8rnII3O2Dj7KegUCig0vFuVba6uIridPMaFHjVWw0ZEnUlSNz1x8zT7h/B4IM+TDHGT1KqATsBu3U7KPup6KKCH87clpeKHjRDKhVgr7I2D0OOhwe4IOANtiOaOYeGPaTSRyxkYLALk/m2bcAnfcDBwScgg5IIJ7HqOc28mW3ERmZSJApRZF2YKezA7OM74YEVrfqY5FSEswVcEscDtufiaSaNlOGBB9j8NqsPmrwyu+G6p4yzRR5KzxZDIAN2kQHVGOu65A71HLTl/6QNTThJHZgDLkiVuxWQZ1EkjqM796dumo5mgV7SWjjVlThTgnGQM7jf5V41lSUUUUHcVFFFAUtJS0CUUtFAlFUp4nc/XrX3+TuGkowZYmdca5JZAPQrsMRgZG4wcg7gCtHx2949wJ4Zbi6MySHGC7TxkrgmNvMUFCR3XBxnB2NB0PRUHm8UrGK3tppmdPpMZdVCMxBQ6HU46FXBH2V4QeMHDXuhbBpN30CbQPJLE4GG1asE/racd843oJ/RUN5y8S7PhkqwzebJKQCUiVWKhuhYsyjf2zn4V48ueKdleibyxKjwxPMY5FRXdIwWby8OQSMdCR+2gnFFVh/Dlw7Rq0XOdQGjRHrwQTq/SYxsO/6w+OF5g53s+IcIluEe4jSOWNJAqgTIxZdOVWVfScjcP7+xFBZuKKq/lrnO04ZwiOaWW4mUzOieYIzPIxOSMCVlAUHfLbdOuBS8E8Z4JZo4rm2mthNp8qRiGRg5IVjsCEJGNQBHyAJoLOFBFRPxV49LY8NmmgOmXKIrYB0a2ALYIIO2fvFc+8Ps725s7i++nFVt2AZZJ5RI7MM+nqCTnYE77+1B1aKzqrPAPmS4u7aeK4cyfR2QI7btodT6CepwUJycn1fAVZfEb1IIpJZDhI0aRj7KgJP4CgcUGqS4J46tNcxRy28ccLyKjSaySiscBjnA2yM/bU/wDE7myThdotxFGkhMyx4YkABlc52+Kj76CXUVR/MPjFeQQWckcMGq5gaVtQchWEskeAAw2wgP31IOY/FY2t7b2ojidZVgMsnmY8ppW0uCOg0jfc0FnlahPMHhzbzsXizEzyeZKq48uV8g62U7q2R1Ujqcg5qS33MNrDGsktzCkbDKM0iAOBsSpz6uo6VjwjmO0uyRbXEUpHUI6swAxvpznG43qy2eEs1z3zRwSXhbgxw6VaN2milCTRvHFIIlIKjofNX2OSKjHEbaO7V57WBotOPMjXLoMgbp3XLatt9sHbv01xrmLhhdra5uLfWcxsjOuRq2Ksf1T8yKq/iXh9BKJLjgN0HeIoWgSXUpHUKHzkE6WI1E5x8a1svlMxSmKKtT/0x/7BL9y//rRV7Z9O6/HRtFFFc2hRRRQFFFFBzZzTnhHMX0mZWMRn+kA4yWjkHr06sAlSzDr1ArYeMviJa8Rt4re0LP8AnBK7lCuMKQqAMMkkscke3fNXfx3l62vkCXUKSqPq6huucZ0sPUucDoa0/BfDfhto4kitU1qcqzlpSpBBBUOSFIIBBG4oKK8ReDS2ljwmKUYkENwzj2Mkvm6T8QHwfjmvfxj4HBaGxNvEsXmWoL6cjUy6fUfdt+vU10TxXgVtdFTcwRTFM6fMRZNOrGcagcZwPurG/wCX7WfR51tBL5Y0p5kSPoX2XUDgbDYUFG88c0yDixh82OxjUR6rkW6yyn80D5mtUMhzkKMHpj41GeT5g/EbllkeUNbX5Ekgw8mbeX1sMnBPXrXS3EeWrO4YPPawSsAFDPEjkKM4XJHQZO3SsIOVrJG1JZ2ysVKllhjUlWUqy5C9CpII9jigoPwa4bFPFxMSxJIVtMrrUMVOJN1J3U7DcVp+Uxng/GPh9BP/AN2SumuH8v2tvq8i2gi1jS/lxImtfZtIGRudjSW3L1pGrJHbQIrhQ6rFGquEJKhgBhsEkjPTNBzFxDh0snBLWdAzRQXNykmNwhk8oqx9gSCM49vcVlbpa3j2sJn4jcOyhPLCxsYjgeiIPIQVyD/NAAB+XUtvYRRoUjjREOcqqqqnPXKgYptw3gFrbMWt7aCFiMExxJGSPYlQKCrfGfnmKC3bhiKJpXjVZWY7Q/VK7Kd5Ng3XA2O/SqK0FSok1KjaWPp6rvhwpIDbFsftqZ+NvD5IuLTu6kLNokjbsy6FU4PwKkYp/wA8c1cN4hw62CxvFewIkYVY106EGChfI/N9xjcE9OtBPOWecOD8FSO1jkdlkjSd7gKXV2kXHrCkshAVfQBtn3zTvx94/wCTw5YUI1Xbheu/lJh2IGN99A/rVz3waaJbiJrhS8KyK0iqF1MinJUZwN+nWuieKcnW3McdvetLPEhi0xxgRjSoZsk7NuT8egFBQ99PaNYW6JrF4kkpmJUBDG59IDA5OnQu2P129qsrnXmI8Q5at5mIMq3McUuDk+ZGsgyfYsulv61WbxDw64fLbtALaGMsgTzUhiWUYx6g+jZtutaKDwctVtZLX6RcmKSWOU7x5V4g6jT6Mbh99uwoKT5yX/M+FH/3SQfdcS/41t/EfhcEXFLXUMRzxW005LEAmRyJG1E+kaR2xirc4j4RWc8FtC8k+m2R40IZASHcuS3owTk9qf8ANXhpZcQ8ozeYHijWIOjBSUXoGyCD1NBV/Pr2aXsFnaWgupI0iSHzrh/o6hvUqqocBwc5JZwCSc5rR8niWLjwVPJSX88um2J8kObdzoXc5AYAEZO4NW/xHwf4dMsQKyqYkWMMr4Z0UnAfIIJ3xnAOMDsKccJ8K7C0mSe3WRJo8lGMjMNRBGSp69aCi+RrexdOIHiRAmWAmDzGZWM3r1YGfU+oJscnr8anX5ND/wAeXv8AmD/aitRxW0u4JLiS/wCCRTvhmWeJWjiVhqzNIEykgOzEMFOxz1NSj8njg3kxXMpkiZpDENEciyGNV1ka9OQpOrpnO2+KC4aKKKAooooCiiigKKKKAooooCoZ4xXLxcIuXidkdfJwyMUYZnjBww3GxIqZ1CfGdc8Gu/lEfumjNBDPAbmUeXdC8u99cejz5t8ENnT5jfLpUZ5M4tM3MSr9Id4zdXAA81nQoVlK430kYxjFazwt5BTjH0jXO8XkeXjSobUJfM9yMfU/Gk5I4d9F5gihBLLDdSxBiMFtAcdB3PtVFvcweMVjazNCizTyIWVvKUaVZCQw1MRnGDuARt1p9wDxQsryC4lj80NbQvPJEygP5cYySpDaW9vrdxnFU/w7mGe5nlb6Rb8KhAZyUgSOQox3jRlQPK+2SNQyd/lrfDNvVxJVydXC7wDPU7DGR70wWpL47WHllliuC+oKsbLGpYYJLag5AUbD33GAd8Z/w42P0Yy6JfODaRAQoY5GdQcEro7Z657dKhXgJwiC5+nrPEkmIYwutQ2nX5mdOfq5wOntWH5PvC4Li4uRPFHLiFcB1Dgamw2A2wPTeoJ5wjnLhnH4ZI7uAL5CNOyy+oLGmNUiSrgjG2Rsce4quVuuESmaSHg1xLFGTlvPmRFUBm1Np2j2HQt7dd6YeFfkLfXS3GRb/RLpJcaiREcBsadycdMb1rXFtBG8thxOeJyMeQ8csMrAHYGWAtG2xyMkfZVEl8V3tZLa0kg4bJavIiN5hQxoseZVERC+lmOgOCd9JX3xUp8K+eY7ThTfSIplitVJEuCRO0krARxZGCQSB19ycAHEY49xe6veXEkuizmO/CLIVILwiI4Zmx6vWzLq+GDvWsiuhecCW0hDmeyla5lXTs0TsyZUg7kGUHGOgNBOP4b5sed/k1/oudPma2xqx08zy9Gc9q3vNPi7HbW9rcW0BnS6EuNTGIo0RUMrDSd8sR7bbZFUrw+9tPoGia5vjIGwLVGCwEa9WsFsqAOvTOr763HPHDIoeE2LW/0gRST3EgFwFDgskSkKE20Hy8j3yT3oJ1YeNjziZkswqw2xmOZCdTqyKVBC4A9fz2+NeXBPGye6mhgSyXVJMisQ7OEiZlUtgL1Go7nbpWzuUH/RPYDe0Vj8WLgsT8Sck/GmH5OC/wCa3bKBr81RnucJkAnrjJP41A9414hcUeaWOx4dpjj1HzrkPGronVgXKKM9hqJ/u9ORPF0XcVybqIRvawNOTGcrIiYDABvqtqKgDJzq+G9QLfrLeSnjIu5pULaIFbGqct+iOd4o8nHoHtinPhrwxrqS/tlBEkthMqJ0PmJJG6plunqUDc+9USe78U+I30N3os0Np5TpLoDs0KyqVDGXOCQct9XoD061t/yaG/N3o76oT+ElQblHm6Xhtve2LWrvLcKVAOVaNihVtSackBTq+z45qcfk4QPGb0OjLkQkFlK5x5g2yKgu2iiigKKKKAooooCiiigKKKKAqGeMX8j3f+gn9qlFFBAfyZ+t/wD/AA3/AB6a2P8ALUX/AGtdf/lRRWp7SoHzf+luf9ol/tZafeFH6W9/7Mu/91aKKXyRL/yb/rX/APq4f+LXj+Tf/G7n/Z0/3xS0VlWq8FP5Yf8A1Vx+0VXPEP0sn+sb/eNFFUdHy/8Aqr/8uH+4Kgn5N/8AHbn/AGb/AIiUUVBXkn8oH/az/a10R4p9LP8A03/s6KKo3Vt/JS/6kftpxyf+iPzpaKBje/ykn+iv7RW4tP0zfNv76KKAP8Z/q/3VtKKKgKKKKD//2Q=="/>
          <p:cNvSpPr>
            <a:spLocks noChangeAspect="1" noChangeArrowheads="1"/>
          </p:cNvSpPr>
          <p:nvPr/>
        </p:nvSpPr>
        <p:spPr bwMode="auto">
          <a:xfrm>
            <a:off x="155575" y="-2057400"/>
            <a:ext cx="428625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Pseudorandom Key Generation:</a:t>
            </a:r>
            <a:br>
              <a:rPr lang="en-US" sz="2800" dirty="0" smtClean="0"/>
            </a:br>
            <a:r>
              <a:rPr lang="en-US" sz="2800" dirty="0" smtClean="0"/>
              <a:t>	SK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Hypertree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	Key generation</a:t>
            </a:r>
            <a:br>
              <a:rPr lang="en-US" sz="2800" dirty="0" smtClean="0"/>
            </a:br>
            <a:r>
              <a:rPr lang="en-US" sz="2000" dirty="0" smtClean="0">
                <a:solidFill>
                  <a:srgbClr val="101073"/>
                </a:solidFill>
              </a:rPr>
              <a:t> 	(== Building Trees on one path)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 </a:t>
            </a:r>
            <a:r>
              <a:rPr lang="en-US" sz="2800" b="1" dirty="0" smtClean="0">
                <a:solidFill>
                  <a:srgbClr val="00090C"/>
                </a:solidFill>
                <a:latin typeface="French Script MT" pitchFamily="66" charset="0"/>
              </a:rPr>
              <a:t>O</a:t>
            </a:r>
            <a:r>
              <a:rPr lang="en-US" sz="2800" dirty="0" smtClean="0">
                <a:solidFill>
                  <a:srgbClr val="00090C"/>
                </a:solidFill>
              </a:rPr>
              <a:t>(</a:t>
            </a:r>
            <a:r>
              <a:rPr lang="en-US" sz="2800" dirty="0" smtClean="0">
                <a:solidFill>
                  <a:srgbClr val="00090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solidFill>
                  <a:srgbClr val="00090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090C"/>
                </a:solidFill>
              </a:rPr>
              <a:t>) </a:t>
            </a:r>
            <a:r>
              <a:rPr lang="en-US" sz="2800" dirty="0" smtClean="0">
                <a:solidFill>
                  <a:srgbClr val="00090C"/>
                </a:solidFill>
                <a:latin typeface="Times New Roman"/>
                <a:cs typeface="Times New Roman"/>
              </a:rPr>
              <a:t>→ </a:t>
            </a:r>
            <a:r>
              <a:rPr lang="en-US" sz="2800" b="1" dirty="0" smtClean="0">
                <a:solidFill>
                  <a:srgbClr val="00090C"/>
                </a:solidFill>
                <a:latin typeface="French Script MT" pitchFamily="66" charset="0"/>
              </a:rPr>
              <a:t>O</a:t>
            </a:r>
            <a:r>
              <a:rPr lang="en-US" sz="2800" dirty="0" smtClean="0">
                <a:solidFill>
                  <a:srgbClr val="00090C"/>
                </a:solidFill>
              </a:rPr>
              <a:t>(</a:t>
            </a:r>
            <a:r>
              <a:rPr lang="en-US" sz="2800" i="1" dirty="0" smtClean="0">
                <a:solidFill>
                  <a:srgbClr val="00090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90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solidFill>
                  <a:srgbClr val="00090C"/>
                </a:solidFill>
                <a:latin typeface="Times New Roman" pitchFamily="18" charset="0"/>
                <a:cs typeface="Times New Roman" pitchFamily="18" charset="0"/>
              </a:rPr>
              <a:t>h/d</a:t>
            </a:r>
            <a:r>
              <a:rPr lang="en-US" sz="2800" dirty="0" smtClean="0">
                <a:solidFill>
                  <a:srgbClr val="00090C"/>
                </a:solidFill>
              </a:rPr>
              <a:t>)</a:t>
            </a:r>
          </a:p>
          <a:p>
            <a:pPr lvl="1"/>
            <a:r>
              <a:rPr lang="en-US" sz="2800" dirty="0" smtClean="0">
                <a:solidFill>
                  <a:srgbClr val="00090C"/>
                </a:solidFill>
              </a:rPr>
              <a:t>	 </a:t>
            </a:r>
          </a:p>
          <a:p>
            <a:pPr lvl="1"/>
            <a:endParaRPr lang="en-US" sz="2800" dirty="0" smtClean="0">
              <a:solidFill>
                <a:srgbClr val="00090C"/>
              </a:solidFill>
            </a:endParaRP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80" y="2416747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12" y="2425468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157" y="2416747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6189" y="2425468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208" y="2408026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240" y="2416747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285" y="2408026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34" descr="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317" y="2416747"/>
            <a:ext cx="283019" cy="495335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" name="Pfeil nach rechts 16"/>
          <p:cNvSpPr/>
          <p:nvPr/>
        </p:nvSpPr>
        <p:spPr>
          <a:xfrm>
            <a:off x="3325392" y="2323226"/>
            <a:ext cx="936104" cy="580135"/>
          </a:xfrm>
          <a:prstGeom prst="rightArrow">
            <a:avLst/>
          </a:prstGeom>
          <a:solidFill>
            <a:srgbClr val="CC0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uppieren 64"/>
          <p:cNvGrpSpPr/>
          <p:nvPr/>
        </p:nvGrpSpPr>
        <p:grpSpPr>
          <a:xfrm>
            <a:off x="4427984" y="3933056"/>
            <a:ext cx="3888432" cy="2112132"/>
            <a:chOff x="250825" y="2800350"/>
            <a:chExt cx="4448175" cy="2416175"/>
          </a:xfrm>
        </p:grpSpPr>
        <p:pic>
          <p:nvPicPr>
            <p:cNvPr id="66" name="Picture 302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2363" y="3535363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01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Group 34"/>
            <p:cNvGrpSpPr>
              <a:grpSpLocks/>
            </p:cNvGrpSpPr>
            <p:nvPr/>
          </p:nvGrpSpPr>
          <p:grpSpPr bwMode="auto">
            <a:xfrm>
              <a:off x="1973263" y="3716338"/>
              <a:ext cx="150812" cy="215900"/>
              <a:chOff x="1338" y="1661"/>
              <a:chExt cx="363" cy="523"/>
            </a:xfrm>
          </p:grpSpPr>
          <p:sp>
            <p:nvSpPr>
              <p:cNvPr id="136" name="Oval 35"/>
              <p:cNvSpPr>
                <a:spLocks noChangeArrowheads="1"/>
              </p:cNvSpPr>
              <p:nvPr/>
            </p:nvSpPr>
            <p:spPr bwMode="auto">
              <a:xfrm>
                <a:off x="1338" y="1661"/>
                <a:ext cx="363" cy="36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137" name="Picture 36" descr="cer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FF9"/>
                  </a:clrFrom>
                  <a:clrTo>
                    <a:srgbClr val="FEFF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-584219">
                <a:off x="1519" y="1842"/>
                <a:ext cx="158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9" name="Picture 37" descr="do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825" y="4914900"/>
              <a:ext cx="158750" cy="16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38" descr="docsi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0575" y="4899025"/>
              <a:ext cx="173038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1116013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449388" y="4768850"/>
              <a:ext cx="134937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1762125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20955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2430463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2763838" y="476885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3073400" y="4768850"/>
              <a:ext cx="134938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3409950" y="4768850"/>
              <a:ext cx="131763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1295400" y="4537075"/>
              <a:ext cx="131763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0" name="Oval 14"/>
            <p:cNvSpPr>
              <a:spLocks noChangeArrowheads="1"/>
            </p:cNvSpPr>
            <p:nvPr/>
          </p:nvSpPr>
          <p:spPr bwMode="auto">
            <a:xfrm>
              <a:off x="1939925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1" name="Oval 15"/>
            <p:cNvSpPr>
              <a:spLocks noChangeArrowheads="1"/>
            </p:cNvSpPr>
            <p:nvPr/>
          </p:nvSpPr>
          <p:spPr bwMode="auto">
            <a:xfrm>
              <a:off x="2608263" y="4537075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3251200" y="4537075"/>
              <a:ext cx="134938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3" name="Oval 17"/>
            <p:cNvSpPr>
              <a:spLocks noChangeArrowheads="1"/>
            </p:cNvSpPr>
            <p:nvPr/>
          </p:nvSpPr>
          <p:spPr bwMode="auto">
            <a:xfrm>
              <a:off x="1628775" y="4305300"/>
              <a:ext cx="133350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4" name="Oval 18"/>
            <p:cNvSpPr>
              <a:spLocks noChangeArrowheads="1"/>
            </p:cNvSpPr>
            <p:nvPr/>
          </p:nvSpPr>
          <p:spPr bwMode="auto">
            <a:xfrm>
              <a:off x="2943225" y="4305300"/>
              <a:ext cx="130175" cy="138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5" name="Oval 19"/>
            <p:cNvSpPr>
              <a:spLocks noChangeArrowheads="1"/>
            </p:cNvSpPr>
            <p:nvPr/>
          </p:nvSpPr>
          <p:spPr bwMode="auto">
            <a:xfrm>
              <a:off x="2273300" y="4049713"/>
              <a:ext cx="134938" cy="142875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86" name="Line 20"/>
            <p:cNvSpPr>
              <a:spLocks noChangeShapeType="1"/>
            </p:cNvSpPr>
            <p:nvPr/>
          </p:nvSpPr>
          <p:spPr bwMode="auto">
            <a:xfrm flipH="1">
              <a:off x="1227138" y="4676775"/>
              <a:ext cx="134937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21"/>
            <p:cNvSpPr>
              <a:spLocks noChangeShapeType="1"/>
            </p:cNvSpPr>
            <p:nvPr/>
          </p:nvSpPr>
          <p:spPr bwMode="auto">
            <a:xfrm>
              <a:off x="1362075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187325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2006600" y="4676775"/>
              <a:ext cx="112713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 flipH="1">
              <a:off x="2540000" y="4676775"/>
              <a:ext cx="1349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2674938" y="4676775"/>
              <a:ext cx="1111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H="1">
              <a:off x="3187700" y="4676775"/>
              <a:ext cx="13335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3321050" y="4676775"/>
              <a:ext cx="10953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flipH="1">
              <a:off x="1406525" y="4443413"/>
              <a:ext cx="290513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29"/>
            <p:cNvSpPr>
              <a:spLocks noChangeShapeType="1"/>
            </p:cNvSpPr>
            <p:nvPr/>
          </p:nvSpPr>
          <p:spPr bwMode="auto">
            <a:xfrm>
              <a:off x="1697038" y="4443413"/>
              <a:ext cx="2651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Line 30"/>
            <p:cNvSpPr>
              <a:spLocks noChangeShapeType="1"/>
            </p:cNvSpPr>
            <p:nvPr/>
          </p:nvSpPr>
          <p:spPr bwMode="auto">
            <a:xfrm flipH="1">
              <a:off x="2719388" y="4443413"/>
              <a:ext cx="2889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>
              <a:off x="3008313" y="4443413"/>
              <a:ext cx="26828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32"/>
            <p:cNvSpPr>
              <a:spLocks noChangeShapeType="1"/>
            </p:cNvSpPr>
            <p:nvPr/>
          </p:nvSpPr>
          <p:spPr bwMode="auto">
            <a:xfrm flipH="1">
              <a:off x="1739900" y="4192588"/>
              <a:ext cx="601663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>
              <a:off x="2341563" y="4192588"/>
              <a:ext cx="620712" cy="13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Oval 39"/>
            <p:cNvSpPr>
              <a:spLocks noChangeArrowheads="1"/>
            </p:cNvSpPr>
            <p:nvPr/>
          </p:nvSpPr>
          <p:spPr bwMode="auto">
            <a:xfrm>
              <a:off x="2273300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1" name="Oval 40"/>
            <p:cNvSpPr>
              <a:spLocks noChangeArrowheads="1"/>
            </p:cNvSpPr>
            <p:nvPr/>
          </p:nvSpPr>
          <p:spPr bwMode="auto">
            <a:xfrm>
              <a:off x="260667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2" name="Oval 41"/>
            <p:cNvSpPr>
              <a:spLocks noChangeArrowheads="1"/>
            </p:cNvSpPr>
            <p:nvPr/>
          </p:nvSpPr>
          <p:spPr bwMode="auto">
            <a:xfrm>
              <a:off x="2917825" y="3516313"/>
              <a:ext cx="134938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3" name="Oval 42"/>
            <p:cNvSpPr>
              <a:spLocks noChangeArrowheads="1"/>
            </p:cNvSpPr>
            <p:nvPr/>
          </p:nvSpPr>
          <p:spPr bwMode="auto">
            <a:xfrm>
              <a:off x="3252788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4" name="Oval 43"/>
            <p:cNvSpPr>
              <a:spLocks noChangeArrowheads="1"/>
            </p:cNvSpPr>
            <p:nvPr/>
          </p:nvSpPr>
          <p:spPr bwMode="auto">
            <a:xfrm>
              <a:off x="3587750" y="3516313"/>
              <a:ext cx="131763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5" name="Oval 44"/>
            <p:cNvSpPr>
              <a:spLocks noChangeArrowheads="1"/>
            </p:cNvSpPr>
            <p:nvPr/>
          </p:nvSpPr>
          <p:spPr bwMode="auto">
            <a:xfrm>
              <a:off x="3921125" y="3516313"/>
              <a:ext cx="133350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6" name="Oval 45"/>
            <p:cNvSpPr>
              <a:spLocks noChangeArrowheads="1"/>
            </p:cNvSpPr>
            <p:nvPr/>
          </p:nvSpPr>
          <p:spPr bwMode="auto">
            <a:xfrm>
              <a:off x="4230688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auto">
            <a:xfrm>
              <a:off x="4564063" y="3516313"/>
              <a:ext cx="134937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2451100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09" name="Oval 48"/>
            <p:cNvSpPr>
              <a:spLocks noChangeArrowheads="1"/>
            </p:cNvSpPr>
            <p:nvPr/>
          </p:nvSpPr>
          <p:spPr bwMode="auto">
            <a:xfrm>
              <a:off x="309721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0" name="Oval 49"/>
            <p:cNvSpPr>
              <a:spLocks noChangeArrowheads="1"/>
            </p:cNvSpPr>
            <p:nvPr/>
          </p:nvSpPr>
          <p:spPr bwMode="auto">
            <a:xfrm>
              <a:off x="3763963" y="3284538"/>
              <a:ext cx="134937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1" name="Oval 50"/>
            <p:cNvSpPr>
              <a:spLocks noChangeArrowheads="1"/>
            </p:cNvSpPr>
            <p:nvPr/>
          </p:nvSpPr>
          <p:spPr bwMode="auto">
            <a:xfrm>
              <a:off x="4410075" y="3284538"/>
              <a:ext cx="133350" cy="139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2" name="Oval 51"/>
            <p:cNvSpPr>
              <a:spLocks noChangeArrowheads="1"/>
            </p:cNvSpPr>
            <p:nvPr/>
          </p:nvSpPr>
          <p:spPr bwMode="auto">
            <a:xfrm>
              <a:off x="2786063" y="3055938"/>
              <a:ext cx="131762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3" name="Oval 52"/>
            <p:cNvSpPr>
              <a:spLocks noChangeArrowheads="1"/>
            </p:cNvSpPr>
            <p:nvPr/>
          </p:nvSpPr>
          <p:spPr bwMode="auto">
            <a:xfrm>
              <a:off x="4100513" y="3055938"/>
              <a:ext cx="130175" cy="138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4" name="Oval 53"/>
            <p:cNvSpPr>
              <a:spLocks noChangeArrowheads="1"/>
            </p:cNvSpPr>
            <p:nvPr/>
          </p:nvSpPr>
          <p:spPr bwMode="auto">
            <a:xfrm>
              <a:off x="3430588" y="2800350"/>
              <a:ext cx="134937" cy="138113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H="1">
              <a:off x="2384425" y="3424238"/>
              <a:ext cx="134938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2519363" y="3424238"/>
              <a:ext cx="1079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 flipH="1">
              <a:off x="303053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>
              <a:off x="3163888" y="3424238"/>
              <a:ext cx="112712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 flipH="1">
              <a:off x="3697288" y="3424238"/>
              <a:ext cx="1349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3832225" y="3424238"/>
              <a:ext cx="111125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 flipH="1">
              <a:off x="4344988" y="3424238"/>
              <a:ext cx="133350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>
              <a:off x="4478338" y="3424238"/>
              <a:ext cx="109537" cy="117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Line 62"/>
            <p:cNvSpPr>
              <a:spLocks noChangeShapeType="1"/>
            </p:cNvSpPr>
            <p:nvPr/>
          </p:nvSpPr>
          <p:spPr bwMode="auto">
            <a:xfrm flipH="1">
              <a:off x="2563813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Line 63"/>
            <p:cNvSpPr>
              <a:spLocks noChangeShapeType="1"/>
            </p:cNvSpPr>
            <p:nvPr/>
          </p:nvSpPr>
          <p:spPr bwMode="auto">
            <a:xfrm>
              <a:off x="2852738" y="3194050"/>
              <a:ext cx="266700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64"/>
            <p:cNvSpPr>
              <a:spLocks noChangeShapeType="1"/>
            </p:cNvSpPr>
            <p:nvPr/>
          </p:nvSpPr>
          <p:spPr bwMode="auto">
            <a:xfrm flipH="1">
              <a:off x="3876675" y="3194050"/>
              <a:ext cx="288925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Line 65"/>
            <p:cNvSpPr>
              <a:spLocks noChangeShapeType="1"/>
            </p:cNvSpPr>
            <p:nvPr/>
          </p:nvSpPr>
          <p:spPr bwMode="auto">
            <a:xfrm>
              <a:off x="4165600" y="3194050"/>
              <a:ext cx="268288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Line 66"/>
            <p:cNvSpPr>
              <a:spLocks noChangeShapeType="1"/>
            </p:cNvSpPr>
            <p:nvPr/>
          </p:nvSpPr>
          <p:spPr bwMode="auto">
            <a:xfrm flipH="1">
              <a:off x="2897188" y="2938463"/>
              <a:ext cx="601662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>
              <a:off x="3498850" y="2938463"/>
              <a:ext cx="620713" cy="139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247"/>
            <p:cNvSpPr>
              <a:spLocks noChangeShapeType="1"/>
            </p:cNvSpPr>
            <p:nvPr/>
          </p:nvSpPr>
          <p:spPr bwMode="auto">
            <a:xfrm flipH="1">
              <a:off x="2339975" y="36877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30" name="Picture 248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7200" y="3573463"/>
              <a:ext cx="103188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Line 256"/>
            <p:cNvSpPr>
              <a:spLocks noChangeShapeType="1"/>
            </p:cNvSpPr>
            <p:nvPr/>
          </p:nvSpPr>
          <p:spPr bwMode="auto">
            <a:xfrm>
              <a:off x="1643063" y="3802063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Oval 257"/>
            <p:cNvSpPr>
              <a:spLocks noChangeArrowheads="1"/>
            </p:cNvSpPr>
            <p:nvPr/>
          </p:nvSpPr>
          <p:spPr bwMode="auto">
            <a:xfrm>
              <a:off x="1470025" y="3716338"/>
              <a:ext cx="134938" cy="1428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altLang="de-DE"/>
            </a:p>
          </p:txBody>
        </p:sp>
        <p:pic>
          <p:nvPicPr>
            <p:cNvPr id="133" name="Picture 261" descr="sta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513" y="4797425"/>
              <a:ext cx="103187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Line 262"/>
            <p:cNvSpPr>
              <a:spLocks noChangeShapeType="1"/>
            </p:cNvSpPr>
            <p:nvPr/>
          </p:nvSpPr>
          <p:spPr bwMode="auto">
            <a:xfrm>
              <a:off x="460375" y="50260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35" name="Picture 304" descr="do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9500" y="5049838"/>
              <a:ext cx="15875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2" name="Gruppieren 171"/>
          <p:cNvGrpSpPr/>
          <p:nvPr/>
        </p:nvGrpSpPr>
        <p:grpSpPr>
          <a:xfrm>
            <a:off x="4573331" y="2060848"/>
            <a:ext cx="4103125" cy="1262484"/>
            <a:chOff x="1225004" y="2094508"/>
            <a:chExt cx="6443414" cy="1982564"/>
          </a:xfrm>
        </p:grpSpPr>
        <p:pic>
          <p:nvPicPr>
            <p:cNvPr id="153" name="Picture 9" descr="R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273078">
              <a:off x="2686766" y="3080150"/>
              <a:ext cx="539750" cy="427038"/>
            </a:xfrm>
            <a:prstGeom prst="rect">
              <a:avLst/>
            </a:prstGeom>
            <a:noFill/>
          </p:spPr>
        </p:pic>
        <p:pic>
          <p:nvPicPr>
            <p:cNvPr id="138" name="Picture 2" descr="YELLOW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918437">
              <a:off x="5743551" y="3170139"/>
              <a:ext cx="576263" cy="455613"/>
            </a:xfrm>
            <a:prstGeom prst="rect">
              <a:avLst/>
            </a:prstGeom>
            <a:noFill/>
          </p:spPr>
        </p:pic>
        <p:pic>
          <p:nvPicPr>
            <p:cNvPr id="139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828" y="2097817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235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9816" y="2094508"/>
              <a:ext cx="225974" cy="39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236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4391" y="2094508"/>
              <a:ext cx="225974" cy="39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Picture 237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7378" y="2094508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238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4978" y="2094508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18" descr="C:\Users\huelsing\AppData\Local\Microsoft\Windows\Temporary Internet Files\Content.IE5\OYDSBIUA\MC900333394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25004" y="2849524"/>
              <a:ext cx="611387" cy="867508"/>
            </a:xfrm>
            <a:prstGeom prst="rect">
              <a:avLst/>
            </a:prstGeom>
            <a:noFill/>
          </p:spPr>
        </p:pic>
        <p:grpSp>
          <p:nvGrpSpPr>
            <p:cNvPr id="145" name="Gruppieren 44"/>
            <p:cNvGrpSpPr/>
            <p:nvPr/>
          </p:nvGrpSpPr>
          <p:grpSpPr>
            <a:xfrm>
              <a:off x="1979714" y="2763633"/>
              <a:ext cx="748923" cy="555718"/>
              <a:chOff x="607096" y="5320450"/>
              <a:chExt cx="748923" cy="350090"/>
            </a:xfrm>
          </p:grpSpPr>
          <p:sp>
            <p:nvSpPr>
              <p:cNvPr id="146" name="Textfeld 145"/>
              <p:cNvSpPr txBox="1"/>
              <p:nvPr/>
            </p:nvSpPr>
            <p:spPr>
              <a:xfrm>
                <a:off x="607096" y="5320450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b="1" i="1" dirty="0">
                  <a:latin typeface="French Script MT" pitchFamily="66" charset="0"/>
                  <a:cs typeface="Times New Roman" pitchFamily="18" charset="0"/>
                </a:endParaRPr>
              </a:p>
            </p:txBody>
          </p:sp>
          <p:sp>
            <p:nvSpPr>
              <p:cNvPr id="147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sp>
          <p:nvSpPr>
            <p:cNvPr id="149" name="Bogen 148"/>
            <p:cNvSpPr/>
            <p:nvPr/>
          </p:nvSpPr>
          <p:spPr>
            <a:xfrm>
              <a:off x="2169194" y="3175472"/>
              <a:ext cx="1626117" cy="463373"/>
            </a:xfrm>
            <a:prstGeom prst="arc">
              <a:avLst>
                <a:gd name="adj1" fmla="val 260913"/>
                <a:gd name="adj2" fmla="val 10505795"/>
              </a:avLst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150" name="Bogen 149"/>
            <p:cNvSpPr/>
            <p:nvPr/>
          </p:nvSpPr>
          <p:spPr>
            <a:xfrm>
              <a:off x="2123728" y="3212976"/>
              <a:ext cx="2707113" cy="569517"/>
            </a:xfrm>
            <a:prstGeom prst="arc">
              <a:avLst>
                <a:gd name="adj1" fmla="val 21544383"/>
                <a:gd name="adj2" fmla="val 10594791"/>
              </a:avLst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151" name="Bogen 150"/>
            <p:cNvSpPr/>
            <p:nvPr/>
          </p:nvSpPr>
          <p:spPr>
            <a:xfrm>
              <a:off x="2123728" y="3212976"/>
              <a:ext cx="3793650" cy="713533"/>
            </a:xfrm>
            <a:prstGeom prst="arc">
              <a:avLst>
                <a:gd name="adj1" fmla="val 21555474"/>
                <a:gd name="adj2" fmla="val 10647794"/>
              </a:avLst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sp>
          <p:nvSpPr>
            <p:cNvPr id="152" name="Bogen 151"/>
            <p:cNvSpPr/>
            <p:nvPr/>
          </p:nvSpPr>
          <p:spPr>
            <a:xfrm>
              <a:off x="2051720" y="3068960"/>
              <a:ext cx="5032249" cy="1008112"/>
            </a:xfrm>
            <a:prstGeom prst="arc">
              <a:avLst>
                <a:gd name="adj1" fmla="val 21544383"/>
                <a:gd name="adj2" fmla="val 10563913"/>
              </a:avLst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/>
            </a:p>
          </p:txBody>
        </p:sp>
        <p:pic>
          <p:nvPicPr>
            <p:cNvPr id="154" name="Picture 15" descr="gree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872" y="3176836"/>
              <a:ext cx="755650" cy="684212"/>
            </a:xfrm>
            <a:prstGeom prst="rect">
              <a:avLst/>
            </a:prstGeom>
            <a:noFill/>
          </p:spPr>
        </p:pic>
        <p:grpSp>
          <p:nvGrpSpPr>
            <p:cNvPr id="155" name="Gruppieren 27"/>
            <p:cNvGrpSpPr/>
            <p:nvPr/>
          </p:nvGrpSpPr>
          <p:grpSpPr>
            <a:xfrm rot="16200000">
              <a:off x="2678095" y="2649810"/>
              <a:ext cx="845480" cy="531655"/>
              <a:chOff x="510537" y="5619627"/>
              <a:chExt cx="845480" cy="334930"/>
            </a:xfrm>
          </p:grpSpPr>
          <p:sp>
            <p:nvSpPr>
              <p:cNvPr id="156" name="Textfeld 155"/>
              <p:cNvSpPr txBox="1"/>
              <p:nvPr/>
            </p:nvSpPr>
            <p:spPr>
              <a:xfrm>
                <a:off x="510537" y="5619627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solidFill>
                      <a:srgbClr val="000000"/>
                    </a:solidFill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grpSp>
          <p:nvGrpSpPr>
            <p:cNvPr id="158" name="Gruppieren 30"/>
            <p:cNvGrpSpPr/>
            <p:nvPr/>
          </p:nvGrpSpPr>
          <p:grpSpPr>
            <a:xfrm rot="16200000">
              <a:off x="3709175" y="2653956"/>
              <a:ext cx="837188" cy="531655"/>
              <a:chOff x="518829" y="5619627"/>
              <a:chExt cx="837188" cy="334930"/>
            </a:xfrm>
          </p:grpSpPr>
          <p:sp>
            <p:nvSpPr>
              <p:cNvPr id="159" name="Textfeld 158"/>
              <p:cNvSpPr txBox="1"/>
              <p:nvPr/>
            </p:nvSpPr>
            <p:spPr>
              <a:xfrm>
                <a:off x="518829" y="5619627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solidFill>
                      <a:srgbClr val="000000"/>
                    </a:solidFill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grpSp>
          <p:nvGrpSpPr>
            <p:cNvPr id="161" name="Gruppieren 33"/>
            <p:cNvGrpSpPr/>
            <p:nvPr/>
          </p:nvGrpSpPr>
          <p:grpSpPr>
            <a:xfrm rot="16200000">
              <a:off x="4761112" y="2654237"/>
              <a:ext cx="836626" cy="531655"/>
              <a:chOff x="519391" y="5619628"/>
              <a:chExt cx="836626" cy="334930"/>
            </a:xfrm>
          </p:grpSpPr>
          <p:sp>
            <p:nvSpPr>
              <p:cNvPr id="162" name="Textfeld 161"/>
              <p:cNvSpPr txBox="1"/>
              <p:nvPr/>
            </p:nvSpPr>
            <p:spPr>
              <a:xfrm>
                <a:off x="519391" y="5619628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solidFill>
                      <a:srgbClr val="000000"/>
                    </a:solidFill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grpSp>
          <p:nvGrpSpPr>
            <p:cNvPr id="164" name="Gruppieren 36"/>
            <p:cNvGrpSpPr/>
            <p:nvPr/>
          </p:nvGrpSpPr>
          <p:grpSpPr>
            <a:xfrm rot="16200000">
              <a:off x="5811405" y="2653440"/>
              <a:ext cx="838220" cy="531655"/>
              <a:chOff x="517797" y="5619627"/>
              <a:chExt cx="838220" cy="334930"/>
            </a:xfrm>
          </p:grpSpPr>
          <p:sp>
            <p:nvSpPr>
              <p:cNvPr id="165" name="Textfeld 164"/>
              <p:cNvSpPr txBox="1"/>
              <p:nvPr/>
            </p:nvSpPr>
            <p:spPr>
              <a:xfrm>
                <a:off x="517797" y="5619627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solidFill>
                      <a:srgbClr val="000000"/>
                    </a:solidFill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grpSp>
          <p:nvGrpSpPr>
            <p:cNvPr id="167" name="Gruppieren 39"/>
            <p:cNvGrpSpPr/>
            <p:nvPr/>
          </p:nvGrpSpPr>
          <p:grpSpPr>
            <a:xfrm rot="16200000">
              <a:off x="6923740" y="2646979"/>
              <a:ext cx="851139" cy="531655"/>
              <a:chOff x="504878" y="5619628"/>
              <a:chExt cx="851139" cy="334930"/>
            </a:xfrm>
          </p:grpSpPr>
          <p:sp>
            <p:nvSpPr>
              <p:cNvPr id="168" name="Textfeld 167"/>
              <p:cNvSpPr txBox="1"/>
              <p:nvPr/>
            </p:nvSpPr>
            <p:spPr>
              <a:xfrm>
                <a:off x="504878" y="5619628"/>
                <a:ext cx="748923" cy="33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i="1" dirty="0" smtClean="0">
                    <a:solidFill>
                      <a:srgbClr val="000000"/>
                    </a:solidFill>
                    <a:latin typeface="French Script MT" pitchFamily="66" charset="0"/>
                    <a:cs typeface="Times New Roman" pitchFamily="18" charset="0"/>
                  </a:rPr>
                  <a:t>F</a:t>
                </a:r>
                <a:endParaRPr lang="de-DE" sz="16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Line 204"/>
              <p:cNvSpPr>
                <a:spLocks noChangeShapeType="1"/>
              </p:cNvSpPr>
              <p:nvPr/>
            </p:nvSpPr>
            <p:spPr bwMode="auto">
              <a:xfrm>
                <a:off x="828710" y="5670540"/>
                <a:ext cx="527307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 type="triangle" w="lg" len="lg"/>
              </a:ln>
            </p:spPr>
            <p:txBody>
              <a:bodyPr/>
              <a:lstStyle/>
              <a:p>
                <a:endParaRPr lang="de-DE" sz="1600"/>
              </a:p>
            </p:txBody>
          </p:sp>
        </p:grpSp>
        <p:pic>
          <p:nvPicPr>
            <p:cNvPr id="170" name="Picture 61" descr="blu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7850811">
              <a:off x="4508309" y="2809785"/>
              <a:ext cx="755650" cy="684212"/>
            </a:xfrm>
            <a:prstGeom prst="rect">
              <a:avLst/>
            </a:prstGeom>
            <a:noFill/>
          </p:spPr>
        </p:pic>
        <p:pic>
          <p:nvPicPr>
            <p:cNvPr id="171" name="Picture 62" descr="purpl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76256" y="2781870"/>
              <a:ext cx="792162" cy="719138"/>
            </a:xfrm>
            <a:prstGeom prst="rect">
              <a:avLst/>
            </a:prstGeom>
            <a:noFill/>
          </p:spPr>
        </p:pic>
      </p:grpSp>
      <p:graphicFrame>
        <p:nvGraphicFramePr>
          <p:cNvPr id="173" name="Objekt 172"/>
          <p:cNvGraphicFramePr>
            <a:graphicFrameLocks noChangeAspect="1"/>
          </p:cNvGraphicFramePr>
          <p:nvPr/>
        </p:nvGraphicFramePr>
        <p:xfrm>
          <a:off x="2123728" y="1552848"/>
          <a:ext cx="1477184" cy="652016"/>
        </p:xfrm>
        <a:graphic>
          <a:graphicData uri="http://schemas.openxmlformats.org/presentationml/2006/ole">
            <p:oleObj spid="_x0000_s32770" name="Formel" r:id="rId14" imgW="545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Improvements, cont’d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Winternitz OTS [Mer‘89, …, BDE</a:t>
            </a:r>
            <a:r>
              <a:rPr lang="de-DE" sz="2000" baseline="30000" dirty="0" smtClean="0"/>
              <a:t>+</a:t>
            </a:r>
            <a:r>
              <a:rPr lang="de-DE" sz="2000" dirty="0" smtClean="0"/>
              <a:t>11</a:t>
            </a:r>
            <a:r>
              <a:rPr lang="en-US" sz="2000" dirty="0" smtClean="0"/>
              <a:t>,Hül13</a:t>
            </a:r>
            <a:r>
              <a:rPr lang="de-DE" sz="2000" dirty="0" smtClean="0"/>
              <a:t>]</a:t>
            </a:r>
          </a:p>
          <a:p>
            <a:pPr lvl="1"/>
            <a:r>
              <a:rPr lang="de-DE" sz="1800" dirty="0" err="1" smtClean="0"/>
              <a:t>Smaller</a:t>
            </a:r>
            <a:r>
              <a:rPr lang="de-DE" sz="1800" dirty="0" smtClean="0"/>
              <a:t> </a:t>
            </a:r>
            <a:r>
              <a:rPr lang="de-DE" sz="1800" dirty="0" err="1" smtClean="0"/>
              <a:t>Sigs</a:t>
            </a:r>
            <a:endParaRPr lang="de-DE" sz="1800" dirty="0" smtClean="0"/>
          </a:p>
          <a:p>
            <a:pPr lvl="1"/>
            <a:r>
              <a:rPr lang="de-DE" sz="1800" dirty="0" smtClean="0"/>
              <a:t>Minimum Security </a:t>
            </a:r>
            <a:r>
              <a:rPr lang="de-DE" sz="1800" dirty="0" err="1" smtClean="0"/>
              <a:t>Assumptions</a:t>
            </a:r>
            <a:endParaRPr lang="de-DE" sz="1800" dirty="0" smtClean="0"/>
          </a:p>
          <a:p>
            <a:pPr>
              <a:buNone/>
            </a:pPr>
            <a:endParaRPr lang="de-DE" sz="2000" dirty="0" smtClean="0"/>
          </a:p>
          <a:p>
            <a:endParaRPr lang="de-DE" sz="2000" dirty="0" smtClean="0"/>
          </a:p>
          <a:p>
            <a:r>
              <a:rPr lang="en-US" sz="2000" dirty="0" smtClean="0"/>
              <a:t>Minimum Security Assumptions / Collision-Resilient Scheme [BDH11]</a:t>
            </a:r>
            <a:endParaRPr lang="de-DE" sz="2000" dirty="0" smtClean="0"/>
          </a:p>
          <a:p>
            <a:pPr lvl="1"/>
            <a:r>
              <a:rPr lang="de-DE" sz="1800" dirty="0" smtClean="0"/>
              <a:t>XMSS </a:t>
            </a:r>
            <a:r>
              <a:rPr lang="de-DE" sz="1800" dirty="0" err="1" smtClean="0"/>
              <a:t>requires</a:t>
            </a:r>
            <a:r>
              <a:rPr lang="de-DE" sz="1800" dirty="0" smtClean="0"/>
              <a:t> </a:t>
            </a:r>
            <a:r>
              <a:rPr lang="de-DE" sz="1800" dirty="0" err="1" smtClean="0"/>
              <a:t>only</a:t>
            </a:r>
            <a:r>
              <a:rPr lang="de-DE" sz="1800" dirty="0" smtClean="0"/>
              <a:t> PRF &amp; SPR</a:t>
            </a:r>
            <a:endParaRPr lang="de-DE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SPHINCS: Stateless Practical Hash-based Incredibly Nice Cryptographic Signatures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DE5A140-209B-43A0-8147-E32AA229C465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EEDCF1-D1BA-4128-BCC2-100F807501F3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46082" name="Picture 2" descr="IMG_2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977934" cy="5303913"/>
          </a:xfrm>
          <a:prstGeom prst="rect">
            <a:avLst/>
          </a:prstGeom>
          <a:noFill/>
        </p:spPr>
      </p:pic>
      <p:pic>
        <p:nvPicPr>
          <p:cNvPr id="46084" name="Picture 4" descr="IMG_2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Stateless</a:t>
            </a:r>
          </a:p>
          <a:p>
            <a:endParaRPr lang="en-US" dirty="0" smtClean="0"/>
          </a:p>
          <a:p>
            <a:r>
              <a:rPr lang="en-US" dirty="0" smtClean="0"/>
              <a:t>128bit Quantum Security</a:t>
            </a:r>
          </a:p>
          <a:p>
            <a:endParaRPr lang="en-US" dirty="0" smtClean="0"/>
          </a:p>
          <a:p>
            <a:r>
              <a:rPr lang="en-US" dirty="0" smtClean="0"/>
              <a:t>Practical Speed</a:t>
            </a:r>
          </a:p>
          <a:p>
            <a:endParaRPr lang="en-US" dirty="0" smtClean="0"/>
          </a:p>
          <a:p>
            <a:r>
              <a:rPr lang="en-US" dirty="0" smtClean="0"/>
              <a:t>Practical Signature Size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galeri7.uludagsozluk.com/239/bireyci-anarsizm_332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787" y="3284984"/>
            <a:ext cx="2935213" cy="292216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15331"/>
            <a:ext cx="9144000" cy="338993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How to Eliminate the State</a:t>
            </a:r>
            <a:endParaRPr lang="en-US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&amp; Error: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MSS without State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extfeld 9"/>
          <p:cNvSpPr txBox="1"/>
          <p:nvPr/>
        </p:nvSpPr>
        <p:spPr>
          <a:xfrm>
            <a:off x="5708944" y="5445819"/>
            <a:ext cx="48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MAC</a:t>
            </a:r>
            <a:endParaRPr lang="en-US" sz="3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7" name="Text Box 41"/>
          <p:cNvSpPr txBox="1">
            <a:spLocks noChangeArrowheads="1"/>
          </p:cNvSpPr>
          <p:nvPr/>
        </p:nvSpPr>
        <p:spPr bwMode="auto">
          <a:xfrm>
            <a:off x="4952599" y="1845419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SIG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 (</a:t>
            </a:r>
            <a:r>
              <a:rPr kumimoji="0" lang="en-US" sz="25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</a:t>
            </a:r>
            <a:r>
              <a:rPr kumimoji="0" lang="en-US" sz="2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=2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,    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,      )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236336" y="1354266"/>
            <a:ext cx="8680450" cy="4955054"/>
            <a:chOff x="236336" y="1354266"/>
            <a:chExt cx="8680450" cy="4955054"/>
          </a:xfrm>
        </p:grpSpPr>
        <p:sp>
          <p:nvSpPr>
            <p:cNvPr id="6" name="Textfeld 5"/>
            <p:cNvSpPr txBox="1"/>
            <p:nvPr/>
          </p:nvSpPr>
          <p:spPr>
            <a:xfrm>
              <a:off x="1676496" y="2997547"/>
              <a:ext cx="56886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Cryptography</a:t>
              </a:r>
              <a:endParaRPr lang="en-US" sz="6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843808" y="1354266"/>
              <a:ext cx="4839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Digital Signature</a:t>
              </a:r>
              <a:endParaRPr lang="en-US" sz="32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316456" y="2061443"/>
              <a:ext cx="4839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Encryption</a:t>
              </a:r>
              <a:endParaRPr lang="en-US" sz="32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532480" y="4581723"/>
              <a:ext cx="4839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Hash Function</a:t>
              </a:r>
              <a:endParaRPr lang="en-US" sz="32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60872" y="4290114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Legality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3900286" y="1557933"/>
              <a:ext cx="1354137" cy="368300"/>
            </a:xfrm>
            <a:prstGeom prst="ellipse">
              <a:avLst/>
            </a:prstGeom>
            <a:solidFill>
              <a:srgbClr val="00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Inhaltsplatzhalter 2"/>
            <p:cNvSpPr txBox="1">
              <a:spLocks/>
            </p:cNvSpPr>
            <p:nvPr/>
          </p:nvSpPr>
          <p:spPr bwMode="auto">
            <a:xfrm>
              <a:off x="276023" y="1737320"/>
              <a:ext cx="8640763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" name="Gruppieren 80"/>
            <p:cNvGrpSpPr>
              <a:grpSpLocks/>
            </p:cNvGrpSpPr>
            <p:nvPr/>
          </p:nvGrpSpPr>
          <p:grpSpPr bwMode="auto">
            <a:xfrm>
              <a:off x="1573011" y="5040908"/>
              <a:ext cx="809625" cy="1133475"/>
              <a:chOff x="3275856" y="2492896"/>
              <a:chExt cx="1080120" cy="1512168"/>
            </a:xfrm>
          </p:grpSpPr>
          <p:sp>
            <p:nvSpPr>
              <p:cNvPr id="19" name="Rechteck 18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0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uppieren 85"/>
            <p:cNvGrpSpPr>
              <a:grpSpLocks/>
            </p:cNvGrpSpPr>
            <p:nvPr/>
          </p:nvGrpSpPr>
          <p:grpSpPr bwMode="auto">
            <a:xfrm>
              <a:off x="2581073" y="5031383"/>
              <a:ext cx="809625" cy="1135062"/>
              <a:chOff x="3275856" y="2492896"/>
              <a:chExt cx="1080120" cy="1512168"/>
            </a:xfrm>
          </p:grpSpPr>
          <p:sp>
            <p:nvSpPr>
              <p:cNvPr id="23" name="Rechteck 22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24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uppieren 94"/>
            <p:cNvGrpSpPr>
              <a:grpSpLocks/>
            </p:cNvGrpSpPr>
            <p:nvPr/>
          </p:nvGrpSpPr>
          <p:grpSpPr bwMode="auto">
            <a:xfrm>
              <a:off x="3612948" y="5031383"/>
              <a:ext cx="811213" cy="1135062"/>
              <a:chOff x="3275856" y="2492896"/>
              <a:chExt cx="1080120" cy="1512168"/>
            </a:xfrm>
          </p:grpSpPr>
          <p:sp>
            <p:nvSpPr>
              <p:cNvPr id="27" name="Rechteck 26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28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" name="Gruppieren 119"/>
            <p:cNvGrpSpPr>
              <a:grpSpLocks/>
            </p:cNvGrpSpPr>
            <p:nvPr/>
          </p:nvGrpSpPr>
          <p:grpSpPr bwMode="auto">
            <a:xfrm>
              <a:off x="4694036" y="5028208"/>
              <a:ext cx="809625" cy="1133475"/>
              <a:chOff x="3275856" y="2492896"/>
              <a:chExt cx="1080120" cy="1512168"/>
            </a:xfrm>
          </p:grpSpPr>
          <p:sp>
            <p:nvSpPr>
              <p:cNvPr id="31" name="Rechteck 30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32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" name="Gruppieren 123"/>
            <p:cNvGrpSpPr>
              <a:grpSpLocks/>
            </p:cNvGrpSpPr>
            <p:nvPr/>
          </p:nvGrpSpPr>
          <p:grpSpPr bwMode="auto">
            <a:xfrm>
              <a:off x="5684636" y="5017095"/>
              <a:ext cx="809625" cy="1135063"/>
              <a:chOff x="3275856" y="2492896"/>
              <a:chExt cx="1080120" cy="1512168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36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Gruppieren 127"/>
            <p:cNvGrpSpPr>
              <a:grpSpLocks/>
            </p:cNvGrpSpPr>
            <p:nvPr/>
          </p:nvGrpSpPr>
          <p:grpSpPr bwMode="auto">
            <a:xfrm>
              <a:off x="6692698" y="5042495"/>
              <a:ext cx="809625" cy="1135063"/>
              <a:chOff x="3275856" y="2492896"/>
              <a:chExt cx="1080120" cy="1512168"/>
            </a:xfrm>
          </p:grpSpPr>
          <p:sp>
            <p:nvSpPr>
              <p:cNvPr id="39" name="Rechteck 38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40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" name="Gruppieren 131"/>
            <p:cNvGrpSpPr>
              <a:grpSpLocks/>
            </p:cNvGrpSpPr>
            <p:nvPr/>
          </p:nvGrpSpPr>
          <p:grpSpPr bwMode="auto">
            <a:xfrm>
              <a:off x="7627736" y="5042495"/>
              <a:ext cx="811212" cy="1135063"/>
              <a:chOff x="3275856" y="2492896"/>
              <a:chExt cx="1080120" cy="1512168"/>
            </a:xfrm>
          </p:grpSpPr>
          <p:sp>
            <p:nvSpPr>
              <p:cNvPr id="43" name="Rechteck 42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</a:p>
            </p:txBody>
          </p:sp>
          <p:pic>
            <p:nvPicPr>
              <p:cNvPr id="44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rapezoid 45"/>
            <p:cNvSpPr/>
            <p:nvPr/>
          </p:nvSpPr>
          <p:spPr>
            <a:xfrm>
              <a:off x="1685723" y="4293195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47" name="Gerade Verbindung mit Pfeil 46"/>
            <p:cNvCxnSpPr>
              <a:endCxn id="46" idx="2"/>
            </p:cNvCxnSpPr>
            <p:nvPr/>
          </p:nvCxnSpPr>
          <p:spPr>
            <a:xfrm flipH="1" flipV="1">
              <a:off x="1996873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48" name="Trapezoid 47"/>
            <p:cNvSpPr/>
            <p:nvPr/>
          </p:nvSpPr>
          <p:spPr>
            <a:xfrm>
              <a:off x="780848" y="4293195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Trapezoid 48"/>
            <p:cNvSpPr/>
            <p:nvPr/>
          </p:nvSpPr>
          <p:spPr>
            <a:xfrm>
              <a:off x="2677911" y="4285258"/>
              <a:ext cx="623887" cy="433387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0" name="Gerade Verbindung mit Pfeil 49"/>
            <p:cNvCxnSpPr>
              <a:endCxn id="49" idx="2"/>
            </p:cNvCxnSpPr>
            <p:nvPr/>
          </p:nvCxnSpPr>
          <p:spPr>
            <a:xfrm flipH="1" flipV="1">
              <a:off x="2989061" y="4718645"/>
              <a:ext cx="0" cy="43973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51" name="Trapezoid 50"/>
            <p:cNvSpPr/>
            <p:nvPr/>
          </p:nvSpPr>
          <p:spPr>
            <a:xfrm>
              <a:off x="3685973" y="4293195"/>
              <a:ext cx="623888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2" name="Gerade Verbindung mit Pfeil 51"/>
            <p:cNvCxnSpPr>
              <a:endCxn id="51" idx="2"/>
            </p:cNvCxnSpPr>
            <p:nvPr/>
          </p:nvCxnSpPr>
          <p:spPr>
            <a:xfrm flipH="1" flipV="1">
              <a:off x="3997123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53" name="Trapezoid 52"/>
            <p:cNvSpPr/>
            <p:nvPr/>
          </p:nvSpPr>
          <p:spPr>
            <a:xfrm>
              <a:off x="4813098" y="4293195"/>
              <a:ext cx="623888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4" name="Gerade Verbindung mit Pfeil 53"/>
            <p:cNvCxnSpPr>
              <a:endCxn id="53" idx="2"/>
            </p:cNvCxnSpPr>
            <p:nvPr/>
          </p:nvCxnSpPr>
          <p:spPr>
            <a:xfrm flipH="1" flipV="1">
              <a:off x="5124248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55" name="Trapezoid 54"/>
            <p:cNvSpPr/>
            <p:nvPr/>
          </p:nvSpPr>
          <p:spPr>
            <a:xfrm>
              <a:off x="5775123" y="4293195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6" name="Gerade Verbindung mit Pfeil 55"/>
            <p:cNvCxnSpPr>
              <a:endCxn id="55" idx="2"/>
            </p:cNvCxnSpPr>
            <p:nvPr/>
          </p:nvCxnSpPr>
          <p:spPr>
            <a:xfrm flipH="1" flipV="1">
              <a:off x="6086273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57" name="Trapezoid 56"/>
            <p:cNvSpPr/>
            <p:nvPr/>
          </p:nvSpPr>
          <p:spPr>
            <a:xfrm>
              <a:off x="6783186" y="4293195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58" name="Gerade Verbindung mit Pfeil 57"/>
            <p:cNvCxnSpPr>
              <a:endCxn id="57" idx="2"/>
            </p:cNvCxnSpPr>
            <p:nvPr/>
          </p:nvCxnSpPr>
          <p:spPr>
            <a:xfrm flipH="1" flipV="1">
              <a:off x="7094336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59" name="Trapezoid 58"/>
            <p:cNvSpPr/>
            <p:nvPr/>
          </p:nvSpPr>
          <p:spPr>
            <a:xfrm>
              <a:off x="7718223" y="4293195"/>
              <a:ext cx="623888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60" name="Gerade Verbindung mit Pfeil 59"/>
            <p:cNvCxnSpPr>
              <a:endCxn id="59" idx="2"/>
            </p:cNvCxnSpPr>
            <p:nvPr/>
          </p:nvCxnSpPr>
          <p:spPr>
            <a:xfrm flipH="1" flipV="1">
              <a:off x="8029373" y="4724995"/>
              <a:ext cx="1588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61" name="Trapezoid 60"/>
            <p:cNvSpPr/>
            <p:nvPr/>
          </p:nvSpPr>
          <p:spPr>
            <a:xfrm>
              <a:off x="1238048" y="3574058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62" name="Gewinkelte Verbindung 61"/>
            <p:cNvCxnSpPr>
              <a:stCxn id="48" idx="0"/>
              <a:endCxn id="61" idx="2"/>
            </p:cNvCxnSpPr>
            <p:nvPr/>
          </p:nvCxnSpPr>
          <p:spPr>
            <a:xfrm rot="5400000" flipH="1" flipV="1">
              <a:off x="1176929" y="3920927"/>
              <a:ext cx="287337" cy="45720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63" name="Gewinkelte Verbindung 62"/>
            <p:cNvCxnSpPr>
              <a:stCxn id="46" idx="0"/>
              <a:endCxn id="61" idx="2"/>
            </p:cNvCxnSpPr>
            <p:nvPr/>
          </p:nvCxnSpPr>
          <p:spPr>
            <a:xfrm rot="16200000" flipV="1">
              <a:off x="1629367" y="3925689"/>
              <a:ext cx="287337" cy="44767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64" name="Trapezoid 63"/>
            <p:cNvSpPr/>
            <p:nvPr/>
          </p:nvSpPr>
          <p:spPr>
            <a:xfrm>
              <a:off x="3158923" y="3574058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65" name="Gewinkelte Verbindung 64"/>
            <p:cNvCxnSpPr>
              <a:stCxn id="49" idx="0"/>
              <a:endCxn id="64" idx="2"/>
            </p:cNvCxnSpPr>
            <p:nvPr/>
          </p:nvCxnSpPr>
          <p:spPr>
            <a:xfrm rot="5400000" flipH="1" flipV="1">
              <a:off x="3089867" y="3905052"/>
              <a:ext cx="279400" cy="48101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66" name="Gewinkelte Verbindung 65"/>
            <p:cNvCxnSpPr>
              <a:stCxn id="51" idx="0"/>
              <a:endCxn id="64" idx="2"/>
            </p:cNvCxnSpPr>
            <p:nvPr/>
          </p:nvCxnSpPr>
          <p:spPr>
            <a:xfrm rot="16200000" flipV="1">
              <a:off x="3589929" y="3886002"/>
              <a:ext cx="287337" cy="52705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67" name="Trapezoid 66"/>
            <p:cNvSpPr/>
            <p:nvPr/>
          </p:nvSpPr>
          <p:spPr>
            <a:xfrm>
              <a:off x="5278236" y="3574058"/>
              <a:ext cx="623887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68" name="Gewinkelte Verbindung 67"/>
            <p:cNvCxnSpPr>
              <a:stCxn id="53" idx="0"/>
              <a:endCxn id="67" idx="2"/>
            </p:cNvCxnSpPr>
            <p:nvPr/>
          </p:nvCxnSpPr>
          <p:spPr>
            <a:xfrm rot="5400000" flipH="1" flipV="1">
              <a:off x="5213942" y="3916164"/>
              <a:ext cx="287337" cy="4667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69" name="Gewinkelte Verbindung 68"/>
            <p:cNvCxnSpPr>
              <a:stCxn id="55" idx="0"/>
              <a:endCxn id="67" idx="2"/>
            </p:cNvCxnSpPr>
            <p:nvPr/>
          </p:nvCxnSpPr>
          <p:spPr>
            <a:xfrm rot="16200000" flipV="1">
              <a:off x="5694954" y="3901877"/>
              <a:ext cx="287337" cy="49530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70" name="Trapezoid 69"/>
            <p:cNvSpPr/>
            <p:nvPr/>
          </p:nvSpPr>
          <p:spPr>
            <a:xfrm>
              <a:off x="7262611" y="3574058"/>
              <a:ext cx="623887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71" name="Gewinkelte Verbindung 70"/>
            <p:cNvCxnSpPr>
              <a:stCxn id="57" idx="0"/>
              <a:endCxn id="70" idx="2"/>
            </p:cNvCxnSpPr>
            <p:nvPr/>
          </p:nvCxnSpPr>
          <p:spPr>
            <a:xfrm rot="5400000" flipH="1" flipV="1">
              <a:off x="7191173" y="3909021"/>
              <a:ext cx="287337" cy="481012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72" name="Gewinkelte Verbindung 71"/>
            <p:cNvCxnSpPr>
              <a:stCxn id="59" idx="0"/>
              <a:endCxn id="70" idx="2"/>
            </p:cNvCxnSpPr>
            <p:nvPr/>
          </p:nvCxnSpPr>
          <p:spPr>
            <a:xfrm rot="16200000" flipV="1">
              <a:off x="7658692" y="3922514"/>
              <a:ext cx="287337" cy="4540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73" name="Trapezoid 72"/>
            <p:cNvSpPr/>
            <p:nvPr/>
          </p:nvSpPr>
          <p:spPr>
            <a:xfrm>
              <a:off x="2222298" y="2853333"/>
              <a:ext cx="623888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74" name="Gewinkelte Verbindung 73"/>
            <p:cNvCxnSpPr>
              <a:stCxn id="61" idx="0"/>
              <a:endCxn id="73" idx="2"/>
            </p:cNvCxnSpPr>
            <p:nvPr/>
          </p:nvCxnSpPr>
          <p:spPr>
            <a:xfrm rot="5400000" flipH="1" flipV="1">
              <a:off x="1896860" y="2937471"/>
              <a:ext cx="288925" cy="98425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75" name="Gewinkelte Verbindung 74"/>
            <p:cNvCxnSpPr>
              <a:stCxn id="64" idx="0"/>
              <a:endCxn id="73" idx="2"/>
            </p:cNvCxnSpPr>
            <p:nvPr/>
          </p:nvCxnSpPr>
          <p:spPr>
            <a:xfrm rot="16200000" flipV="1">
              <a:off x="2857298" y="2961283"/>
              <a:ext cx="288925" cy="9366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76" name="Trapezoid 75"/>
            <p:cNvSpPr/>
            <p:nvPr/>
          </p:nvSpPr>
          <p:spPr>
            <a:xfrm>
              <a:off x="6327573" y="2853333"/>
              <a:ext cx="622300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77" name="Gewinkelte Verbindung 76"/>
            <p:cNvCxnSpPr>
              <a:stCxn id="67" idx="0"/>
              <a:endCxn id="76" idx="2"/>
            </p:cNvCxnSpPr>
            <p:nvPr/>
          </p:nvCxnSpPr>
          <p:spPr>
            <a:xfrm rot="5400000" flipH="1" flipV="1">
              <a:off x="5970385" y="2905721"/>
              <a:ext cx="288925" cy="104775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78" name="Gewinkelte Verbindung 77"/>
            <p:cNvCxnSpPr>
              <a:stCxn id="70" idx="0"/>
              <a:endCxn id="76" idx="2"/>
            </p:cNvCxnSpPr>
            <p:nvPr/>
          </p:nvCxnSpPr>
          <p:spPr>
            <a:xfrm rot="16200000" flipV="1">
              <a:off x="6962573" y="2961283"/>
              <a:ext cx="288925" cy="9366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79" name="Trapezoid 78"/>
            <p:cNvSpPr/>
            <p:nvPr/>
          </p:nvSpPr>
          <p:spPr>
            <a:xfrm>
              <a:off x="4270173" y="2134195"/>
              <a:ext cx="623888" cy="431800"/>
            </a:xfrm>
            <a:prstGeom prst="trapezoid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80" name="Gewinkelte Verbindung 79"/>
            <p:cNvCxnSpPr>
              <a:stCxn id="73" idx="0"/>
              <a:endCxn id="79" idx="2"/>
            </p:cNvCxnSpPr>
            <p:nvPr/>
          </p:nvCxnSpPr>
          <p:spPr>
            <a:xfrm rot="5400000" flipH="1" flipV="1">
              <a:off x="3413717" y="1685726"/>
              <a:ext cx="287338" cy="204787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81" name="Gewinkelte Verbindung 80"/>
            <p:cNvCxnSpPr>
              <a:stCxn id="76" idx="0"/>
              <a:endCxn id="79" idx="2"/>
            </p:cNvCxnSpPr>
            <p:nvPr/>
          </p:nvCxnSpPr>
          <p:spPr>
            <a:xfrm rot="16200000" flipV="1">
              <a:off x="5466354" y="1680964"/>
              <a:ext cx="287338" cy="205740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82" name="Gewinkelte Verbindung 81"/>
            <p:cNvCxnSpPr>
              <a:stCxn id="79" idx="0"/>
            </p:cNvCxnSpPr>
            <p:nvPr/>
          </p:nvCxnSpPr>
          <p:spPr>
            <a:xfrm rot="16200000" flipV="1">
              <a:off x="4472579" y="2025452"/>
              <a:ext cx="217487" cy="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83" name="Textfeld 82"/>
            <p:cNvSpPr txBox="1">
              <a:spLocks noChangeArrowheads="1"/>
            </p:cNvSpPr>
            <p:nvPr/>
          </p:nvSpPr>
          <p:spPr bwMode="auto">
            <a:xfrm>
              <a:off x="4309861" y="1557933"/>
              <a:ext cx="5175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PK</a:t>
              </a:r>
            </a:p>
          </p:txBody>
        </p:sp>
        <p:sp>
          <p:nvSpPr>
            <p:cNvPr id="84" name="Ellipse 83"/>
            <p:cNvSpPr/>
            <p:nvPr/>
          </p:nvSpPr>
          <p:spPr>
            <a:xfrm>
              <a:off x="915588" y="4071601"/>
              <a:ext cx="371078" cy="37107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3291534" y="3365336"/>
              <a:ext cx="352425" cy="351631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6460020" y="2645256"/>
              <a:ext cx="352425" cy="351632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88" name="Picture 42" descr="docsi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59386" y="1860232"/>
              <a:ext cx="3937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Oval 44"/>
            <p:cNvSpPr>
              <a:spLocks noChangeArrowheads="1"/>
            </p:cNvSpPr>
            <p:nvPr/>
          </p:nvSpPr>
          <p:spPr bwMode="auto">
            <a:xfrm>
              <a:off x="7559448" y="1870214"/>
              <a:ext cx="360362" cy="36036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45"/>
            <p:cNvSpPr>
              <a:spLocks noChangeArrowheads="1"/>
            </p:cNvSpPr>
            <p:nvPr/>
          </p:nvSpPr>
          <p:spPr bwMode="auto">
            <a:xfrm>
              <a:off x="8030965" y="1870214"/>
              <a:ext cx="360362" cy="36036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46"/>
            <p:cNvSpPr>
              <a:spLocks noChangeArrowheads="1"/>
            </p:cNvSpPr>
            <p:nvPr/>
          </p:nvSpPr>
          <p:spPr bwMode="auto">
            <a:xfrm>
              <a:off x="8534699" y="1870214"/>
              <a:ext cx="360362" cy="36036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2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45048" y="1978164"/>
              <a:ext cx="274638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Gruppieren 80"/>
            <p:cNvGrpSpPr>
              <a:grpSpLocks/>
            </p:cNvGrpSpPr>
            <p:nvPr/>
          </p:nvGrpSpPr>
          <p:grpSpPr bwMode="auto">
            <a:xfrm>
              <a:off x="688019" y="5022480"/>
              <a:ext cx="809625" cy="1133475"/>
              <a:chOff x="3275856" y="2492896"/>
              <a:chExt cx="1080120" cy="1512168"/>
            </a:xfrm>
          </p:grpSpPr>
          <p:sp>
            <p:nvSpPr>
              <p:cNvPr id="94" name="Rechteck 93"/>
              <p:cNvSpPr/>
              <p:nvPr/>
            </p:nvSpPr>
            <p:spPr>
              <a:xfrm>
                <a:off x="3275856" y="2492896"/>
                <a:ext cx="1080120" cy="151216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OTS</a:t>
                </a: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95" name="Picture 220" descr="rup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57756" y="2660237"/>
                <a:ext cx="366646" cy="336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234" descr="sta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22500" y="3465969"/>
                <a:ext cx="225973" cy="395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7" name="Ellipse 96"/>
            <p:cNvSpPr/>
            <p:nvPr/>
          </p:nvSpPr>
          <p:spPr>
            <a:xfrm>
              <a:off x="236336" y="5661620"/>
              <a:ext cx="8666162" cy="515938"/>
            </a:xfrm>
            <a:prstGeom prst="ellipse">
              <a:avLst/>
            </a:prstGeom>
            <a:solidFill>
              <a:srgbClr val="00B0F0">
                <a:alpha val="27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SK</a:t>
              </a:r>
            </a:p>
          </p:txBody>
        </p:sp>
        <p:sp>
          <p:nvSpPr>
            <p:cNvPr id="98" name="Ellipse 97"/>
            <p:cNvSpPr/>
            <p:nvPr/>
          </p:nvSpPr>
          <p:spPr>
            <a:xfrm>
              <a:off x="1431723" y="4913908"/>
              <a:ext cx="1101725" cy="1395412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ysDot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99" name="Gerade Verbindung mit Pfeil 98"/>
            <p:cNvCxnSpPr>
              <a:endCxn id="48" idx="2"/>
            </p:cNvCxnSpPr>
            <p:nvPr/>
          </p:nvCxnSpPr>
          <p:spPr>
            <a:xfrm flipH="1" flipV="1">
              <a:off x="1091998" y="4724995"/>
              <a:ext cx="0" cy="44132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5" name="Gruppieren 104"/>
          <p:cNvGrpSpPr/>
          <p:nvPr/>
        </p:nvGrpSpPr>
        <p:grpSpPr>
          <a:xfrm>
            <a:off x="3995936" y="1772816"/>
            <a:ext cx="2664296" cy="2880320"/>
            <a:chOff x="3995936" y="1700808"/>
            <a:chExt cx="2664296" cy="2880320"/>
          </a:xfrm>
        </p:grpSpPr>
        <p:pic>
          <p:nvPicPr>
            <p:cNvPr id="101" name="Picture 2" descr="https://lh4.ggpht.com/x_qopwzCAxbAyUupeqSUVo___0GNnnSF_9mXnYXZSFyne5myOT3F1EHiQwr8awMBwBF-=w3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5936" y="2708920"/>
              <a:ext cx="1872208" cy="1872208"/>
            </a:xfrm>
            <a:prstGeom prst="rect">
              <a:avLst/>
            </a:prstGeom>
            <a:noFill/>
          </p:spPr>
        </p:pic>
        <p:cxnSp>
          <p:nvCxnSpPr>
            <p:cNvPr id="103" name="Gerade Verbindung mit Pfeil 102"/>
            <p:cNvCxnSpPr/>
            <p:nvPr/>
          </p:nvCxnSpPr>
          <p:spPr>
            <a:xfrm flipV="1">
              <a:off x="5508104" y="2348880"/>
              <a:ext cx="648072" cy="648072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/>
            <p:cNvSpPr/>
            <p:nvPr/>
          </p:nvSpPr>
          <p:spPr>
            <a:xfrm>
              <a:off x="5868144" y="1700808"/>
              <a:ext cx="792088" cy="648072"/>
            </a:xfrm>
            <a:prstGeom prst="ellipse">
              <a:avLst/>
            </a:prstGeom>
            <a:noFill/>
            <a:ln w="412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</a:t>
            </a:r>
            <a:r>
              <a:rPr lang="en-US" dirty="0" err="1" smtClean="0"/>
              <a:t>Goldreich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974"/>
            <a:ext cx="7993062" cy="496832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Integer.getValue</a:t>
            </a:r>
            <a:r>
              <a:rPr lang="en-US" dirty="0" smtClean="0"/>
              <a:t>(Hash(Message));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128bit Quantum Sec.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cs typeface="Times New Roman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en-US" dirty="0" smtClean="0">
                <a:cs typeface="Times New Roman"/>
              </a:rPr>
              <a:t> bit Hash [Ber09]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latin typeface="Times New Roman"/>
                <a:cs typeface="Times New Roman"/>
              </a:rPr>
              <a:t>→ #</a:t>
            </a:r>
            <a:r>
              <a:rPr lang="en-US" dirty="0" smtClean="0">
                <a:cs typeface="Times New Roman"/>
              </a:rPr>
              <a:t>Indices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en-US" baseline="30000" dirty="0" smtClean="0">
                <a:cs typeface="Times New Roman"/>
              </a:rPr>
              <a:t/>
            </a:r>
            <a:br>
              <a:rPr lang="en-US" baseline="30000" dirty="0" smtClean="0">
                <a:cs typeface="Times New Roman"/>
              </a:rPr>
            </a:br>
            <a:r>
              <a:rPr lang="en-US" baseline="30000" dirty="0" smtClean="0">
                <a:cs typeface="Times New Roman"/>
              </a:rPr>
              <a:t>		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cs typeface="Times New Roman"/>
              </a:rPr>
              <a:t>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cs typeface="Times New Roman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256</a:t>
            </a:r>
          </a:p>
          <a:p>
            <a:pPr>
              <a:buFont typeface="Wingdings" pitchFamily="2" charset="2"/>
              <a:buChar char="§"/>
            </a:pPr>
            <a:endParaRPr lang="en-US" baseline="30000" dirty="0" smtClean="0"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 depends on 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1, cont’d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&gt; 1, otherwise</a:t>
            </a:r>
            <a:br>
              <a:rPr lang="en-US" dirty="0" smtClean="0"/>
            </a:br>
            <a:r>
              <a:rPr lang="en-US" dirty="0" smtClean="0">
                <a:cs typeface="Times New Roman"/>
              </a:rPr>
              <a:t> </a:t>
            </a:r>
            <a:r>
              <a:rPr lang="en-US" dirty="0" err="1" smtClean="0">
                <a:cs typeface="Times New Roman"/>
              </a:rPr>
              <a:t>t</a:t>
            </a:r>
            <a:r>
              <a:rPr lang="en-US" baseline="-25000" dirty="0" err="1" smtClean="0">
                <a:cs typeface="Times New Roman"/>
              </a:rPr>
              <a:t>Sign</a:t>
            </a:r>
            <a:r>
              <a:rPr lang="en-US" dirty="0" smtClean="0">
                <a:cs typeface="Times New Roman"/>
              </a:rPr>
              <a:t> = exp(n)</a:t>
            </a:r>
          </a:p>
          <a:p>
            <a:endParaRPr lang="en-US" dirty="0" smtClean="0">
              <a:cs typeface="Times New Roman"/>
            </a:endParaRPr>
          </a:p>
          <a:p>
            <a:pPr>
              <a:buNone/>
            </a:pPr>
            <a:endParaRPr lang="en-US" dirty="0" smtClean="0"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521" y="948663"/>
            <a:ext cx="3537743" cy="550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1, cont’d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196974"/>
            <a:ext cx="7993062" cy="496832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Integer.getValue</a:t>
            </a:r>
            <a:r>
              <a:rPr lang="en-US" dirty="0" smtClean="0"/>
              <a:t>(Hash(Message));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cs typeface="Times New Roman"/>
              </a:rPr>
              <a:t> 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cs typeface="Times New Roman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256</a:t>
            </a:r>
            <a:endParaRPr lang="en-US" baseline="30000" dirty="0" smtClean="0">
              <a:cs typeface="Times New Roman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cs typeface="Times New Roman"/>
              </a:rPr>
              <a:t>Impossible to make this efficient: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cs typeface="Times New Roman"/>
              </a:rPr>
              <a:t>t</a:t>
            </a:r>
            <a:r>
              <a:rPr lang="en-US" baseline="-25000" dirty="0" smtClean="0">
                <a:cs typeface="Times New Roman"/>
              </a:rPr>
              <a:t>Sign</a:t>
            </a:r>
            <a:r>
              <a:rPr lang="en-US" dirty="0" smtClean="0"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≈</a:t>
            </a:r>
            <a:r>
              <a:rPr lang="en-US" dirty="0" smtClean="0">
                <a:cs typeface="Times New Roman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n/d</a:t>
            </a:r>
            <a:r>
              <a:rPr lang="en-US" sz="2800" dirty="0" smtClean="0"/>
              <a:t> </a:t>
            </a:r>
            <a:r>
              <a:rPr lang="en-US" sz="2400" dirty="0" smtClean="0"/>
              <a:t>(t</a:t>
            </a:r>
            <a:r>
              <a:rPr lang="en-US" sz="2400" baseline="-25000" dirty="0" smtClean="0"/>
              <a:t>Hash</a:t>
            </a:r>
            <a:r>
              <a:rPr lang="en-US" sz="2400" dirty="0" smtClean="0"/>
              <a:t> +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OTS_KeyGen</a:t>
            </a:r>
            <a:r>
              <a:rPr lang="en-US" sz="2400" dirty="0" smtClean="0"/>
              <a:t>)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ea typeface="+mn-ea"/>
                <a:cs typeface="Times New Roman"/>
              </a:rPr>
              <a:t> ≈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n/</a:t>
            </a:r>
            <a:r>
              <a:rPr lang="en-US" sz="2800" i="1" baseline="30000" dirty="0" err="1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800" i="1" dirty="0" err="1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Hash</a:t>
            </a:r>
            <a:endParaRPr lang="en-US" sz="2800" i="1" dirty="0" smtClean="0">
              <a:solidFill>
                <a:srgbClr val="10107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|Sig| 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ea typeface="+mn-ea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 |</a:t>
            </a:r>
            <a:r>
              <a:rPr lang="en-US" sz="2400" dirty="0" err="1" smtClean="0">
                <a:solidFill>
                  <a:srgbClr val="101073"/>
                </a:solidFill>
                <a:ea typeface="+mn-ea"/>
                <a:cs typeface="Times New Roman"/>
              </a:rPr>
              <a:t>OTS_Sig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| (+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, if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&lt;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101073"/>
                </a:solidFill>
                <a:ea typeface="+mn-ea"/>
                <a:cs typeface="Times New Roman"/>
              </a:rPr>
              <a:t>)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101073"/>
                </a:solidFill>
                <a:cs typeface="Times New Roman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101073"/>
                </a:solidFill>
                <a:cs typeface="Times New Roman"/>
              </a:rPr>
              <a:t>E.g.</a:t>
            </a:r>
            <a:r>
              <a:rPr lang="en-US" sz="2600" dirty="0" smtClean="0">
                <a:solidFill>
                  <a:srgbClr val="101073"/>
                </a:solidFill>
                <a:cs typeface="Times New Roman"/>
              </a:rPr>
              <a:t> </a:t>
            </a:r>
            <a:r>
              <a:rPr lang="en-US" sz="30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sz="2600" dirty="0" smtClean="0">
                <a:solidFill>
                  <a:srgbClr val="101073"/>
                </a:solidFill>
                <a:cs typeface="Times New Roman"/>
              </a:rPr>
              <a:t> = </a:t>
            </a:r>
            <a:r>
              <a:rPr lang="en-US" sz="30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 </a:t>
            </a:r>
            <a:r>
              <a:rPr lang="en-US" sz="2600" dirty="0" smtClean="0">
                <a:solidFill>
                  <a:srgbClr val="101073"/>
                </a:solidFill>
                <a:cs typeface="Times New Roman"/>
              </a:rPr>
              <a:t>/ log </a:t>
            </a:r>
            <a:r>
              <a:rPr lang="en-US" sz="30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rgbClr val="101073"/>
                </a:solidFill>
                <a:ea typeface="+mn-ea"/>
                <a:cs typeface="Times New Roman" pitchFamily="18" charset="0"/>
              </a:rPr>
              <a:t>:</a:t>
            </a:r>
            <a:r>
              <a:rPr lang="en-US" sz="3000" i="1" dirty="0" smtClean="0">
                <a:solidFill>
                  <a:srgbClr val="10107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cs typeface="Times New Roman"/>
              </a:rPr>
              <a:t>t</a:t>
            </a:r>
            <a:r>
              <a:rPr lang="en-US" sz="2400" baseline="-25000" dirty="0" smtClean="0">
                <a:cs typeface="Times New Roman"/>
              </a:rPr>
              <a:t>Sign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101073"/>
                </a:solidFill>
                <a:cs typeface="Times New Roman"/>
              </a:rPr>
              <a:t> 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/ log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Hash</a:t>
            </a:r>
            <a:r>
              <a:rPr lang="en-US" sz="2800" dirty="0" smtClean="0">
                <a:solidFill>
                  <a:srgbClr val="101073"/>
                </a:solidFill>
                <a:cs typeface="Times New Roman" pitchFamily="18" charset="0"/>
              </a:rPr>
              <a:t>;</a:t>
            </a:r>
            <a:r>
              <a:rPr lang="en-US" sz="2800" baseline="-25000" dirty="0" smtClean="0"/>
              <a:t> </a:t>
            </a:r>
            <a:r>
              <a:rPr lang="en-US" sz="2400" dirty="0" smtClean="0"/>
              <a:t>|Sig| </a:t>
            </a:r>
            <a:r>
              <a:rPr lang="en-US" sz="32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101073"/>
                </a:solidFill>
                <a:cs typeface="Times New Roman"/>
              </a:rPr>
              <a:t> 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/ log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 smtClean="0">
              <a:solidFill>
                <a:srgbClr val="10107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Goldreich</a:t>
            </a:r>
            <a:r>
              <a:rPr lang="en-US" dirty="0" smtClean="0"/>
              <a:t>: d = n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err="1" smtClean="0">
                <a:cs typeface="Times New Roman"/>
              </a:rPr>
              <a:t>t</a:t>
            </a:r>
            <a:r>
              <a:rPr lang="en-US" sz="2000" baseline="-25000" dirty="0" err="1" smtClean="0">
                <a:cs typeface="Times New Roman"/>
              </a:rPr>
              <a:t>Sign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≈ 2</a:t>
            </a:r>
            <a:r>
              <a:rPr lang="en-US" sz="24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Hash</a:t>
            </a:r>
            <a:r>
              <a:rPr lang="en-US" sz="2400" dirty="0" smtClean="0">
                <a:solidFill>
                  <a:srgbClr val="101073"/>
                </a:solidFill>
                <a:cs typeface="Times New Roman" pitchFamily="18" charset="0"/>
              </a:rPr>
              <a:t>;</a:t>
            </a:r>
            <a:r>
              <a:rPr lang="en-US" sz="2400" baseline="-25000" dirty="0" smtClean="0"/>
              <a:t> </a:t>
            </a:r>
            <a:r>
              <a:rPr lang="en-US" sz="2000" dirty="0" smtClean="0"/>
              <a:t>|Sig| 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≈ </a:t>
            </a:r>
            <a:r>
              <a:rPr lang="en-US" sz="24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|Sig| &gt; 1MB for </a:t>
            </a:r>
            <a:r>
              <a:rPr lang="en-US" sz="24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= 256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Random Index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827584" y="1052736"/>
          <a:ext cx="1944216" cy="573703"/>
        </p:xfrm>
        <a:graphic>
          <a:graphicData uri="http://schemas.openxmlformats.org/presentationml/2006/ole">
            <p:oleObj spid="_x0000_s33794" name="Formel" r:id="rId3" imgW="774360" imgH="228600" progId="Equation.3">
              <p:embed/>
            </p:oleObj>
          </a:graphicData>
        </a:graphic>
      </p:graphicFrame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63588" y="13493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lvl="0" indent="-268288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128bit Quantum Sec.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→ </a:t>
            </a:r>
            <a:r>
              <a: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Sampled by Signer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sz="2400" b="1" kern="0" dirty="0" smtClean="0">
                <a:latin typeface="Times New Roman"/>
                <a:cs typeface="Times New Roman"/>
              </a:rPr>
              <a:t>→ #</a:t>
            </a:r>
            <a:r>
              <a:rPr lang="en-US" sz="2400" b="1" kern="0" dirty="0" smtClean="0">
                <a:cs typeface="Times New Roman"/>
              </a:rPr>
              <a:t>Indices determined by collision prob.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→ #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Indices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256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/>
            </a:r>
            <a:b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</a:b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	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→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256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endParaRPr>
          </a:p>
          <a:p>
            <a:pPr marL="268288" lvl="0" indent="-268288">
              <a:spcBef>
                <a:spcPct val="20000"/>
              </a:spcBef>
              <a:buClr>
                <a:srgbClr val="00AEEF"/>
              </a:buClr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101073"/>
                </a:solidFill>
                <a:latin typeface="Arial"/>
                <a:cs typeface="Times New Roman"/>
              </a:rPr>
              <a:t>Impossible to make this efficient, again… BUT</a:t>
            </a:r>
          </a:p>
          <a:p>
            <a:pPr marL="725488" lvl="1" indent="-268288">
              <a:spcBef>
                <a:spcPct val="20000"/>
              </a:spcBef>
              <a:buClr>
                <a:srgbClr val="00AEEF"/>
              </a:buClr>
              <a:buFont typeface="Wingdings" pitchFamily="2" charset="2"/>
              <a:buChar char="§"/>
            </a:pPr>
            <a:r>
              <a:rPr lang="en-US" sz="24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kern="0" dirty="0" smtClean="0">
                <a:solidFill>
                  <a:srgbClr val="101073"/>
                </a:solidFill>
                <a:latin typeface="Arial"/>
                <a:cs typeface="Times New Roman"/>
              </a:rPr>
              <a:t> independent of </a:t>
            </a:r>
            <a:r>
              <a:rPr lang="en-US" sz="2800" b="1" i="1" kern="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725488" lvl="1" indent="-268288">
              <a:spcBef>
                <a:spcPct val="20000"/>
              </a:spcBef>
              <a:buClr>
                <a:srgbClr val="00AEEF"/>
              </a:buClr>
              <a:buFont typeface="Wingdings" pitchFamily="2" charset="2"/>
              <a:buChar char="§"/>
            </a:pPr>
            <a:r>
              <a:rPr lang="en-US" sz="2400" b="1" kern="0" dirty="0" smtClean="0">
                <a:solidFill>
                  <a:srgbClr val="101073"/>
                </a:solidFill>
                <a:latin typeface="Arial"/>
                <a:cs typeface="Times New Roman"/>
              </a:rPr>
              <a:t>Statistical collision probability NOT collision resistance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are Important!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grpSp>
        <p:nvGrpSpPr>
          <p:cNvPr id="10" name="Gruppieren 5"/>
          <p:cNvGrpSpPr>
            <a:grpSpLocks/>
          </p:cNvGrpSpPr>
          <p:nvPr/>
        </p:nvGrpSpPr>
        <p:grpSpPr bwMode="auto">
          <a:xfrm>
            <a:off x="179388" y="1592263"/>
            <a:ext cx="3773487" cy="1798637"/>
            <a:chOff x="2268538" y="4149725"/>
            <a:chExt cx="3773190" cy="179863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866" y="5229225"/>
              <a:ext cx="720725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Grafik 7" descr="update_app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175" y="4149725"/>
              <a:ext cx="782638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Grafik 8" descr="Ubuntu_Update_manager_icon_v2_by_myc103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8538" y="5146675"/>
              <a:ext cx="801687" cy="80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feld 9"/>
            <p:cNvSpPr txBox="1">
              <a:spLocks noChangeArrowheads="1"/>
            </p:cNvSpPr>
            <p:nvPr/>
          </p:nvSpPr>
          <p:spPr bwMode="auto">
            <a:xfrm>
              <a:off x="3131840" y="5146675"/>
              <a:ext cx="29098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Software updates</a:t>
              </a:r>
              <a:endParaRPr lang="de-DE"/>
            </a:p>
          </p:txBody>
        </p:sp>
      </p:grpSp>
      <p:grpSp>
        <p:nvGrpSpPr>
          <p:cNvPr id="15" name="Gruppieren 15"/>
          <p:cNvGrpSpPr>
            <a:grpSpLocks/>
          </p:cNvGrpSpPr>
          <p:nvPr/>
        </p:nvGrpSpPr>
        <p:grpSpPr bwMode="auto">
          <a:xfrm>
            <a:off x="4787900" y="3151188"/>
            <a:ext cx="3454400" cy="2087562"/>
            <a:chOff x="5580112" y="1617751"/>
            <a:chExt cx="3454994" cy="2087884"/>
          </a:xfrm>
        </p:grpSpPr>
        <p:pic>
          <p:nvPicPr>
            <p:cNvPr id="16" name="Picture 2" descr="http://bestboyz.de/wp-content/uploads/2012/06/amazon-com-logo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1617751"/>
              <a:ext cx="1384556" cy="503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3"/>
            <p:cNvSpPr txBox="1">
              <a:spLocks noChangeArrowheads="1"/>
            </p:cNvSpPr>
            <p:nvPr/>
          </p:nvSpPr>
          <p:spPr bwMode="auto">
            <a:xfrm>
              <a:off x="6172580" y="2303463"/>
              <a:ext cx="15841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E-Commerce</a:t>
              </a:r>
              <a:endParaRPr lang="de-DE"/>
            </a:p>
          </p:txBody>
        </p:sp>
        <p:pic>
          <p:nvPicPr>
            <p:cNvPr id="18" name="Picture 4" descr="http://pics.ebaystatic.com/aw/pics/de/aboutebay/ebay-logo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4668" y="2708920"/>
              <a:ext cx="2070438" cy="99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1042988" y="4868863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 and many others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Sphincs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8" cy="4541838"/>
          </a:xfrm>
        </p:spPr>
        <p:txBody>
          <a:bodyPr/>
          <a:lstStyle/>
          <a:p>
            <a:r>
              <a:rPr lang="en-US" dirty="0" smtClean="0"/>
              <a:t>Approach 2 + Few-Time Signature Scheme (FTS)</a:t>
            </a:r>
          </a:p>
          <a:p>
            <a:endParaRPr lang="en-US" dirty="0" smtClean="0"/>
          </a:p>
          <a:p>
            <a:r>
              <a:rPr lang="en-US" dirty="0" smtClean="0"/>
              <a:t>Next: Introduce new FTS </a:t>
            </a:r>
            <a:br>
              <a:rPr lang="en-US" dirty="0" smtClean="0"/>
            </a:br>
            <a:r>
              <a:rPr lang="en-US" dirty="0" smtClean="0"/>
              <a:t>	HORS with Trees (HORST)</a:t>
            </a:r>
          </a:p>
          <a:p>
            <a:endParaRPr lang="en-US" dirty="0" smtClean="0"/>
          </a:p>
          <a:p>
            <a:r>
              <a:rPr lang="en-US" dirty="0" smtClean="0"/>
              <a:t>Preview: Allows h = 60 for any 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cs typeface="Times New Roman"/>
              </a:rPr>
              <a:t>t</a:t>
            </a:r>
            <a:r>
              <a:rPr lang="en-US" baseline="-25000" dirty="0" smtClean="0">
                <a:cs typeface="Times New Roman"/>
              </a:rPr>
              <a:t>Sign</a:t>
            </a:r>
            <a:r>
              <a:rPr lang="en-US" dirty="0" smtClean="0"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≈</a:t>
            </a:r>
            <a:r>
              <a:rPr lang="en-US" dirty="0" smtClean="0">
                <a:cs typeface="Times New Roman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60/d</a:t>
            </a:r>
            <a:r>
              <a:rPr lang="en-US" sz="2800" dirty="0" smtClean="0"/>
              <a:t> </a:t>
            </a:r>
            <a:r>
              <a:rPr lang="en-US" sz="2400" dirty="0" smtClean="0"/>
              <a:t>(t</a:t>
            </a:r>
            <a:r>
              <a:rPr lang="en-US" sz="2400" baseline="-25000" dirty="0" smtClean="0"/>
              <a:t>Hash</a:t>
            </a:r>
            <a:r>
              <a:rPr lang="en-US" sz="2400" dirty="0" smtClean="0"/>
              <a:t> +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OTS_KeyGen</a:t>
            </a:r>
            <a:r>
              <a:rPr lang="en-US" sz="2400" dirty="0" smtClean="0"/>
              <a:t>)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 ≈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60/</a:t>
            </a:r>
            <a:r>
              <a:rPr lang="en-US" sz="2800" i="1" baseline="30000" dirty="0" err="1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dirty="0" err="1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Hash</a:t>
            </a:r>
            <a:endParaRPr lang="en-US" sz="2800" i="1" dirty="0" smtClean="0">
              <a:solidFill>
                <a:srgbClr val="10107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|Sig| 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 |</a:t>
            </a:r>
            <a:r>
              <a:rPr lang="en-US" sz="2400" dirty="0" err="1" smtClean="0">
                <a:solidFill>
                  <a:srgbClr val="101073"/>
                </a:solidFill>
                <a:cs typeface="Times New Roman"/>
              </a:rPr>
              <a:t>OTS_Sig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| (+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, if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&lt;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)</a:t>
            </a:r>
            <a:r>
              <a:rPr lang="en-US" sz="28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 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101073"/>
                </a:solidFill>
                <a:cs typeface="Times New Roman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E.g.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101073"/>
                </a:solidFill>
                <a:cs typeface="Times New Roman"/>
              </a:rPr>
              <a:t> =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solidFill>
                  <a:srgbClr val="101073"/>
                </a:solidFill>
                <a:cs typeface="Times New Roman" pitchFamily="18" charset="0"/>
              </a:rPr>
              <a:t>: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cs typeface="Times New Roman"/>
              </a:rPr>
              <a:t>t</a:t>
            </a:r>
            <a:r>
              <a:rPr lang="en-US" sz="2400" baseline="-25000" dirty="0" smtClean="0">
                <a:cs typeface="Times New Roman"/>
              </a:rPr>
              <a:t>Sign</a:t>
            </a:r>
            <a:r>
              <a:rPr lang="en-US" sz="2400" dirty="0" smtClean="0"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384n 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Hash</a:t>
            </a:r>
            <a:r>
              <a:rPr lang="en-US" sz="2800" dirty="0" smtClean="0">
                <a:solidFill>
                  <a:srgbClr val="101073"/>
                </a:solidFill>
                <a:cs typeface="Times New Roman" pitchFamily="18" charset="0"/>
              </a:rPr>
              <a:t>;</a:t>
            </a:r>
            <a:r>
              <a:rPr lang="en-US" sz="2800" baseline="-25000" dirty="0" smtClean="0"/>
              <a:t> </a:t>
            </a:r>
            <a:r>
              <a:rPr lang="en-US" sz="2400" dirty="0" smtClean="0"/>
              <a:t>|Sig| </a:t>
            </a:r>
            <a:r>
              <a:rPr lang="en-US" sz="3200" dirty="0" smtClean="0">
                <a:solidFill>
                  <a:srgbClr val="101073"/>
                </a:solidFill>
                <a:latin typeface="Times New Roman"/>
                <a:cs typeface="Times New Roman"/>
              </a:rPr>
              <a:t>≈ </a:t>
            </a:r>
            <a:r>
              <a:rPr lang="en-US" sz="2800" i="1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12n</a:t>
            </a:r>
            <a:r>
              <a:rPr lang="en-US" sz="2800" baseline="300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101073"/>
                </a:solidFill>
                <a:latin typeface="Times New Roman" pitchFamily="18" charset="0"/>
                <a:cs typeface="Times New Roman" pitchFamily="18" charset="0"/>
              </a:rPr>
              <a:t>(without HORST)</a:t>
            </a:r>
            <a:endParaRPr lang="en-US" sz="2400" i="1" dirty="0" smtClean="0">
              <a:solidFill>
                <a:srgbClr val="10107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564903"/>
            <a:ext cx="7993062" cy="3173909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Few-Time Signature Schemes</a:t>
            </a:r>
            <a:endParaRPr lang="en-US" sz="4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LD-OTS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bn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8" y="1819657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Textfeld 50"/>
          <p:cNvSpPr txBox="1"/>
          <p:nvPr/>
        </p:nvSpPr>
        <p:spPr>
          <a:xfrm>
            <a:off x="276200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369811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650642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744252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837863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095869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095869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095869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5" y="2095869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5" y="2095869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5" y="2095869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 smtClean="0">
                <a:solidFill>
                  <a:srgbClr val="101073"/>
                </a:solidFill>
              </a:rPr>
              <a:t>n,bn</a:t>
            </a:r>
            <a:endParaRPr lang="en-US" sz="1400" b="1" baseline="-25000" dirty="0" smtClean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652120" y="12687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*</a:t>
            </a:r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0" name="Gruppieren 99"/>
          <p:cNvGrpSpPr/>
          <p:nvPr/>
        </p:nvGrpSpPr>
        <p:grpSpPr>
          <a:xfrm>
            <a:off x="1115616" y="2827769"/>
            <a:ext cx="1656184" cy="2185407"/>
            <a:chOff x="1115616" y="2827769"/>
            <a:chExt cx="1656184" cy="2185407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8" idx="2"/>
            </p:cNvCxnSpPr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b1</a:t>
              </a:r>
              <a:endParaRPr lang="en-US" sz="1400" b="1" dirty="0"/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0"/>
          <p:cNvGrpSpPr/>
          <p:nvPr/>
        </p:nvGrpSpPr>
        <p:grpSpPr>
          <a:xfrm>
            <a:off x="2987824" y="2827769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b2</a:t>
              </a:r>
              <a:endParaRPr lang="en-US" sz="1400" b="1" dirty="0"/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07"/>
          <p:cNvGrpSpPr/>
          <p:nvPr/>
        </p:nvGrpSpPr>
        <p:grpSpPr>
          <a:xfrm>
            <a:off x="6732240" y="2827769"/>
            <a:ext cx="1656184" cy="2185407"/>
            <a:chOff x="1115616" y="2827769"/>
            <a:chExt cx="1656184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bn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</a:t>
            </a:r>
            <a:r>
              <a:rPr lang="en-US" sz="2400" dirty="0" smtClean="0"/>
              <a:t>[RR02]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 = b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r>
              <a:rPr lang="en-US" dirty="0" smtClean="0"/>
              <a:t>Parameters t=2</a:t>
            </a:r>
            <a:r>
              <a:rPr lang="en-US" baseline="30000" dirty="0" smtClean="0"/>
              <a:t>a</a:t>
            </a:r>
            <a:r>
              <a:rPr lang="en-US" dirty="0" smtClean="0"/>
              <a:t>,k, with m = ka (typical a=16, k=32)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	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8" y="1979048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2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00236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93847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787457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 smtClean="0">
                <a:solidFill>
                  <a:srgbClr val="101073"/>
                </a:solidFill>
              </a:rPr>
              <a:t>t</a:t>
            </a:r>
            <a:endParaRPr lang="en-US" sz="1400" b="1" baseline="-25000" dirty="0" smtClean="0">
              <a:solidFill>
                <a:srgbClr val="101073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2184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hteck 13"/>
          <p:cNvSpPr/>
          <p:nvPr/>
        </p:nvSpPr>
        <p:spPr>
          <a:xfrm>
            <a:off x="225795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1</a:t>
            </a:r>
          </a:p>
        </p:txBody>
      </p:sp>
      <p:sp>
        <p:nvSpPr>
          <p:cNvPr id="15" name="Rechteck 14"/>
          <p:cNvSpPr/>
          <p:nvPr/>
        </p:nvSpPr>
        <p:spPr>
          <a:xfrm>
            <a:off x="319405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600236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693847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t-1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787457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err="1" smtClean="0">
                <a:solidFill>
                  <a:srgbClr val="101073"/>
                </a:solidFill>
              </a:rPr>
              <a:t>t</a:t>
            </a:r>
            <a:endParaRPr lang="en-US" sz="1400" b="1" baseline="-25000" dirty="0" smtClean="0">
              <a:solidFill>
                <a:srgbClr val="101073"/>
              </a:solidFill>
            </a:endParaRPr>
          </a:p>
        </p:txBody>
      </p:sp>
      <p:cxnSp>
        <p:nvCxnSpPr>
          <p:cNvPr id="19" name="Gerade Verbindung mit Pfeil 18"/>
          <p:cNvCxnSpPr>
            <a:stCxn id="7" idx="2"/>
            <a:endCxn id="13" idx="0"/>
          </p:cNvCxnSpPr>
          <p:nvPr/>
        </p:nvCxnSpPr>
        <p:spPr>
          <a:xfrm>
            <a:off x="178990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2"/>
            <a:endCxn id="14" idx="0"/>
          </p:cNvCxnSpPr>
          <p:nvPr/>
        </p:nvCxnSpPr>
        <p:spPr>
          <a:xfrm>
            <a:off x="272600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5" idx="0"/>
          </p:cNvCxnSpPr>
          <p:nvPr/>
        </p:nvCxnSpPr>
        <p:spPr>
          <a:xfrm>
            <a:off x="366210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4490200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994256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5498312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4515367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019423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5523479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mit Pfeil 27"/>
          <p:cNvCxnSpPr>
            <a:stCxn id="10" idx="2"/>
            <a:endCxn id="16" idx="0"/>
          </p:cNvCxnSpPr>
          <p:nvPr/>
        </p:nvCxnSpPr>
        <p:spPr>
          <a:xfrm>
            <a:off x="647042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1" idx="2"/>
            <a:endCxn id="17" idx="0"/>
          </p:cNvCxnSpPr>
          <p:nvPr/>
        </p:nvCxnSpPr>
        <p:spPr>
          <a:xfrm>
            <a:off x="740652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2" idx="2"/>
            <a:endCxn id="18" idx="0"/>
          </p:cNvCxnSpPr>
          <p:nvPr/>
        </p:nvCxnSpPr>
        <p:spPr>
          <a:xfrm>
            <a:off x="834262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82590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2" name="Textfeld 31"/>
          <p:cNvSpPr txBox="1"/>
          <p:nvPr/>
        </p:nvSpPr>
        <p:spPr>
          <a:xfrm>
            <a:off x="276200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369811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650642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744252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837863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37" name="Gerade Verbindung mit Pfeil 36"/>
          <p:cNvCxnSpPr>
            <a:stCxn id="6" idx="1"/>
            <a:endCxn id="7" idx="0"/>
          </p:cNvCxnSpPr>
          <p:nvPr/>
        </p:nvCxnSpPr>
        <p:spPr>
          <a:xfrm flipH="1">
            <a:off x="1789900" y="2255260"/>
            <a:ext cx="3132348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6" idx="1"/>
            <a:endCxn id="8" idx="0"/>
          </p:cNvCxnSpPr>
          <p:nvPr/>
        </p:nvCxnSpPr>
        <p:spPr>
          <a:xfrm flipH="1">
            <a:off x="2726004" y="2255260"/>
            <a:ext cx="2196244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6" idx="1"/>
            <a:endCxn id="9" idx="0"/>
          </p:cNvCxnSpPr>
          <p:nvPr/>
        </p:nvCxnSpPr>
        <p:spPr>
          <a:xfrm flipH="1">
            <a:off x="3662108" y="2255260"/>
            <a:ext cx="1260140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6" idx="3"/>
            <a:endCxn id="10" idx="0"/>
          </p:cNvCxnSpPr>
          <p:nvPr/>
        </p:nvCxnSpPr>
        <p:spPr>
          <a:xfrm>
            <a:off x="5311575" y="2255260"/>
            <a:ext cx="1158845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6" idx="3"/>
            <a:endCxn id="11" idx="0"/>
          </p:cNvCxnSpPr>
          <p:nvPr/>
        </p:nvCxnSpPr>
        <p:spPr>
          <a:xfrm>
            <a:off x="5311575" y="2255260"/>
            <a:ext cx="2094949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3"/>
            <a:endCxn id="12" idx="0"/>
          </p:cNvCxnSpPr>
          <p:nvPr/>
        </p:nvCxnSpPr>
        <p:spPr>
          <a:xfrm>
            <a:off x="5311575" y="2255260"/>
            <a:ext cx="3031053" cy="35648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652120" y="12687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*</a:t>
            </a:r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31640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Ellipse 49"/>
          <p:cNvSpPr/>
          <p:nvPr/>
        </p:nvSpPr>
        <p:spPr>
          <a:xfrm>
            <a:off x="4499992" y="46531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1" name="Ellipse 50"/>
          <p:cNvSpPr/>
          <p:nvPr/>
        </p:nvSpPr>
        <p:spPr>
          <a:xfrm>
            <a:off x="5004048" y="46531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2" name="Ellipse 51"/>
          <p:cNvSpPr/>
          <p:nvPr/>
        </p:nvSpPr>
        <p:spPr>
          <a:xfrm>
            <a:off x="5508104" y="46531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1763688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Rechteck 53"/>
          <p:cNvSpPr/>
          <p:nvPr/>
        </p:nvSpPr>
        <p:spPr>
          <a:xfrm>
            <a:off x="2195736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627784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Rechteck 55"/>
          <p:cNvSpPr/>
          <p:nvPr/>
        </p:nvSpPr>
        <p:spPr>
          <a:xfrm>
            <a:off x="3059832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a+1</a:t>
            </a:r>
          </a:p>
        </p:txBody>
      </p:sp>
      <p:sp>
        <p:nvSpPr>
          <p:cNvPr id="57" name="Rechteck 56"/>
          <p:cNvSpPr/>
          <p:nvPr/>
        </p:nvSpPr>
        <p:spPr>
          <a:xfrm>
            <a:off x="3491880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2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28184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660232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7092280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7524328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ka-2</a:t>
            </a:r>
          </a:p>
        </p:txBody>
      </p:sp>
      <p:sp>
        <p:nvSpPr>
          <p:cNvPr id="62" name="Rechteck 61"/>
          <p:cNvSpPr/>
          <p:nvPr/>
        </p:nvSpPr>
        <p:spPr>
          <a:xfrm>
            <a:off x="7956376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ka-1</a:t>
            </a:r>
          </a:p>
        </p:txBody>
      </p:sp>
      <p:sp>
        <p:nvSpPr>
          <p:cNvPr id="63" name="Rechteck 62"/>
          <p:cNvSpPr/>
          <p:nvPr/>
        </p:nvSpPr>
        <p:spPr>
          <a:xfrm>
            <a:off x="8388424" y="4581128"/>
            <a:ext cx="432048" cy="2160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bIns="72000"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b</a:t>
            </a:r>
            <a:r>
              <a:rPr lang="en-US" sz="1200" b="1" baseline="-25000" dirty="0" err="1" smtClean="0">
                <a:solidFill>
                  <a:schemeClr val="tx1"/>
                </a:solidFill>
              </a:rPr>
              <a:t>ka</a:t>
            </a:r>
            <a:endParaRPr lang="en-US" sz="12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64" name="Geschweifte Klammer rechts 63"/>
          <p:cNvSpPr/>
          <p:nvPr/>
        </p:nvSpPr>
        <p:spPr>
          <a:xfrm rot="5400000">
            <a:off x="2087724" y="4041068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2043331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6" name="Geschweifte Klammer rechts 65"/>
          <p:cNvSpPr/>
          <p:nvPr/>
        </p:nvSpPr>
        <p:spPr>
          <a:xfrm rot="5400000">
            <a:off x="7848364" y="4041068"/>
            <a:ext cx="216024" cy="172819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feld 66"/>
          <p:cNvSpPr txBox="1"/>
          <p:nvPr/>
        </p:nvSpPr>
        <p:spPr>
          <a:xfrm>
            <a:off x="7803971" y="50935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68" name="Rechteck 67"/>
          <p:cNvSpPr/>
          <p:nvPr/>
        </p:nvSpPr>
        <p:spPr>
          <a:xfrm>
            <a:off x="2594915" y="5890557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i1</a:t>
            </a:r>
          </a:p>
        </p:txBody>
      </p:sp>
      <p:sp>
        <p:nvSpPr>
          <p:cNvPr id="69" name="Geschweifte Klammer rechts 68"/>
          <p:cNvSpPr/>
          <p:nvPr/>
        </p:nvSpPr>
        <p:spPr>
          <a:xfrm rot="5400000">
            <a:off x="4963849" y="-796052"/>
            <a:ext cx="207635" cy="74888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6477764" y="5885661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err="1" smtClean="0">
                <a:solidFill>
                  <a:schemeClr val="tx1"/>
                </a:solidFill>
              </a:rPr>
              <a:t>ik</a:t>
            </a:r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sp>
        <p:nvSpPr>
          <p:cNvPr id="71" name="Flussdiagramm: Manuelle Verarbeitung 70"/>
          <p:cNvSpPr/>
          <p:nvPr/>
        </p:nvSpPr>
        <p:spPr>
          <a:xfrm>
            <a:off x="2627784" y="5021565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Mux</a:t>
            </a:r>
            <a:endParaRPr lang="en-US" sz="1400" dirty="0"/>
          </a:p>
        </p:txBody>
      </p:sp>
      <p:sp>
        <p:nvSpPr>
          <p:cNvPr id="72" name="Flussdiagramm: Manuelle Verarbeitung 71"/>
          <p:cNvSpPr/>
          <p:nvPr/>
        </p:nvSpPr>
        <p:spPr>
          <a:xfrm>
            <a:off x="6516216" y="5021565"/>
            <a:ext cx="864096" cy="504056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Mux</a:t>
            </a:r>
            <a:endParaRPr lang="en-US" sz="1400" dirty="0"/>
          </a:p>
        </p:txBody>
      </p:sp>
      <p:cxnSp>
        <p:nvCxnSpPr>
          <p:cNvPr id="73" name="Gerade Verbindung mit Pfeil 72"/>
          <p:cNvCxnSpPr>
            <a:stCxn id="65" idx="3"/>
            <a:endCxn id="71" idx="1"/>
          </p:cNvCxnSpPr>
          <p:nvPr/>
        </p:nvCxnSpPr>
        <p:spPr>
          <a:xfrm>
            <a:off x="2475379" y="5269850"/>
            <a:ext cx="238815" cy="3743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67" idx="1"/>
            <a:endCxn id="72" idx="3"/>
          </p:cNvCxnSpPr>
          <p:nvPr/>
        </p:nvCxnSpPr>
        <p:spPr>
          <a:xfrm flipH="1" flipV="1">
            <a:off x="7293902" y="5273593"/>
            <a:ext cx="510069" cy="46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endCxn id="71" idx="0"/>
          </p:cNvCxnSpPr>
          <p:nvPr/>
        </p:nvCxnSpPr>
        <p:spPr>
          <a:xfrm flipH="1">
            <a:off x="3059832" y="3068960"/>
            <a:ext cx="2016224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endCxn id="72" idx="0"/>
          </p:cNvCxnSpPr>
          <p:nvPr/>
        </p:nvCxnSpPr>
        <p:spPr>
          <a:xfrm>
            <a:off x="5076056" y="3068960"/>
            <a:ext cx="1872208" cy="195260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>
            <a:stCxn id="71" idx="2"/>
            <a:endCxn id="68" idx="0"/>
          </p:cNvCxnSpPr>
          <p:nvPr/>
        </p:nvCxnSpPr>
        <p:spPr>
          <a:xfrm>
            <a:off x="3059832" y="5525621"/>
            <a:ext cx="3135" cy="3649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2" idx="2"/>
            <a:endCxn id="70" idx="0"/>
          </p:cNvCxnSpPr>
          <p:nvPr/>
        </p:nvCxnSpPr>
        <p:spPr>
          <a:xfrm flipH="1">
            <a:off x="6945816" y="5525621"/>
            <a:ext cx="2448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4499992" y="59492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2" name="Ellipse 91"/>
          <p:cNvSpPr/>
          <p:nvPr/>
        </p:nvSpPr>
        <p:spPr>
          <a:xfrm>
            <a:off x="5004048" y="59492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5508104" y="59492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91" grpId="0" animBg="1"/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 Security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M = Hash(</a:t>
            </a:r>
            <a:r>
              <a:rPr lang="en-US" dirty="0" err="1" smtClean="0"/>
              <a:t>msg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 mapped to k element index set M</a:t>
            </a:r>
            <a:r>
              <a:rPr lang="en-US" baseline="30000" dirty="0" smtClean="0"/>
              <a:t>i </a:t>
            </a:r>
            <a:r>
              <a:rPr lang="az-Cyrl-AZ" dirty="0" smtClean="0"/>
              <a:t>є</a:t>
            </a:r>
            <a:r>
              <a:rPr lang="de-DE" dirty="0" smtClean="0"/>
              <a:t> {1,..,t}</a:t>
            </a:r>
            <a:r>
              <a:rPr lang="de-DE" baseline="30000" dirty="0" smtClean="0"/>
              <a:t>k</a:t>
            </a:r>
          </a:p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publishes</a:t>
            </a:r>
            <a:r>
              <a:rPr lang="de-DE" dirty="0" smtClean="0"/>
              <a:t> k out </a:t>
            </a:r>
            <a:r>
              <a:rPr lang="de-DE" dirty="0" err="1" smtClean="0"/>
              <a:t>of</a:t>
            </a:r>
            <a:r>
              <a:rPr lang="de-DE" dirty="0" smtClean="0"/>
              <a:t> t </a:t>
            </a:r>
            <a:r>
              <a:rPr lang="de-DE" dirty="0" err="1" smtClean="0"/>
              <a:t>secrets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Either break one-</a:t>
            </a:r>
            <a:r>
              <a:rPr lang="en-US" dirty="0" err="1" smtClean="0"/>
              <a:t>wayness</a:t>
            </a:r>
            <a:r>
              <a:rPr lang="en-US" dirty="0" smtClean="0"/>
              <a:t> or…</a:t>
            </a:r>
          </a:p>
          <a:p>
            <a:endParaRPr lang="en-US" dirty="0" smtClean="0"/>
          </a:p>
          <a:p>
            <a:r>
              <a:rPr lang="en-US" dirty="0" smtClean="0"/>
              <a:t>r-Subset-Resilience: After seeing index sets M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 </a:t>
            </a:r>
            <a:r>
              <a:rPr lang="en-US" dirty="0" smtClean="0"/>
              <a:t>for r messages </a:t>
            </a:r>
            <a:r>
              <a:rPr lang="en-US" dirty="0" err="1" smtClean="0"/>
              <a:t>msg</a:t>
            </a:r>
            <a:r>
              <a:rPr lang="en-US" baseline="-25000" dirty="0" err="1" smtClean="0"/>
              <a:t>j</a:t>
            </a:r>
            <a:r>
              <a:rPr lang="en-US" dirty="0" smtClean="0"/>
              <a:t>, 1 &lt;= j &lt;= r, hard to find msg</a:t>
            </a:r>
            <a:r>
              <a:rPr lang="en-US" baseline="-25000" dirty="0" smtClean="0"/>
              <a:t>r+1</a:t>
            </a:r>
            <a:r>
              <a:rPr lang="en-US" dirty="0" smtClean="0"/>
              <a:t> ≠ </a:t>
            </a:r>
            <a:r>
              <a:rPr lang="en-US" dirty="0" err="1" smtClean="0"/>
              <a:t>msg</a:t>
            </a:r>
            <a:r>
              <a:rPr lang="en-US" baseline="-25000" dirty="0" err="1" smtClean="0"/>
              <a:t>j</a:t>
            </a:r>
            <a:r>
              <a:rPr lang="en-US" dirty="0" smtClean="0"/>
              <a:t> such that M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r+1 </a:t>
            </a:r>
            <a:r>
              <a:rPr lang="az-Cyrl-AZ" dirty="0" smtClean="0"/>
              <a:t>є</a:t>
            </a:r>
            <a:r>
              <a:rPr lang="de-DE" dirty="0" smtClean="0"/>
              <a:t> </a:t>
            </a:r>
            <a:r>
              <a:rPr lang="de-DE" b="0" dirty="0" smtClean="0"/>
              <a:t>U</a:t>
            </a:r>
            <a:r>
              <a:rPr lang="en-US" baseline="-25000" dirty="0" smtClean="0"/>
              <a:t>1&lt;=j&lt;=r </a:t>
            </a:r>
            <a:r>
              <a:rPr lang="en-US" dirty="0" smtClean="0"/>
              <a:t>M</a:t>
            </a:r>
            <a:r>
              <a:rPr lang="en-US" baseline="30000" dirty="0" smtClean="0"/>
              <a:t>i</a:t>
            </a:r>
            <a:r>
              <a:rPr lang="en-US" baseline="-25000" dirty="0" smtClean="0"/>
              <a:t>j</a:t>
            </a:r>
            <a:r>
              <a:rPr lang="en-US" dirty="0" smtClean="0"/>
              <a:t> .</a:t>
            </a:r>
          </a:p>
          <a:p>
            <a:endParaRPr lang="en-US" b="0" baseline="-25000" dirty="0" smtClean="0"/>
          </a:p>
          <a:p>
            <a:r>
              <a:rPr lang="en-US" dirty="0" smtClean="0"/>
              <a:t>Best generic attack: Succ</a:t>
            </a:r>
            <a:r>
              <a:rPr lang="en-US" baseline="-25000" dirty="0" smtClean="0"/>
              <a:t>r-SSR</a:t>
            </a:r>
            <a:r>
              <a:rPr lang="en-US" dirty="0" smtClean="0"/>
              <a:t>(</a:t>
            </a:r>
            <a:r>
              <a:rPr lang="en-US" dirty="0" err="1" smtClean="0"/>
              <a:t>A,q</a:t>
            </a:r>
            <a:r>
              <a:rPr lang="en-US" dirty="0" smtClean="0"/>
              <a:t>) = q(</a:t>
            </a:r>
            <a:r>
              <a:rPr lang="en-US" dirty="0" err="1" smtClean="0"/>
              <a:t>rk</a:t>
            </a:r>
            <a:r>
              <a:rPr lang="en-US" dirty="0" smtClean="0"/>
              <a:t> / t)</a:t>
            </a:r>
            <a:r>
              <a:rPr lang="en-US" baseline="30000" dirty="0" smtClean="0"/>
              <a:t>k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smtClean="0"/>
              <a:t>Security shrinks with each signature!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7" name="Pfeil nach rechts 6"/>
          <p:cNvSpPr/>
          <p:nvPr/>
        </p:nvSpPr>
        <p:spPr>
          <a:xfrm rot="6118310">
            <a:off x="6357903" y="4458298"/>
            <a:ext cx="485607" cy="364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HORS with MSS requires adding PK (</a:t>
            </a:r>
            <a:r>
              <a:rPr lang="en-US" dirty="0" err="1" smtClean="0"/>
              <a:t>tn</a:t>
            </a:r>
            <a:r>
              <a:rPr lang="en-US" dirty="0" smtClean="0"/>
              <a:t>) to MSS signature.</a:t>
            </a:r>
          </a:p>
          <a:p>
            <a:endParaRPr lang="en-US" dirty="0" smtClean="0"/>
          </a:p>
          <a:p>
            <a:r>
              <a:rPr lang="en-US" dirty="0" smtClean="0"/>
              <a:t>HORST: Build a </a:t>
            </a:r>
            <a:r>
              <a:rPr lang="en-US" dirty="0" err="1" smtClean="0"/>
              <a:t>Merkle</a:t>
            </a:r>
            <a:r>
              <a:rPr lang="en-US" dirty="0" smtClean="0"/>
              <a:t> Tree on top of PK</a:t>
            </a:r>
          </a:p>
          <a:p>
            <a:pPr lvl="1"/>
            <a:r>
              <a:rPr lang="en-US" dirty="0" smtClean="0"/>
              <a:t>PK = Root</a:t>
            </a:r>
          </a:p>
          <a:p>
            <a:pPr lvl="1"/>
            <a:r>
              <a:rPr lang="en-US" dirty="0" smtClean="0"/>
              <a:t>Publish Authentication Paths for HORS signature values</a:t>
            </a:r>
          </a:p>
          <a:p>
            <a:pPr lvl="1"/>
            <a:r>
              <a:rPr lang="en-US" dirty="0" smtClean="0"/>
              <a:t>PK </a:t>
            </a:r>
            <a:r>
              <a:rPr lang="en-US" dirty="0" smtClean="0"/>
              <a:t>can be computed from </a:t>
            </a:r>
            <a:r>
              <a:rPr lang="en-US" dirty="0" smtClean="0"/>
              <a:t>Sig</a:t>
            </a:r>
            <a:endParaRPr lang="en-US" dirty="0" smtClean="0"/>
          </a:p>
          <a:p>
            <a:pPr lvl="1"/>
            <a:r>
              <a:rPr lang="en-US" dirty="0" smtClean="0"/>
              <a:t>With optimizations: </a:t>
            </a:r>
            <a:r>
              <a:rPr lang="en-US" dirty="0" err="1" smtClean="0"/>
              <a:t>tn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pt-BR" dirty="0" smtClean="0"/>
              <a:t>(k(log t − x + 1) + 2</a:t>
            </a:r>
            <a:r>
              <a:rPr lang="pt-BR" baseline="30000" dirty="0" smtClean="0"/>
              <a:t>x</a:t>
            </a:r>
            <a:r>
              <a:rPr lang="pt-BR" dirty="0" smtClean="0"/>
              <a:t>)n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E.g. SPHINCS-256: 2 MB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/>
              <a:t>16 KB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636911"/>
            <a:ext cx="7993062" cy="3101901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/>
              <a:t>SPHINCS</a:t>
            </a:r>
            <a:endParaRPr lang="en-US" sz="4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SPHINCS Signature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2882315" cy="56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SPHINCS Key Ideas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HORST key pairs to sign messages</a:t>
            </a:r>
          </a:p>
          <a:p>
            <a:r>
              <a:rPr lang="en-US" dirty="0" smtClean="0"/>
              <a:t>Authenticate HORST key pairs using </a:t>
            </a:r>
            <a:r>
              <a:rPr lang="en-US" dirty="0" err="1" smtClean="0"/>
              <a:t>hypertree</a:t>
            </a:r>
            <a:r>
              <a:rPr lang="en-US" dirty="0" smtClean="0"/>
              <a:t>  (of MSS trees)</a:t>
            </a:r>
          </a:p>
          <a:p>
            <a:r>
              <a:rPr lang="en-US" dirty="0" smtClean="0"/>
              <a:t>Use random index</a:t>
            </a:r>
          </a:p>
          <a:p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 err="1" smtClean="0"/>
              <a:t>h,k,t,m</a:t>
            </a:r>
            <a:r>
              <a:rPr lang="en-US" dirty="0" smtClean="0"/>
              <a:t> such that </a:t>
            </a:r>
            <a:br>
              <a:rPr lang="en-US" dirty="0" smtClean="0"/>
            </a:br>
            <a:r>
              <a:rPr lang="en-US" dirty="0" smtClean="0"/>
              <a:t>     sum</a:t>
            </a:r>
            <a:r>
              <a:rPr lang="en-US" baseline="-25000" dirty="0" smtClean="0"/>
              <a:t>r </a:t>
            </a:r>
            <a:r>
              <a:rPr lang="az-Cyrl-AZ" baseline="-25000" dirty="0" smtClean="0"/>
              <a:t>є</a:t>
            </a:r>
            <a:r>
              <a:rPr lang="de-DE" baseline="-25000" dirty="0" smtClean="0"/>
              <a:t> </a:t>
            </a:r>
            <a:r>
              <a:rPr lang="en-US" baseline="-25000" dirty="0" smtClean="0"/>
              <a:t>[0,∞)</a:t>
            </a:r>
            <a:r>
              <a:rPr lang="en-US" dirty="0" smtClean="0"/>
              <a:t>(Pr[r-times </a:t>
            </a:r>
            <a:r>
              <a:rPr lang="en-US" dirty="0" smtClean="0"/>
              <a:t>index collision] *</a:t>
            </a:r>
            <a:br>
              <a:rPr lang="en-US" dirty="0" smtClean="0"/>
            </a:br>
            <a:r>
              <a:rPr lang="en-US" dirty="0" smtClean="0"/>
              <a:t>		 </a:t>
            </a:r>
            <a:r>
              <a:rPr lang="en-US" dirty="0" err="1" smtClean="0"/>
              <a:t>Succ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-SSR</a:t>
            </a:r>
            <a:r>
              <a:rPr lang="en-US" dirty="0" smtClean="0"/>
              <a:t>(A)) </a:t>
            </a:r>
            <a:r>
              <a:rPr lang="en-US" dirty="0" smtClean="0"/>
              <a:t>= </a:t>
            </a:r>
            <a:r>
              <a:rPr lang="en-US" dirty="0" err="1" smtClean="0"/>
              <a:t>negl</a:t>
            </a:r>
            <a:r>
              <a:rPr lang="en-US" dirty="0" smtClean="0"/>
              <a:t>(n)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SPHINCS-256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13" t="9197" r="49546" b="14329"/>
          <a:stretch>
            <a:fillRect/>
          </a:stretch>
        </p:blipFill>
        <p:spPr bwMode="auto">
          <a:xfrm>
            <a:off x="467544" y="908720"/>
            <a:ext cx="8280920" cy="54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9" name="Picture 2" descr="File:DWave 128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84" y="1220738"/>
            <a:ext cx="6539880" cy="4512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SPHINCS-256 Speed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generation: 		   3,051,562 cycles</a:t>
            </a:r>
          </a:p>
          <a:p>
            <a:r>
              <a:rPr lang="en-US" dirty="0" smtClean="0"/>
              <a:t>Verification:	 	   1,369,060 cycles</a:t>
            </a:r>
          </a:p>
          <a:p>
            <a:r>
              <a:rPr lang="en-US" dirty="0" smtClean="0"/>
              <a:t>Signature:			 47,466,005 cycles</a:t>
            </a:r>
          </a:p>
          <a:p>
            <a:endParaRPr lang="en-US" dirty="0" smtClean="0"/>
          </a:p>
          <a:p>
            <a:r>
              <a:rPr lang="en-US" dirty="0" smtClean="0"/>
              <a:t>Still hundreds of messages per second on a modern 4-core 3.5GHz Intel CPU (13ms / Sig)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Paper (online soon)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40000"/>
              <a:buFont typeface="Arial" pitchFamily="34" charset="0"/>
              <a:buChar char="+"/>
            </a:pPr>
            <a:r>
              <a:rPr lang="en-US" dirty="0" smtClean="0"/>
              <a:t> Standard model security reduction without collision resistance</a:t>
            </a:r>
          </a:p>
          <a:p>
            <a:pPr>
              <a:buSzPct val="140000"/>
              <a:buFont typeface="Arial" pitchFamily="34" charset="0"/>
              <a:buChar char="+"/>
            </a:pPr>
            <a:endParaRPr lang="en-US" dirty="0" smtClean="0"/>
          </a:p>
          <a:p>
            <a:pPr>
              <a:buSzPct val="140000"/>
              <a:buFont typeface="Arial" pitchFamily="34" charset="0"/>
              <a:buChar char="+"/>
            </a:pPr>
            <a:r>
              <a:rPr lang="en-US" dirty="0" smtClean="0"/>
              <a:t> Complexity of generic quantum attacks</a:t>
            </a:r>
          </a:p>
          <a:p>
            <a:pPr>
              <a:buSzPct val="140000"/>
              <a:buFont typeface="Arial" pitchFamily="34" charset="0"/>
              <a:buChar char="+"/>
            </a:pPr>
            <a:endParaRPr lang="en-US" dirty="0" smtClean="0"/>
          </a:p>
          <a:p>
            <a:pPr>
              <a:buSzPct val="140000"/>
              <a:buFont typeface="Arial" pitchFamily="34" charset="0"/>
              <a:buChar char="+"/>
            </a:pPr>
            <a:r>
              <a:rPr lang="en-US" dirty="0" smtClean="0"/>
              <a:t> Efficient fixed-input length hashing</a:t>
            </a:r>
          </a:p>
          <a:p>
            <a:pPr>
              <a:buSzPct val="140000"/>
              <a:buFont typeface="Arial" pitchFamily="34" charset="0"/>
              <a:buChar char="+"/>
            </a:pPr>
            <a:endParaRPr lang="en-US" dirty="0" smtClean="0"/>
          </a:p>
          <a:p>
            <a:pPr>
              <a:buSzPct val="140000"/>
              <a:buFont typeface="Arial" pitchFamily="34" charset="0"/>
              <a:buChar char="+"/>
            </a:pPr>
            <a:r>
              <a:rPr lang="en-US" dirty="0" smtClean="0"/>
              <a:t> Optimized implementation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Stateless Hash-based Signatures</a:t>
            </a:r>
          </a:p>
          <a:p>
            <a:endParaRPr lang="en-US" dirty="0" smtClean="0"/>
          </a:p>
          <a:p>
            <a:r>
              <a:rPr lang="en-US" dirty="0" smtClean="0"/>
              <a:t>Performance like RSA or BLISS? No!</a:t>
            </a:r>
          </a:p>
          <a:p>
            <a:endParaRPr lang="en-US" dirty="0" smtClean="0"/>
          </a:p>
          <a:p>
            <a:r>
              <a:rPr lang="en-US" dirty="0" smtClean="0"/>
              <a:t>First stateless signature scheme with post-quantum secure parameters</a:t>
            </a:r>
          </a:p>
          <a:p>
            <a:endParaRPr lang="en-US" dirty="0" smtClean="0"/>
          </a:p>
          <a:p>
            <a:r>
              <a:rPr lang="en-US" dirty="0" smtClean="0"/>
              <a:t>Practical Speed and Sizes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844824"/>
            <a:ext cx="7993062" cy="2813869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Thank you!</a:t>
            </a:r>
          </a:p>
          <a:p>
            <a:pPr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6" name="Picture 2" descr="http://www.beratung-kreativ.de/images/Kommunik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4067944" cy="262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412776"/>
            <a:ext cx="1512540" cy="1007889"/>
          </a:xfrm>
        </p:spPr>
        <p:txBody>
          <a:bodyPr/>
          <a:lstStyle/>
          <a:p>
            <a:pPr>
              <a:buNone/>
            </a:pPr>
            <a:r>
              <a:rPr lang="de-DE" sz="4400" dirty="0" smtClean="0"/>
              <a:t>RSA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7" name="Textfeld 6"/>
          <p:cNvSpPr txBox="1"/>
          <p:nvPr/>
        </p:nvSpPr>
        <p:spPr>
          <a:xfrm>
            <a:off x="1259632" y="3501008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4400" b="1" dirty="0" smtClean="0"/>
              <a:t>DH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91880" y="2420888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4400" b="1" dirty="0" smtClean="0"/>
              <a:t>DL</a:t>
            </a:r>
          </a:p>
          <a:p>
            <a:pPr>
              <a:buNone/>
            </a:pPr>
            <a:endParaRPr lang="de-DE" sz="4400" b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5580112" y="278092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Pairings</a:t>
            </a:r>
            <a:endParaRPr lang="en-US" sz="4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60032" y="465313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…</a:t>
            </a:r>
            <a:endParaRPr lang="de-DE" sz="4400" b="1" dirty="0"/>
          </a:p>
        </p:txBody>
      </p:sp>
      <p:pic>
        <p:nvPicPr>
          <p:cNvPr id="312324" name="Picture 4" descr="http://www.seetoptens.com/wp-content/uploads/2014/01/depositphotos_16468765-Comic-book-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17131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2326" name="Picture 6" descr="http://thumbs.dreamstime.com/z/bang-comic-explosion-logo-icon-text-20006989.jpg"/>
          <p:cNvPicPr>
            <a:picLocks noChangeAspect="1" noChangeArrowheads="1"/>
          </p:cNvPicPr>
          <p:nvPr/>
        </p:nvPicPr>
        <p:blipFill>
          <a:blip r:embed="rId3" cstate="print"/>
          <a:srcRect b="7365"/>
          <a:stretch>
            <a:fillRect/>
          </a:stretch>
        </p:blipFill>
        <p:spPr bwMode="auto">
          <a:xfrm>
            <a:off x="3131840" y="2276872"/>
            <a:ext cx="1991491" cy="1844824"/>
          </a:xfrm>
          <a:prstGeom prst="rect">
            <a:avLst/>
          </a:prstGeom>
          <a:noFill/>
        </p:spPr>
      </p:pic>
      <p:pic>
        <p:nvPicPr>
          <p:cNvPr id="312328" name="Picture 8" descr="http://static.freepik.com/fotos-kostenlos/comic-explosion_95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2330" name="Picture 10" descr="http://t2.ftcdn.net/jpg/00/16/45/11/400_F_16451150_29uLr8ssnsTeEOQTjxEtdwrbZAxXoQk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060847"/>
            <a:ext cx="2525923" cy="20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2322" name="Picture 2" descr="http://cdn.tutsplus.com/vector/uploads/legacy/qt/2012_QT/qt_06_explosion/Tuts_explosion_img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437112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468313" y="1412875"/>
            <a:ext cx="8207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IBM 2012: </a:t>
            </a:r>
            <a:r>
              <a:rPr lang="en-US" sz="2400" b="1" i="1"/>
              <a:t>„…optimism about superconducting qubits and the possibilities for a future quantum computer are rapidely growing</a:t>
            </a:r>
            <a:r>
              <a:rPr lang="en-US" sz="2400"/>
              <a:t>.“ </a:t>
            </a:r>
          </a:p>
          <a:p>
            <a:endParaRPr lang="de-DE" sz="2400"/>
          </a:p>
        </p:txBody>
      </p:sp>
      <p:pic>
        <p:nvPicPr>
          <p:cNvPr id="9" name="Picture 4" descr="3D Superconducting qu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83527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Post-Quantum </a:t>
            </a:r>
            <a:r>
              <a:rPr lang="de-DE" dirty="0" err="1" smtClean="0"/>
              <a:t>Signatures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500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Lattice, MQ, Coding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Signature and/or key sizes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Runtimes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Secure </a:t>
            </a:r>
            <a:r>
              <a:rPr lang="en-US" dirty="0" smtClean="0"/>
              <a:t>parameters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560888"/>
            <a:ext cx="2130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8" descr="cfs-si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1592263"/>
            <a:ext cx="237648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443663" y="3284538"/>
          <a:ext cx="2622550" cy="1100137"/>
        </p:xfrm>
        <a:graphic>
          <a:graphicData uri="http://schemas.openxmlformats.org/presentationml/2006/ole">
            <p:oleObj spid="_x0000_s1026" name="Formel" r:id="rId5" imgW="1726920" imgH="723600" progId="Equation.3">
              <p:embed/>
            </p:oleObj>
          </a:graphicData>
        </a:graphic>
      </p:graphicFrame>
      <p:pic>
        <p:nvPicPr>
          <p:cNvPr id="12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444" y="2846981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444" y="3713211"/>
            <a:ext cx="504056" cy="504056"/>
          </a:xfrm>
          <a:prstGeom prst="rect">
            <a:avLst/>
          </a:prstGeom>
          <a:noFill/>
        </p:spPr>
      </p:pic>
      <p:pic>
        <p:nvPicPr>
          <p:cNvPr id="14" name="Picture 2" descr="https://lh4.ggpht.com/x_qopwzCAxbAyUupeqSUVo___0GNnnSF_9mXnYXZSFyne5myOT3F1EHiQwr8awMBwBF-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799" y="4602213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Signature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 </a:t>
            </a:r>
            <a:r>
              <a:rPr lang="de-DE" sz="2000" dirty="0" smtClean="0"/>
              <a:t>[Mer89]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8" name="Picture 136" descr="Merkle tree (Diss)"/>
          <p:cNvPicPr>
            <a:picLocks noChangeAspect="1" noChangeArrowheads="1"/>
          </p:cNvPicPr>
          <p:nvPr/>
        </p:nvPicPr>
        <p:blipFill>
          <a:blip r:embed="rId2" cstate="print"/>
          <a:srcRect l="6985" t="9598" b="11301"/>
          <a:stretch>
            <a:fillRect/>
          </a:stretch>
        </p:blipFill>
        <p:spPr bwMode="auto">
          <a:xfrm>
            <a:off x="4724400" y="2348880"/>
            <a:ext cx="3956532" cy="260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Inhaltsplatzhalter 5"/>
          <p:cNvGraphicFramePr>
            <a:graphicFrameLocks/>
          </p:cNvGraphicFramePr>
          <p:nvPr/>
        </p:nvGraphicFramePr>
        <p:xfrm>
          <a:off x="250826" y="1484784"/>
          <a:ext cx="39991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84D702B-B3BF-4A1D-9E4F-E6C0A977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E2BFCB-0D5F-4CD2-8383-691B00D4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42E2BFCB-0D5F-4CD2-8383-691B00D4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42E2BFCB-0D5F-4CD2-8383-691B00D4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1880A2-79E2-482C-8FAD-6EA317C10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431880A2-79E2-482C-8FAD-6EA317C10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431880A2-79E2-482C-8FAD-6EA317C10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11570E-4675-4FD1-BBC0-9156878B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9611570E-4675-4FD1-BBC0-9156878B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9611570E-4675-4FD1-BBC0-9156878BF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8B4950-2EE6-46B0-BC21-4E2B284A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4C8B4950-2EE6-46B0-BC21-4E2B284A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4C8B4950-2EE6-46B0-BC21-4E2B284A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Lamport-Diffie</a:t>
            </a:r>
            <a:r>
              <a:rPr lang="en-US" dirty="0" smtClean="0"/>
              <a:t> OTS </a:t>
            </a:r>
            <a:r>
              <a:rPr lang="en-US" sz="2400" dirty="0" smtClean="0"/>
              <a:t>[Lam79]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Message M = b1,…,</a:t>
            </a:r>
            <a:r>
              <a:rPr lang="en-US" dirty="0" err="1" smtClean="0"/>
              <a:t>bn</a:t>
            </a:r>
            <a:r>
              <a:rPr lang="en-US" dirty="0" smtClean="0"/>
              <a:t>, OWF H                     = n bit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dirty="0" smtClean="0"/>
              <a:t>PK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pic>
        <p:nvPicPr>
          <p:cNvPr id="6" name="Picture 18" descr="C:\Users\huelsing\AppData\Local\Microsoft\Windows\Temporary Internet Files\Content.IE5\OYDSBIUA\MC9003333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248" y="1819657"/>
            <a:ext cx="389327" cy="55242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32184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8" name="Rechteck 7"/>
          <p:cNvSpPr/>
          <p:nvPr/>
        </p:nvSpPr>
        <p:spPr>
          <a:xfrm>
            <a:off x="225795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9" name="Rechteck 8"/>
          <p:cNvSpPr/>
          <p:nvPr/>
        </p:nvSpPr>
        <p:spPr>
          <a:xfrm>
            <a:off x="319405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002368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38472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7874576" y="2611745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n,1</a:t>
            </a:r>
          </a:p>
        </p:txBody>
      </p:sp>
      <p:sp>
        <p:nvSpPr>
          <p:cNvPr id="15" name="Rechteck 14"/>
          <p:cNvSpPr/>
          <p:nvPr/>
        </p:nvSpPr>
        <p:spPr>
          <a:xfrm>
            <a:off x="132184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5795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1,1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9405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002368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938472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n,0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7874576" y="3691865"/>
            <a:ext cx="936104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smtClean="0">
                <a:solidFill>
                  <a:srgbClr val="101073"/>
                </a:solidFill>
              </a:rPr>
              <a:t>pk</a:t>
            </a:r>
            <a:r>
              <a:rPr lang="en-US" sz="1400" b="1" baseline="-25000" dirty="0" smtClean="0">
                <a:solidFill>
                  <a:srgbClr val="101073"/>
                </a:solidFill>
              </a:rPr>
              <a:t>n,1</a:t>
            </a:r>
          </a:p>
        </p:txBody>
      </p:sp>
      <p:cxnSp>
        <p:nvCxnSpPr>
          <p:cNvPr id="24" name="Gerade Verbindung mit Pfeil 23"/>
          <p:cNvCxnSpPr>
            <a:stCxn id="7" idx="2"/>
            <a:endCxn id="15" idx="0"/>
          </p:cNvCxnSpPr>
          <p:nvPr/>
        </p:nvCxnSpPr>
        <p:spPr>
          <a:xfrm>
            <a:off x="178990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8" idx="2"/>
            <a:endCxn id="16" idx="0"/>
          </p:cNvCxnSpPr>
          <p:nvPr/>
        </p:nvCxnSpPr>
        <p:spPr>
          <a:xfrm>
            <a:off x="272600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2"/>
            <a:endCxn id="17" idx="0"/>
          </p:cNvCxnSpPr>
          <p:nvPr/>
        </p:nvCxnSpPr>
        <p:spPr>
          <a:xfrm>
            <a:off x="366210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90200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4994256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498312" y="268375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4515367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019423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5523479" y="376387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cxnSp>
        <p:nvCxnSpPr>
          <p:cNvPr id="39" name="Gerade Verbindung mit Pfeil 38"/>
          <p:cNvCxnSpPr>
            <a:stCxn id="12" idx="2"/>
            <a:endCxn id="20" idx="0"/>
          </p:cNvCxnSpPr>
          <p:nvPr/>
        </p:nvCxnSpPr>
        <p:spPr>
          <a:xfrm>
            <a:off x="6470420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3" idx="2"/>
            <a:endCxn id="21" idx="0"/>
          </p:cNvCxnSpPr>
          <p:nvPr/>
        </p:nvCxnSpPr>
        <p:spPr>
          <a:xfrm>
            <a:off x="7406524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14" idx="2"/>
            <a:endCxn id="22" idx="0"/>
          </p:cNvCxnSpPr>
          <p:nvPr/>
        </p:nvCxnSpPr>
        <p:spPr>
          <a:xfrm>
            <a:off x="8342628" y="2827769"/>
            <a:ext cx="0" cy="86409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82590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Textfeld 50"/>
          <p:cNvSpPr txBox="1"/>
          <p:nvPr/>
        </p:nvSpPr>
        <p:spPr>
          <a:xfrm>
            <a:off x="276200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369811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6506424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4" name="Textfeld 53"/>
          <p:cNvSpPr txBox="1"/>
          <p:nvPr/>
        </p:nvSpPr>
        <p:spPr>
          <a:xfrm>
            <a:off x="7442528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5" name="Textfeld 54"/>
          <p:cNvSpPr txBox="1"/>
          <p:nvPr/>
        </p:nvSpPr>
        <p:spPr>
          <a:xfrm>
            <a:off x="8378632" y="3043793"/>
            <a:ext cx="144016" cy="395869"/>
          </a:xfrm>
          <a:prstGeom prst="rect">
            <a:avLst/>
          </a:prstGeom>
          <a:noFill/>
        </p:spPr>
        <p:txBody>
          <a:bodyPr wrap="square" bIns="72000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56" name="Gerade Verbindung mit Pfeil 55"/>
          <p:cNvCxnSpPr>
            <a:stCxn id="6" idx="1"/>
            <a:endCxn id="7" idx="0"/>
          </p:cNvCxnSpPr>
          <p:nvPr/>
        </p:nvCxnSpPr>
        <p:spPr>
          <a:xfrm flipH="1">
            <a:off x="1789900" y="2095869"/>
            <a:ext cx="3132348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6" idx="1"/>
            <a:endCxn id="8" idx="0"/>
          </p:cNvCxnSpPr>
          <p:nvPr/>
        </p:nvCxnSpPr>
        <p:spPr>
          <a:xfrm flipH="1">
            <a:off x="2726004" y="2095869"/>
            <a:ext cx="2196244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6" idx="1"/>
            <a:endCxn id="9" idx="0"/>
          </p:cNvCxnSpPr>
          <p:nvPr/>
        </p:nvCxnSpPr>
        <p:spPr>
          <a:xfrm flipH="1">
            <a:off x="3662108" y="2095869"/>
            <a:ext cx="1260140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" idx="3"/>
            <a:endCxn id="12" idx="0"/>
          </p:cNvCxnSpPr>
          <p:nvPr/>
        </p:nvCxnSpPr>
        <p:spPr>
          <a:xfrm>
            <a:off x="5311575" y="2095869"/>
            <a:ext cx="1158845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>
            <a:stCxn id="6" idx="3"/>
            <a:endCxn id="13" idx="0"/>
          </p:cNvCxnSpPr>
          <p:nvPr/>
        </p:nvCxnSpPr>
        <p:spPr>
          <a:xfrm>
            <a:off x="5311575" y="2095869"/>
            <a:ext cx="2094949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" idx="3"/>
            <a:endCxn id="14" idx="0"/>
          </p:cNvCxnSpPr>
          <p:nvPr/>
        </p:nvCxnSpPr>
        <p:spPr>
          <a:xfrm>
            <a:off x="5311575" y="2095869"/>
            <a:ext cx="3031053" cy="5158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1869252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sk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1,b1</a:t>
            </a:r>
          </a:p>
        </p:txBody>
      </p:sp>
      <p:sp>
        <p:nvSpPr>
          <p:cNvPr id="75" name="Rechteck 74"/>
          <p:cNvSpPr/>
          <p:nvPr/>
        </p:nvSpPr>
        <p:spPr>
          <a:xfrm>
            <a:off x="3754745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6" name="Rechteck 75"/>
          <p:cNvSpPr/>
          <p:nvPr/>
        </p:nvSpPr>
        <p:spPr>
          <a:xfrm>
            <a:off x="7524328" y="5013176"/>
            <a:ext cx="936104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 algn="ctr"/>
            <a:r>
              <a:rPr lang="en-US" sz="1400" b="1" dirty="0" err="1" smtClean="0">
                <a:solidFill>
                  <a:srgbClr val="101073"/>
                </a:solidFill>
              </a:rPr>
              <a:t>sk</a:t>
            </a:r>
            <a:r>
              <a:rPr lang="en-US" sz="1400" b="1" baseline="-25000" dirty="0" err="1" smtClean="0">
                <a:solidFill>
                  <a:srgbClr val="101073"/>
                </a:solidFill>
              </a:rPr>
              <a:t>n,bn</a:t>
            </a:r>
            <a:endParaRPr lang="en-US" sz="1400" b="1" baseline="-25000" dirty="0" smtClean="0">
              <a:solidFill>
                <a:srgbClr val="101073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5436096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8" name="Ellipse 77"/>
          <p:cNvSpPr/>
          <p:nvPr/>
        </p:nvSpPr>
        <p:spPr>
          <a:xfrm>
            <a:off x="5940152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79" name="Ellipse 78"/>
          <p:cNvSpPr/>
          <p:nvPr/>
        </p:nvSpPr>
        <p:spPr>
          <a:xfrm>
            <a:off x="6444208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/>
          </a:p>
        </p:txBody>
      </p:sp>
      <p:sp>
        <p:nvSpPr>
          <p:cNvPr id="80" name="Rechteck 79"/>
          <p:cNvSpPr/>
          <p:nvPr/>
        </p:nvSpPr>
        <p:spPr>
          <a:xfrm>
            <a:off x="5652120" y="1268760"/>
            <a:ext cx="93610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*</a:t>
            </a:r>
            <a:endParaRPr lang="en-US" sz="1400" b="1" baseline="-25000" dirty="0" smtClean="0">
              <a:solidFill>
                <a:schemeClr val="tx1"/>
              </a:solidFill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1115616" y="2827769"/>
            <a:ext cx="1656184" cy="2185407"/>
            <a:chOff x="1115616" y="2827769"/>
            <a:chExt cx="1656184" cy="2185407"/>
          </a:xfrm>
        </p:grpSpPr>
        <p:sp>
          <p:nvSpPr>
            <p:cNvPr id="81" name="Flussdiagramm: Manuelle Verarbeitung 80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82" name="Gerade Verbindung mit Pfeil 81"/>
            <p:cNvCxnSpPr>
              <a:stCxn id="7" idx="2"/>
            </p:cNvCxnSpPr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mit Pfeil 84"/>
            <p:cNvCxnSpPr>
              <a:stCxn id="8" idx="2"/>
            </p:cNvCxnSpPr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93" idx="3"/>
              <a:endCxn id="81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9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b1</a:t>
              </a:r>
              <a:endParaRPr lang="en-US" sz="1400" b="1" dirty="0"/>
            </a:p>
          </p:txBody>
        </p:sp>
        <p:cxnSp>
          <p:nvCxnSpPr>
            <p:cNvPr id="97" name="Gerade Verbindung mit Pfeil 96"/>
            <p:cNvCxnSpPr>
              <a:stCxn id="81" idx="2"/>
              <a:endCxn id="74" idx="0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00"/>
          <p:cNvGrpSpPr/>
          <p:nvPr/>
        </p:nvGrpSpPr>
        <p:grpSpPr>
          <a:xfrm>
            <a:off x="2987824" y="2827769"/>
            <a:ext cx="1656184" cy="2185407"/>
            <a:chOff x="1115616" y="2827769"/>
            <a:chExt cx="1656184" cy="2185407"/>
          </a:xfrm>
        </p:grpSpPr>
        <p:sp>
          <p:nvSpPr>
            <p:cNvPr id="102" name="Flussdiagramm: Manuelle Verarbeitung 101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103" name="Gerade Verbindung mit Pfeil 102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mit Pfeil 103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mit Pfeil 104"/>
            <p:cNvCxnSpPr>
              <a:stCxn id="106" idx="3"/>
              <a:endCxn id="102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105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b2</a:t>
              </a:r>
              <a:endParaRPr lang="en-US" sz="1400" b="1" dirty="0"/>
            </a:p>
          </p:txBody>
        </p:sp>
        <p:cxnSp>
          <p:nvCxnSpPr>
            <p:cNvPr id="107" name="Gerade Verbindung mit Pfeil 106"/>
            <p:cNvCxnSpPr>
              <a:stCxn id="102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pieren 107"/>
          <p:cNvGrpSpPr/>
          <p:nvPr/>
        </p:nvGrpSpPr>
        <p:grpSpPr>
          <a:xfrm>
            <a:off x="6732240" y="2827769"/>
            <a:ext cx="1656184" cy="2185407"/>
            <a:chOff x="1115616" y="2827769"/>
            <a:chExt cx="1656184" cy="2185407"/>
          </a:xfrm>
        </p:grpSpPr>
        <p:sp>
          <p:nvSpPr>
            <p:cNvPr id="109" name="Flussdiagramm: Manuelle Verarbeitung 108"/>
            <p:cNvSpPr/>
            <p:nvPr/>
          </p:nvSpPr>
          <p:spPr>
            <a:xfrm>
              <a:off x="1907704" y="4293096"/>
              <a:ext cx="864096" cy="504056"/>
            </a:xfrm>
            <a:prstGeom prst="flowChartManualOpera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Mux</a:t>
              </a:r>
              <a:endParaRPr lang="en-US" sz="1400" dirty="0"/>
            </a:p>
          </p:txBody>
        </p:sp>
        <p:cxnSp>
          <p:nvCxnSpPr>
            <p:cNvPr id="110" name="Gerade Verbindung mit Pfeil 109"/>
            <p:cNvCxnSpPr/>
            <p:nvPr/>
          </p:nvCxnSpPr>
          <p:spPr>
            <a:xfrm>
              <a:off x="1789900" y="2827769"/>
              <a:ext cx="3338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H="1">
              <a:off x="2555776" y="2827769"/>
              <a:ext cx="170228" cy="146532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>
              <a:stCxn id="113" idx="3"/>
              <a:endCxn id="109" idx="1"/>
            </p:cNvCxnSpPr>
            <p:nvPr/>
          </p:nvCxnSpPr>
          <p:spPr>
            <a:xfrm>
              <a:off x="1547664" y="4544160"/>
              <a:ext cx="446450" cy="9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feld 112"/>
            <p:cNvSpPr txBox="1"/>
            <p:nvPr/>
          </p:nvSpPr>
          <p:spPr>
            <a:xfrm>
              <a:off x="1115616" y="4390271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bn</a:t>
              </a:r>
              <a:endParaRPr lang="en-US" sz="1400" b="1" dirty="0"/>
            </a:p>
          </p:txBody>
        </p:sp>
        <p:cxnSp>
          <p:nvCxnSpPr>
            <p:cNvPr id="114" name="Gerade Verbindung mit Pfeil 113"/>
            <p:cNvCxnSpPr>
              <a:stCxn id="109" idx="2"/>
            </p:cNvCxnSpPr>
            <p:nvPr/>
          </p:nvCxnSpPr>
          <p:spPr>
            <a:xfrm flipH="1">
              <a:off x="2337304" y="4797152"/>
              <a:ext cx="2448" cy="2160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Merkle’s</a:t>
            </a:r>
            <a:r>
              <a:rPr lang="en-US" dirty="0" smtClean="0"/>
              <a:t> Hash-based Signatures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F6191C09-C392-4E8C-984F-AEB7D870D5B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A7A31A-19F3-4674-BE2B-B5E7D030595A}" type="datetime1">
              <a:rPr lang="nl-NL" smtClean="0"/>
              <a:pPr/>
              <a:t>9-7-2014</a:t>
            </a:fld>
            <a:endParaRPr lang="nl-NL"/>
          </a:p>
        </p:txBody>
      </p:sp>
      <p:sp>
        <p:nvSpPr>
          <p:cNvPr id="10" name="Textfeld 9"/>
          <p:cNvSpPr txBox="1"/>
          <p:nvPr/>
        </p:nvSpPr>
        <p:spPr>
          <a:xfrm>
            <a:off x="1676496" y="2768025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Cryptography</a:t>
            </a:r>
            <a:endParaRPr lang="en-US" sz="6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3808" y="1124744"/>
            <a:ext cx="48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Digital Signature</a:t>
            </a:r>
            <a:endParaRPr lang="en-US" sz="3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16456" y="1831921"/>
            <a:ext cx="48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Encryption</a:t>
            </a:r>
            <a:endParaRPr lang="en-US" sz="3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32480" y="4352201"/>
            <a:ext cx="48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Hash Function</a:t>
            </a:r>
            <a:endParaRPr lang="en-US" sz="3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08944" y="5216297"/>
            <a:ext cx="483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MAC</a:t>
            </a:r>
            <a:endParaRPr lang="en-US" sz="32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60872" y="406059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Legality</a:t>
            </a:r>
          </a:p>
        </p:txBody>
      </p:sp>
      <p:sp>
        <p:nvSpPr>
          <p:cNvPr id="369" name="Ellipse 368"/>
          <p:cNvSpPr/>
          <p:nvPr/>
        </p:nvSpPr>
        <p:spPr>
          <a:xfrm>
            <a:off x="3900286" y="1328411"/>
            <a:ext cx="1354137" cy="368300"/>
          </a:xfrm>
          <a:prstGeom prst="ellipse">
            <a:avLst/>
          </a:prstGeom>
          <a:solidFill>
            <a:srgbClr val="00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0" name="Inhaltsplatzhalter 2"/>
          <p:cNvSpPr>
            <a:spLocks noGrp="1"/>
          </p:cNvSpPr>
          <p:nvPr>
            <p:ph idx="1"/>
          </p:nvPr>
        </p:nvSpPr>
        <p:spPr bwMode="auto">
          <a:xfrm>
            <a:off x="276023" y="1507798"/>
            <a:ext cx="8640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-2500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71" name="Gruppieren 75"/>
          <p:cNvGrpSpPr>
            <a:grpSpLocks/>
          </p:cNvGrpSpPr>
          <p:nvPr/>
        </p:nvGrpSpPr>
        <p:grpSpPr bwMode="auto">
          <a:xfrm>
            <a:off x="3301798" y="2263448"/>
            <a:ext cx="1079500" cy="1512888"/>
            <a:chOff x="3275856" y="2492896"/>
            <a:chExt cx="1080120" cy="1512168"/>
          </a:xfrm>
        </p:grpSpPr>
        <p:sp>
          <p:nvSpPr>
            <p:cNvPr id="372" name="Rechteck 37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73" name="Picture 220" descr="ru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37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</p:grpSp>
      <p:grpSp>
        <p:nvGrpSpPr>
          <p:cNvPr id="375" name="Gruppieren 80"/>
          <p:cNvGrpSpPr>
            <a:grpSpLocks/>
          </p:cNvGrpSpPr>
          <p:nvPr/>
        </p:nvGrpSpPr>
        <p:grpSpPr bwMode="auto">
          <a:xfrm>
            <a:off x="1573011" y="4811386"/>
            <a:ext cx="809625" cy="1133475"/>
            <a:chOff x="3275856" y="2492896"/>
            <a:chExt cx="1080120" cy="1512168"/>
          </a:xfrm>
        </p:grpSpPr>
        <p:sp>
          <p:nvSpPr>
            <p:cNvPr id="376" name="Rechteck 37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37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9" name="Gruppieren 85"/>
          <p:cNvGrpSpPr>
            <a:grpSpLocks/>
          </p:cNvGrpSpPr>
          <p:nvPr/>
        </p:nvGrpSpPr>
        <p:grpSpPr bwMode="auto">
          <a:xfrm>
            <a:off x="2581073" y="4801861"/>
            <a:ext cx="809625" cy="1135062"/>
            <a:chOff x="3275856" y="2492896"/>
            <a:chExt cx="1080120" cy="1512168"/>
          </a:xfrm>
        </p:grpSpPr>
        <p:sp>
          <p:nvSpPr>
            <p:cNvPr id="380" name="Rechteck 37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8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3" name="Gruppieren 94"/>
          <p:cNvGrpSpPr>
            <a:grpSpLocks/>
          </p:cNvGrpSpPr>
          <p:nvPr/>
        </p:nvGrpSpPr>
        <p:grpSpPr bwMode="auto">
          <a:xfrm>
            <a:off x="3612948" y="4801861"/>
            <a:ext cx="811213" cy="1135062"/>
            <a:chOff x="3275856" y="2492896"/>
            <a:chExt cx="1080120" cy="1512168"/>
          </a:xfrm>
        </p:grpSpPr>
        <p:sp>
          <p:nvSpPr>
            <p:cNvPr id="384" name="Rechteck 383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85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6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uppieren 119"/>
          <p:cNvGrpSpPr>
            <a:grpSpLocks/>
          </p:cNvGrpSpPr>
          <p:nvPr/>
        </p:nvGrpSpPr>
        <p:grpSpPr bwMode="auto">
          <a:xfrm>
            <a:off x="4694036" y="4798686"/>
            <a:ext cx="809625" cy="1133475"/>
            <a:chOff x="3275856" y="2492896"/>
            <a:chExt cx="1080120" cy="1512168"/>
          </a:xfrm>
        </p:grpSpPr>
        <p:sp>
          <p:nvSpPr>
            <p:cNvPr id="388" name="Rechteck 387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89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uppieren 123"/>
          <p:cNvGrpSpPr>
            <a:grpSpLocks/>
          </p:cNvGrpSpPr>
          <p:nvPr/>
        </p:nvGrpSpPr>
        <p:grpSpPr bwMode="auto">
          <a:xfrm>
            <a:off x="5684636" y="4787573"/>
            <a:ext cx="809625" cy="1135063"/>
            <a:chOff x="3275856" y="2492896"/>
            <a:chExt cx="1080120" cy="1512168"/>
          </a:xfrm>
        </p:grpSpPr>
        <p:sp>
          <p:nvSpPr>
            <p:cNvPr id="392" name="Rechteck 391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93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4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5" name="Gruppieren 127"/>
          <p:cNvGrpSpPr>
            <a:grpSpLocks/>
          </p:cNvGrpSpPr>
          <p:nvPr/>
        </p:nvGrpSpPr>
        <p:grpSpPr bwMode="auto">
          <a:xfrm>
            <a:off x="6692698" y="4812973"/>
            <a:ext cx="809625" cy="1135063"/>
            <a:chOff x="3275856" y="2492896"/>
            <a:chExt cx="1080120" cy="1512168"/>
          </a:xfrm>
        </p:grpSpPr>
        <p:sp>
          <p:nvSpPr>
            <p:cNvPr id="396" name="Rechteck 395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397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8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Gruppieren 131"/>
          <p:cNvGrpSpPr>
            <a:grpSpLocks/>
          </p:cNvGrpSpPr>
          <p:nvPr/>
        </p:nvGrpSpPr>
        <p:grpSpPr bwMode="auto">
          <a:xfrm>
            <a:off x="7627736" y="4812973"/>
            <a:ext cx="811212" cy="1135063"/>
            <a:chOff x="3275856" y="2492896"/>
            <a:chExt cx="1080120" cy="1512168"/>
          </a:xfrm>
        </p:grpSpPr>
        <p:sp>
          <p:nvSpPr>
            <p:cNvPr id="400" name="Rechteck 399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</a:p>
          </p:txBody>
        </p:sp>
        <p:pic>
          <p:nvPicPr>
            <p:cNvPr id="401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3" name="Trapezoid 402"/>
          <p:cNvSpPr/>
          <p:nvPr/>
        </p:nvSpPr>
        <p:spPr>
          <a:xfrm>
            <a:off x="16857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04" name="Gerade Verbindung mit Pfeil 403"/>
          <p:cNvCxnSpPr>
            <a:endCxn id="403" idx="2"/>
          </p:cNvCxnSpPr>
          <p:nvPr/>
        </p:nvCxnSpPr>
        <p:spPr>
          <a:xfrm flipH="1" flipV="1">
            <a:off x="1996873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5" name="Trapezoid 404"/>
          <p:cNvSpPr/>
          <p:nvPr/>
        </p:nvSpPr>
        <p:spPr>
          <a:xfrm>
            <a:off x="780848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6" name="Trapezoid 405"/>
          <p:cNvSpPr/>
          <p:nvPr/>
        </p:nvSpPr>
        <p:spPr>
          <a:xfrm>
            <a:off x="2677911" y="4055736"/>
            <a:ext cx="623887" cy="433387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07" name="Gerade Verbindung mit Pfeil 406"/>
          <p:cNvCxnSpPr>
            <a:endCxn id="406" idx="2"/>
          </p:cNvCxnSpPr>
          <p:nvPr/>
        </p:nvCxnSpPr>
        <p:spPr>
          <a:xfrm flipH="1" flipV="1">
            <a:off x="2989061" y="4489123"/>
            <a:ext cx="0" cy="43973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08" name="Trapezoid 407"/>
          <p:cNvSpPr/>
          <p:nvPr/>
        </p:nvSpPr>
        <p:spPr>
          <a:xfrm>
            <a:off x="368597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09" name="Gerade Verbindung mit Pfeil 408"/>
          <p:cNvCxnSpPr>
            <a:endCxn id="408" idx="2"/>
          </p:cNvCxnSpPr>
          <p:nvPr/>
        </p:nvCxnSpPr>
        <p:spPr>
          <a:xfrm flipH="1" flipV="1">
            <a:off x="3997123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0" name="Trapezoid 409"/>
          <p:cNvSpPr/>
          <p:nvPr/>
        </p:nvSpPr>
        <p:spPr>
          <a:xfrm>
            <a:off x="4813098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11" name="Gerade Verbindung mit Pfeil 410"/>
          <p:cNvCxnSpPr>
            <a:endCxn id="410" idx="2"/>
          </p:cNvCxnSpPr>
          <p:nvPr/>
        </p:nvCxnSpPr>
        <p:spPr>
          <a:xfrm flipH="1" flipV="1">
            <a:off x="5124248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2" name="Trapezoid 411"/>
          <p:cNvSpPr/>
          <p:nvPr/>
        </p:nvSpPr>
        <p:spPr>
          <a:xfrm>
            <a:off x="5775123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13" name="Gerade Verbindung mit Pfeil 412"/>
          <p:cNvCxnSpPr>
            <a:endCxn id="412" idx="2"/>
          </p:cNvCxnSpPr>
          <p:nvPr/>
        </p:nvCxnSpPr>
        <p:spPr>
          <a:xfrm flipH="1" flipV="1">
            <a:off x="6086273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4" name="Trapezoid 413"/>
          <p:cNvSpPr/>
          <p:nvPr/>
        </p:nvSpPr>
        <p:spPr>
          <a:xfrm>
            <a:off x="6783186" y="4063673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15" name="Gerade Verbindung mit Pfeil 414"/>
          <p:cNvCxnSpPr>
            <a:endCxn id="414" idx="2"/>
          </p:cNvCxnSpPr>
          <p:nvPr/>
        </p:nvCxnSpPr>
        <p:spPr>
          <a:xfrm flipH="1" flipV="1">
            <a:off x="7094336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6" name="Trapezoid 415"/>
          <p:cNvSpPr/>
          <p:nvPr/>
        </p:nvSpPr>
        <p:spPr>
          <a:xfrm>
            <a:off x="7718223" y="4063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17" name="Gerade Verbindung mit Pfeil 416"/>
          <p:cNvCxnSpPr>
            <a:endCxn id="416" idx="2"/>
          </p:cNvCxnSpPr>
          <p:nvPr/>
        </p:nvCxnSpPr>
        <p:spPr>
          <a:xfrm flipH="1" flipV="1">
            <a:off x="8029373" y="4495473"/>
            <a:ext cx="1588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18" name="Trapezoid 417"/>
          <p:cNvSpPr/>
          <p:nvPr/>
        </p:nvSpPr>
        <p:spPr>
          <a:xfrm>
            <a:off x="1238048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19" name="Gewinkelte Verbindung 418"/>
          <p:cNvCxnSpPr>
            <a:stCxn id="405" idx="0"/>
            <a:endCxn id="418" idx="2"/>
          </p:cNvCxnSpPr>
          <p:nvPr/>
        </p:nvCxnSpPr>
        <p:spPr>
          <a:xfrm rot="5400000" flipH="1" flipV="1">
            <a:off x="1176929" y="3691405"/>
            <a:ext cx="287337" cy="457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0" name="Gewinkelte Verbindung 419"/>
          <p:cNvCxnSpPr>
            <a:stCxn id="403" idx="0"/>
            <a:endCxn id="418" idx="2"/>
          </p:cNvCxnSpPr>
          <p:nvPr/>
        </p:nvCxnSpPr>
        <p:spPr>
          <a:xfrm rot="16200000" flipV="1">
            <a:off x="1629367" y="3696167"/>
            <a:ext cx="287337" cy="4476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1" name="Trapezoid 420"/>
          <p:cNvSpPr/>
          <p:nvPr/>
        </p:nvSpPr>
        <p:spPr>
          <a:xfrm>
            <a:off x="3158923" y="3344536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22" name="Gewinkelte Verbindung 421"/>
          <p:cNvCxnSpPr>
            <a:stCxn id="406" idx="0"/>
            <a:endCxn id="421" idx="2"/>
          </p:cNvCxnSpPr>
          <p:nvPr/>
        </p:nvCxnSpPr>
        <p:spPr>
          <a:xfrm rot="5400000" flipH="1" flipV="1">
            <a:off x="3089867" y="3675530"/>
            <a:ext cx="279400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3" name="Gewinkelte Verbindung 422"/>
          <p:cNvCxnSpPr>
            <a:stCxn id="408" idx="0"/>
            <a:endCxn id="421" idx="2"/>
          </p:cNvCxnSpPr>
          <p:nvPr/>
        </p:nvCxnSpPr>
        <p:spPr>
          <a:xfrm rot="16200000" flipV="1">
            <a:off x="3589929" y="3656480"/>
            <a:ext cx="287337" cy="5270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4" name="Trapezoid 423"/>
          <p:cNvSpPr/>
          <p:nvPr/>
        </p:nvSpPr>
        <p:spPr>
          <a:xfrm>
            <a:off x="5278236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25" name="Gewinkelte Verbindung 424"/>
          <p:cNvCxnSpPr>
            <a:stCxn id="410" idx="0"/>
            <a:endCxn id="424" idx="2"/>
          </p:cNvCxnSpPr>
          <p:nvPr/>
        </p:nvCxnSpPr>
        <p:spPr>
          <a:xfrm rot="5400000" flipH="1" flipV="1">
            <a:off x="5213942" y="3686642"/>
            <a:ext cx="287337" cy="4667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6" name="Gewinkelte Verbindung 425"/>
          <p:cNvCxnSpPr>
            <a:stCxn id="412" idx="0"/>
            <a:endCxn id="424" idx="2"/>
          </p:cNvCxnSpPr>
          <p:nvPr/>
        </p:nvCxnSpPr>
        <p:spPr>
          <a:xfrm rot="16200000" flipV="1">
            <a:off x="5694954" y="3672355"/>
            <a:ext cx="287337" cy="4953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27" name="Trapezoid 426"/>
          <p:cNvSpPr/>
          <p:nvPr/>
        </p:nvSpPr>
        <p:spPr>
          <a:xfrm>
            <a:off x="7262611" y="3344536"/>
            <a:ext cx="623887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28" name="Gewinkelte Verbindung 427"/>
          <p:cNvCxnSpPr>
            <a:stCxn id="414" idx="0"/>
            <a:endCxn id="427" idx="2"/>
          </p:cNvCxnSpPr>
          <p:nvPr/>
        </p:nvCxnSpPr>
        <p:spPr>
          <a:xfrm rot="5400000" flipH="1" flipV="1">
            <a:off x="7191173" y="3679499"/>
            <a:ext cx="287337" cy="4810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29" name="Gewinkelte Verbindung 428"/>
          <p:cNvCxnSpPr>
            <a:stCxn id="416" idx="0"/>
            <a:endCxn id="427" idx="2"/>
          </p:cNvCxnSpPr>
          <p:nvPr/>
        </p:nvCxnSpPr>
        <p:spPr>
          <a:xfrm rot="16200000" flipV="1">
            <a:off x="7658692" y="3692992"/>
            <a:ext cx="287337" cy="4540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0" name="Trapezoid 429"/>
          <p:cNvSpPr/>
          <p:nvPr/>
        </p:nvSpPr>
        <p:spPr>
          <a:xfrm>
            <a:off x="2222298" y="2623811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31" name="Gewinkelte Verbindung 430"/>
          <p:cNvCxnSpPr>
            <a:stCxn id="418" idx="0"/>
            <a:endCxn id="430" idx="2"/>
          </p:cNvCxnSpPr>
          <p:nvPr/>
        </p:nvCxnSpPr>
        <p:spPr>
          <a:xfrm rot="5400000" flipH="1" flipV="1">
            <a:off x="1896860" y="2707949"/>
            <a:ext cx="288925" cy="9842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2" name="Gewinkelte Verbindung 431"/>
          <p:cNvCxnSpPr>
            <a:stCxn id="421" idx="0"/>
            <a:endCxn id="430" idx="2"/>
          </p:cNvCxnSpPr>
          <p:nvPr/>
        </p:nvCxnSpPr>
        <p:spPr>
          <a:xfrm rot="16200000" flipV="1">
            <a:off x="2857298" y="2731761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3" name="Trapezoid 432"/>
          <p:cNvSpPr/>
          <p:nvPr/>
        </p:nvSpPr>
        <p:spPr>
          <a:xfrm>
            <a:off x="6327573" y="2623811"/>
            <a:ext cx="622300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34" name="Gewinkelte Verbindung 433"/>
          <p:cNvCxnSpPr>
            <a:stCxn id="424" idx="0"/>
            <a:endCxn id="433" idx="2"/>
          </p:cNvCxnSpPr>
          <p:nvPr/>
        </p:nvCxnSpPr>
        <p:spPr>
          <a:xfrm rot="5400000" flipH="1" flipV="1">
            <a:off x="5970385" y="2676199"/>
            <a:ext cx="288925" cy="1047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5" name="Gewinkelte Verbindung 434"/>
          <p:cNvCxnSpPr>
            <a:stCxn id="427" idx="0"/>
            <a:endCxn id="433" idx="2"/>
          </p:cNvCxnSpPr>
          <p:nvPr/>
        </p:nvCxnSpPr>
        <p:spPr>
          <a:xfrm rot="16200000" flipV="1">
            <a:off x="6962573" y="2731761"/>
            <a:ext cx="288925" cy="9366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36" name="Trapezoid 435"/>
          <p:cNvSpPr/>
          <p:nvPr/>
        </p:nvSpPr>
        <p:spPr>
          <a:xfrm>
            <a:off x="4270173" y="1904673"/>
            <a:ext cx="623888" cy="431800"/>
          </a:xfrm>
          <a:prstGeom prst="trapezoid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</a:t>
            </a:r>
          </a:p>
        </p:txBody>
      </p:sp>
      <p:cxnSp>
        <p:nvCxnSpPr>
          <p:cNvPr id="437" name="Gewinkelte Verbindung 436"/>
          <p:cNvCxnSpPr>
            <a:stCxn id="430" idx="0"/>
            <a:endCxn id="436" idx="2"/>
          </p:cNvCxnSpPr>
          <p:nvPr/>
        </p:nvCxnSpPr>
        <p:spPr>
          <a:xfrm rot="5400000" flipH="1" flipV="1">
            <a:off x="3413717" y="1456204"/>
            <a:ext cx="287338" cy="20478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8" name="Gewinkelte Verbindung 437"/>
          <p:cNvCxnSpPr>
            <a:stCxn id="433" idx="0"/>
            <a:endCxn id="436" idx="2"/>
          </p:cNvCxnSpPr>
          <p:nvPr/>
        </p:nvCxnSpPr>
        <p:spPr>
          <a:xfrm rot="16200000" flipV="1">
            <a:off x="5466354" y="1451442"/>
            <a:ext cx="287338" cy="20574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39" name="Gewinkelte Verbindung 438"/>
          <p:cNvCxnSpPr>
            <a:stCxn id="436" idx="0"/>
          </p:cNvCxnSpPr>
          <p:nvPr/>
        </p:nvCxnSpPr>
        <p:spPr>
          <a:xfrm rot="16200000" flipV="1">
            <a:off x="4472579" y="1795930"/>
            <a:ext cx="217487" cy="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440" name="Textfeld 439"/>
          <p:cNvSpPr txBox="1">
            <a:spLocks noChangeArrowheads="1"/>
          </p:cNvSpPr>
          <p:nvPr/>
        </p:nvSpPr>
        <p:spPr bwMode="auto">
          <a:xfrm>
            <a:off x="4309861" y="1328411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PK</a:t>
            </a:r>
          </a:p>
        </p:txBody>
      </p:sp>
      <p:sp>
        <p:nvSpPr>
          <p:cNvPr id="441" name="Ellipse 440"/>
          <p:cNvSpPr/>
          <p:nvPr/>
        </p:nvSpPr>
        <p:spPr>
          <a:xfrm>
            <a:off x="915588" y="3842079"/>
            <a:ext cx="371078" cy="37107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2" name="Ellipse 441"/>
          <p:cNvSpPr/>
          <p:nvPr/>
        </p:nvSpPr>
        <p:spPr>
          <a:xfrm>
            <a:off x="3291534" y="3135814"/>
            <a:ext cx="352425" cy="3516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3" name="Ellipse 442"/>
          <p:cNvSpPr/>
          <p:nvPr/>
        </p:nvSpPr>
        <p:spPr>
          <a:xfrm>
            <a:off x="6460020" y="2415734"/>
            <a:ext cx="352425" cy="3516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4" name="Text Box 41"/>
          <p:cNvSpPr txBox="1">
            <a:spLocks noChangeArrowheads="1"/>
          </p:cNvSpPr>
          <p:nvPr/>
        </p:nvSpPr>
        <p:spPr bwMode="auto">
          <a:xfrm>
            <a:off x="4952599" y="1615897"/>
            <a:ext cx="5076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SIG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 (</a:t>
            </a:r>
            <a:r>
              <a:rPr kumimoji="0" lang="en-US" sz="25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</a:t>
            </a:r>
            <a:r>
              <a:rPr kumimoji="0" lang="en-US" sz="25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=2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,    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,     ,      )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445" name="Picture 42" descr="docs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386" y="1630710"/>
            <a:ext cx="39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Oval 44"/>
          <p:cNvSpPr>
            <a:spLocks noChangeArrowheads="1"/>
          </p:cNvSpPr>
          <p:nvPr/>
        </p:nvSpPr>
        <p:spPr bwMode="auto">
          <a:xfrm>
            <a:off x="7559448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" name="Oval 45"/>
          <p:cNvSpPr>
            <a:spLocks noChangeArrowheads="1"/>
          </p:cNvSpPr>
          <p:nvPr/>
        </p:nvSpPr>
        <p:spPr bwMode="auto">
          <a:xfrm>
            <a:off x="8030965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8" name="Oval 46"/>
          <p:cNvSpPr>
            <a:spLocks noChangeArrowheads="1"/>
          </p:cNvSpPr>
          <p:nvPr/>
        </p:nvSpPr>
        <p:spPr bwMode="auto">
          <a:xfrm>
            <a:off x="8534699" y="1640692"/>
            <a:ext cx="3603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49" name="Picture 220" descr="r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5048" y="1748642"/>
            <a:ext cx="2746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" name="Gruppieren 80"/>
          <p:cNvGrpSpPr>
            <a:grpSpLocks/>
          </p:cNvGrpSpPr>
          <p:nvPr/>
        </p:nvGrpSpPr>
        <p:grpSpPr bwMode="auto">
          <a:xfrm>
            <a:off x="688019" y="4792958"/>
            <a:ext cx="809625" cy="1133475"/>
            <a:chOff x="3275856" y="2492896"/>
            <a:chExt cx="1080120" cy="1512168"/>
          </a:xfrm>
        </p:grpSpPr>
        <p:sp>
          <p:nvSpPr>
            <p:cNvPr id="451" name="Rechteck 450"/>
            <p:cNvSpPr/>
            <p:nvPr/>
          </p:nvSpPr>
          <p:spPr>
            <a:xfrm>
              <a:off x="3275856" y="2492896"/>
              <a:ext cx="1080120" cy="151216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OTS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452" name="Picture 220" descr="ru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756" y="2660237"/>
              <a:ext cx="366646" cy="336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3" name="Picture 234" descr="sta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2500" y="3465969"/>
              <a:ext cx="225973" cy="39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4" name="Ellipse 453"/>
          <p:cNvSpPr/>
          <p:nvPr/>
        </p:nvSpPr>
        <p:spPr>
          <a:xfrm>
            <a:off x="236336" y="5432098"/>
            <a:ext cx="8666162" cy="515938"/>
          </a:xfrm>
          <a:prstGeom prst="ellipse">
            <a:avLst/>
          </a:prstGeom>
          <a:solidFill>
            <a:srgbClr val="00B0F0">
              <a:alpha val="27000"/>
            </a:srgb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SK</a:t>
            </a:r>
          </a:p>
        </p:txBody>
      </p:sp>
      <p:sp>
        <p:nvSpPr>
          <p:cNvPr id="455" name="Ellipse 454"/>
          <p:cNvSpPr/>
          <p:nvPr/>
        </p:nvSpPr>
        <p:spPr>
          <a:xfrm>
            <a:off x="1431723" y="4684386"/>
            <a:ext cx="1101725" cy="1395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56" name="Gerade Verbindung mit Pfeil 455"/>
          <p:cNvCxnSpPr>
            <a:endCxn id="405" idx="2"/>
          </p:cNvCxnSpPr>
          <p:nvPr/>
        </p:nvCxnSpPr>
        <p:spPr>
          <a:xfrm flipH="1" flipV="1">
            <a:off x="1091998" y="4495473"/>
            <a:ext cx="0" cy="44132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382E-6 L -0.3033 0.34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7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001A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animBg="1"/>
      <p:bldP spid="370" grpId="0" build="p"/>
      <p:bldP spid="403" grpId="0" animBg="1"/>
      <p:bldP spid="405" grpId="0" animBg="1"/>
      <p:bldP spid="406" grpId="0" animBg="1"/>
      <p:bldP spid="408" grpId="0" animBg="1"/>
      <p:bldP spid="410" grpId="0" animBg="1"/>
      <p:bldP spid="412" grpId="0" animBg="1"/>
      <p:bldP spid="414" grpId="0" animBg="1"/>
      <p:bldP spid="416" grpId="0" animBg="1"/>
      <p:bldP spid="418" grpId="0" animBg="1"/>
      <p:bldP spid="421" grpId="0" animBg="1"/>
      <p:bldP spid="424" grpId="0" animBg="1"/>
      <p:bldP spid="427" grpId="0" animBg="1"/>
      <p:bldP spid="430" grpId="0" animBg="1"/>
      <p:bldP spid="433" grpId="0" animBg="1"/>
      <p:bldP spid="436" grpId="0" animBg="1"/>
      <p:bldP spid="440" grpId="0"/>
      <p:bldP spid="441" grpId="0" animBg="1"/>
      <p:bldP spid="442" grpId="0" animBg="1"/>
      <p:bldP spid="443" grpId="0" animBg="1"/>
      <p:bldP spid="444" grpId="0"/>
      <p:bldP spid="446" grpId="0" animBg="1"/>
      <p:bldP spid="447" grpId="0" animBg="1"/>
      <p:bldP spid="448" grpId="0" animBg="1"/>
      <p:bldP spid="454" grpId="0" animBg="1"/>
      <p:bldP spid="455" grpId="0" animBg="1"/>
    </p:bldLst>
  </p:timing>
</p:sld>
</file>

<file path=ppt/theme/theme1.xml><?xml version="1.0" encoding="utf-8"?>
<a:theme xmlns:a="http://schemas.openxmlformats.org/drawingml/2006/main" name="DepartmentDialogue">
  <a:themeElements>
    <a:clrScheme name="TUe special red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red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d bullets">
  <a:themeElements>
    <a:clrScheme name="Red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DepartmentDialogue</Template>
  <TotalTime>0</TotalTime>
  <Words>909</Words>
  <Application>Microsoft Office PowerPoint</Application>
  <PresentationFormat>Bildschirmpräsentation (4:3)</PresentationFormat>
  <Paragraphs>397</Paragraphs>
  <Slides>33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DepartmentDialogue</vt:lpstr>
      <vt:lpstr>Red bullets</vt:lpstr>
      <vt:lpstr>Formel</vt:lpstr>
      <vt:lpstr>SPHINCS: practical stateless  hash-based signatures  </vt:lpstr>
      <vt:lpstr>Digital Signatures are Important!</vt:lpstr>
      <vt:lpstr>What if…</vt:lpstr>
      <vt:lpstr>Problem?</vt:lpstr>
      <vt:lpstr>Folie 4</vt:lpstr>
      <vt:lpstr>Post-Quantum Signatures</vt:lpstr>
      <vt:lpstr>Hash-based Signature Schemes [Mer89]</vt:lpstr>
      <vt:lpstr>Lamport-Diffie OTS [Lam79]</vt:lpstr>
      <vt:lpstr>Merkle’s Hash-based Signatures</vt:lpstr>
      <vt:lpstr>Known Improvements [BGD+06]</vt:lpstr>
      <vt:lpstr>Known Improvements, cont’d</vt:lpstr>
      <vt:lpstr>SPHINCS: Stateless Practical Hash-based Incredibly Nice Cryptographic Signatures</vt:lpstr>
      <vt:lpstr>Goals</vt:lpstr>
      <vt:lpstr>Folie 13</vt:lpstr>
      <vt:lpstr>Trial &amp; Error:</vt:lpstr>
      <vt:lpstr>Approach 1: Goldreich</vt:lpstr>
      <vt:lpstr>Approach 1, cont’d</vt:lpstr>
      <vt:lpstr>Approach 1, cont’d</vt:lpstr>
      <vt:lpstr>Approach 2: Random Index</vt:lpstr>
      <vt:lpstr>Sphincs</vt:lpstr>
      <vt:lpstr>Folie 20</vt:lpstr>
      <vt:lpstr>Recap LD-OTS</vt:lpstr>
      <vt:lpstr>HORS [RR02]</vt:lpstr>
      <vt:lpstr>HORS Security</vt:lpstr>
      <vt:lpstr>HORST</vt:lpstr>
      <vt:lpstr>Folie 25</vt:lpstr>
      <vt:lpstr>SPHINCS Signature</vt:lpstr>
      <vt:lpstr>SPHINCS Key Ideas</vt:lpstr>
      <vt:lpstr>SPHINCS-256</vt:lpstr>
      <vt:lpstr>SPHINCS-256 Speed</vt:lpstr>
      <vt:lpstr>In Paper (online soon)</vt:lpstr>
      <vt:lpstr>Conclusion</vt:lpstr>
      <vt:lpstr>Folie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Dialogue</dc:title>
  <dc:creator>huelsing</dc:creator>
  <dc:description>Design by Volle Kracht_x000d_
Template by Orange Pepper BV_x000d_
Copyright 2008</dc:description>
  <cp:lastModifiedBy>huelsing</cp:lastModifiedBy>
  <cp:revision>46</cp:revision>
  <dcterms:created xsi:type="dcterms:W3CDTF">2014-02-11T15:59:00Z</dcterms:created>
  <dcterms:modified xsi:type="dcterms:W3CDTF">2014-07-09T21:46:17Z</dcterms:modified>
</cp:coreProperties>
</file>