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396" r:id="rId3"/>
    <p:sldId id="397" r:id="rId4"/>
    <p:sldId id="422" r:id="rId5"/>
    <p:sldId id="423" r:id="rId6"/>
    <p:sldId id="421" r:id="rId7"/>
    <p:sldId id="425" r:id="rId8"/>
    <p:sldId id="415" r:id="rId9"/>
    <p:sldId id="426" r:id="rId10"/>
    <p:sldId id="429" r:id="rId11"/>
    <p:sldId id="428" r:id="rId12"/>
    <p:sldId id="413" r:id="rId13"/>
    <p:sldId id="427" r:id="rId14"/>
    <p:sldId id="431" r:id="rId15"/>
    <p:sldId id="432" r:id="rId16"/>
    <p:sldId id="433" r:id="rId17"/>
    <p:sldId id="434" r:id="rId18"/>
    <p:sldId id="430" r:id="rId19"/>
    <p:sldId id="424" r:id="rId20"/>
    <p:sldId id="435" r:id="rId21"/>
    <p:sldId id="420" r:id="rId22"/>
    <p:sldId id="436" r:id="rId23"/>
  </p:sldIdLst>
  <p:sldSz cx="9144000" cy="6858000" type="screen4x3"/>
  <p:notesSz cx="6858000" cy="9144000"/>
  <p:embeddedFontLst>
    <p:embeddedFont>
      <p:font typeface="Verdana" panose="020B0604030504040204" pitchFamily="34" charset="0"/>
      <p:regular r:id="rId26"/>
      <p:bold r:id="rId27"/>
      <p:italic r:id="rId28"/>
      <p:boldItalic r:id="rId29"/>
    </p:embeddedFont>
  </p:embeddedFont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927"/>
    <a:srgbClr val="008000"/>
    <a:srgbClr val="00FF00"/>
    <a:srgbClr val="E6001A"/>
    <a:srgbClr val="000000"/>
    <a:srgbClr val="00C800"/>
    <a:srgbClr val="FF9900"/>
    <a:srgbClr val="14E614"/>
    <a:srgbClr val="B90F22"/>
    <a:srgbClr val="F5A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Gitternetz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34" autoAdjust="0"/>
    <p:restoredTop sz="82121" autoAdjust="0"/>
  </p:normalViewPr>
  <p:slideViewPr>
    <p:cSldViewPr snapToObjects="1">
      <p:cViewPr varScale="1">
        <p:scale>
          <a:sx n="85" d="100"/>
          <a:sy n="85" d="100"/>
        </p:scale>
        <p:origin x="274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Objects="1">
      <p:cViewPr varScale="1">
        <p:scale>
          <a:sx n="78" d="100"/>
          <a:sy n="78" d="100"/>
        </p:scale>
        <p:origin x="-2918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90500" y="387350"/>
            <a:ext cx="50673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1300"/>
              </a:lnSpc>
              <a:defRPr sz="1000" b="1">
                <a:latin typeface="Stafford" pitchFamily="2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190500" y="8567738"/>
            <a:ext cx="13303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latin typeface="Stafford" pitchFamily="2" charset="0"/>
              </a:defRPr>
            </a:lvl1pPr>
          </a:lstStyle>
          <a:p>
            <a:pPr>
              <a:defRPr/>
            </a:pPr>
            <a:fld id="{44FF7243-3A8C-451A-AC5F-97E2724302EE}" type="datetime4">
              <a:rPr lang="de-DE" smtClean="0"/>
              <a:t>29. September 2014</a:t>
            </a:fld>
            <a:endParaRPr lang="de-DE"/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520825" y="8567738"/>
            <a:ext cx="44640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latin typeface="Stafford" pitchFamily="2" charset="0"/>
              </a:defRPr>
            </a:lvl1pPr>
          </a:lstStyle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999163" y="8567738"/>
            <a:ext cx="6699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latin typeface="Stafford" pitchFamily="2" charset="0"/>
              </a:defRPr>
            </a:lvl1pPr>
          </a:lstStyle>
          <a:p>
            <a:pPr>
              <a:defRPr/>
            </a:pPr>
            <a:r>
              <a:rPr lang="de-DE"/>
              <a:t>|  </a:t>
            </a:r>
            <a:fld id="{A7541E84-FFCC-4970-A410-EEBD4360ED1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50185" name="Line 9"/>
          <p:cNvSpPr>
            <a:spLocks noChangeShapeType="1"/>
          </p:cNvSpPr>
          <p:nvPr/>
        </p:nvSpPr>
        <p:spPr bwMode="auto">
          <a:xfrm>
            <a:off x="190500" y="8496300"/>
            <a:ext cx="6478588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0186" name="Line 10"/>
          <p:cNvSpPr>
            <a:spLocks noChangeShapeType="1"/>
          </p:cNvSpPr>
          <p:nvPr/>
        </p:nvSpPr>
        <p:spPr bwMode="auto">
          <a:xfrm>
            <a:off x="188913" y="777875"/>
            <a:ext cx="6478587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0190" name="Rectangle 14"/>
          <p:cNvSpPr>
            <a:spLocks noChangeArrowheads="1"/>
          </p:cNvSpPr>
          <p:nvPr/>
        </p:nvSpPr>
        <p:spPr bwMode="auto">
          <a:xfrm>
            <a:off x="190500" y="179388"/>
            <a:ext cx="6478588" cy="144462"/>
          </a:xfrm>
          <a:prstGeom prst="rect">
            <a:avLst/>
          </a:prstGeom>
          <a:solidFill>
            <a:srgbClr val="B90F2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grpSp>
        <p:nvGrpSpPr>
          <p:cNvPr id="39945" name="Group 15"/>
          <p:cNvGrpSpPr>
            <a:grpSpLocks/>
          </p:cNvGrpSpPr>
          <p:nvPr/>
        </p:nvGrpSpPr>
        <p:grpSpPr bwMode="auto">
          <a:xfrm>
            <a:off x="5757863" y="390525"/>
            <a:ext cx="911225" cy="377825"/>
            <a:chOff x="4556" y="412"/>
            <a:chExt cx="1051" cy="436"/>
          </a:xfrm>
        </p:grpSpPr>
        <p:sp>
          <p:nvSpPr>
            <p:cNvPr id="50192" name="Rectangle 16"/>
            <p:cNvSpPr>
              <a:spLocks noChangeArrowheads="1"/>
            </p:cNvSpPr>
            <p:nvPr userDrawn="1"/>
          </p:nvSpPr>
          <p:spPr bwMode="auto">
            <a:xfrm>
              <a:off x="4556" y="412"/>
              <a:ext cx="1051" cy="43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/>
            </a:p>
          </p:txBody>
        </p:sp>
        <p:pic>
          <p:nvPicPr>
            <p:cNvPr id="39948" name="Picture 17" descr="cased_quer.tif                                                 0001BD8B&#10;kraenkvisuell                  C41A40F3: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630" y="519"/>
              <a:ext cx="974" cy="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0194" name="Line 18"/>
          <p:cNvSpPr>
            <a:spLocks noChangeShapeType="1"/>
          </p:cNvSpPr>
          <p:nvPr/>
        </p:nvSpPr>
        <p:spPr bwMode="auto">
          <a:xfrm>
            <a:off x="190500" y="381000"/>
            <a:ext cx="6478588" cy="0"/>
          </a:xfrm>
          <a:prstGeom prst="line">
            <a:avLst/>
          </a:prstGeom>
          <a:noFill/>
          <a:ln w="1524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34940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188913" y="8685213"/>
            <a:ext cx="1619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1300"/>
              </a:lnSpc>
              <a:defRPr sz="1000">
                <a:latin typeface="Stafford" pitchFamily="2" charset="0"/>
              </a:defRPr>
            </a:lvl1pPr>
          </a:lstStyle>
          <a:p>
            <a:pPr>
              <a:defRPr/>
            </a:pPr>
            <a:fld id="{4BA33902-D6BC-46F9-9A9B-2B206593C185}" type="datetime4">
              <a:rPr lang="de-DE" smtClean="0"/>
              <a:t>29. September 2014</a:t>
            </a:fld>
            <a:endParaRPr lang="de-DE"/>
          </a:p>
        </p:txBody>
      </p:sp>
      <p:sp>
        <p:nvSpPr>
          <p:cNvPr id="23555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22388" y="923925"/>
            <a:ext cx="4194175" cy="30718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90500" y="4284663"/>
            <a:ext cx="6477000" cy="428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808163" y="8685213"/>
            <a:ext cx="4105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lnSpc>
                <a:spcPts val="1300"/>
              </a:lnSpc>
              <a:defRPr sz="1000">
                <a:latin typeface="Stafford" pitchFamily="2" charset="0"/>
              </a:defRPr>
            </a:lvl1pPr>
          </a:lstStyle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913438" y="8685213"/>
            <a:ext cx="942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ts val="1300"/>
              </a:lnSpc>
              <a:defRPr sz="1000">
                <a:latin typeface="Stafford" pitchFamily="2" charset="0"/>
              </a:defRPr>
            </a:lvl1pPr>
          </a:lstStyle>
          <a:p>
            <a:pPr>
              <a:defRPr/>
            </a:pPr>
            <a:r>
              <a:rPr lang="de-DE"/>
              <a:t>|  </a:t>
            </a:r>
            <a:fld id="{7FB302AF-1BB9-480B-A46C-70041A6386B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190500" y="387350"/>
            <a:ext cx="540385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8000" tIns="0" rIns="0" bIns="0" anchor="ctr"/>
          <a:lstStyle/>
          <a:p>
            <a:pPr>
              <a:lnSpc>
                <a:spcPts val="1300"/>
              </a:lnSpc>
              <a:defRPr/>
            </a:pPr>
            <a:endParaRPr lang="de-DE" sz="1000" b="1">
              <a:latin typeface="Stafford" pitchFamily="2" charset="0"/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190500" y="179388"/>
            <a:ext cx="6478588" cy="144462"/>
          </a:xfrm>
          <a:prstGeom prst="rect">
            <a:avLst/>
          </a:prstGeom>
          <a:solidFill>
            <a:srgbClr val="B90F2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3084" name="Line 12"/>
          <p:cNvSpPr>
            <a:spLocks noChangeShapeType="1"/>
          </p:cNvSpPr>
          <p:nvPr/>
        </p:nvSpPr>
        <p:spPr bwMode="auto">
          <a:xfrm>
            <a:off x="190500" y="8685213"/>
            <a:ext cx="6478588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086" name="Line 14"/>
          <p:cNvSpPr>
            <a:spLocks noChangeShapeType="1"/>
          </p:cNvSpPr>
          <p:nvPr/>
        </p:nvSpPr>
        <p:spPr bwMode="auto">
          <a:xfrm>
            <a:off x="188913" y="4103688"/>
            <a:ext cx="6478587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grpSp>
        <p:nvGrpSpPr>
          <p:cNvPr id="23563" name="Group 15"/>
          <p:cNvGrpSpPr>
            <a:grpSpLocks/>
          </p:cNvGrpSpPr>
          <p:nvPr/>
        </p:nvGrpSpPr>
        <p:grpSpPr bwMode="auto">
          <a:xfrm>
            <a:off x="5757863" y="390525"/>
            <a:ext cx="911225" cy="377825"/>
            <a:chOff x="4556" y="412"/>
            <a:chExt cx="1051" cy="436"/>
          </a:xfrm>
        </p:grpSpPr>
        <p:sp>
          <p:nvSpPr>
            <p:cNvPr id="3088" name="Rectangle 16"/>
            <p:cNvSpPr>
              <a:spLocks noChangeArrowheads="1"/>
            </p:cNvSpPr>
            <p:nvPr userDrawn="1"/>
          </p:nvSpPr>
          <p:spPr bwMode="auto">
            <a:xfrm>
              <a:off x="4556" y="412"/>
              <a:ext cx="1051" cy="43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/>
            </a:p>
          </p:txBody>
        </p:sp>
        <p:pic>
          <p:nvPicPr>
            <p:cNvPr id="23567" name="Picture 17" descr="cased_quer.tif                                                 0001BD8B&#10;kraenkvisuell                  C41A40F3:"/>
            <p:cNvPicPr>
              <a:picLocks noChangeAspect="1" noChangeArrowheads="1"/>
            </p:cNvPicPr>
            <p:nvPr userDrawn="1"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630" y="519"/>
              <a:ext cx="974" cy="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83" name="Line 11"/>
          <p:cNvSpPr>
            <a:spLocks noChangeShapeType="1"/>
          </p:cNvSpPr>
          <p:nvPr/>
        </p:nvSpPr>
        <p:spPr bwMode="auto">
          <a:xfrm>
            <a:off x="190500" y="781050"/>
            <a:ext cx="6478588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082" name="Line 10"/>
          <p:cNvSpPr>
            <a:spLocks noChangeShapeType="1"/>
          </p:cNvSpPr>
          <p:nvPr/>
        </p:nvSpPr>
        <p:spPr bwMode="auto">
          <a:xfrm>
            <a:off x="190500" y="381000"/>
            <a:ext cx="6478588" cy="0"/>
          </a:xfrm>
          <a:prstGeom prst="line">
            <a:avLst/>
          </a:prstGeom>
          <a:noFill/>
          <a:ln w="1524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1865533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10000"/>
      </a:spcBef>
      <a:spcAft>
        <a:spcPct val="0"/>
      </a:spcAft>
      <a:defRPr sz="1200" kern="1200">
        <a:solidFill>
          <a:schemeClr val="tx1"/>
        </a:solidFill>
        <a:latin typeface="Bitstream Charter" charset="0"/>
        <a:ea typeface="+mn-ea"/>
        <a:cs typeface="+mn-cs"/>
      </a:defRPr>
    </a:lvl1pPr>
    <a:lvl2pPr marL="457200" algn="l" rtl="0" eaLnBrk="0" fontAlgn="base" hangingPunct="0">
      <a:spcBef>
        <a:spcPct val="10000"/>
      </a:spcBef>
      <a:spcAft>
        <a:spcPct val="0"/>
      </a:spcAft>
      <a:defRPr sz="1200" kern="1200">
        <a:solidFill>
          <a:schemeClr val="tx1"/>
        </a:solidFill>
        <a:latin typeface="Bitstream Charter" charset="0"/>
        <a:ea typeface="+mn-ea"/>
        <a:cs typeface="+mn-cs"/>
      </a:defRPr>
    </a:lvl2pPr>
    <a:lvl3pPr marL="914400" algn="l" rtl="0" eaLnBrk="0" fontAlgn="base" hangingPunct="0">
      <a:spcBef>
        <a:spcPct val="10000"/>
      </a:spcBef>
      <a:spcAft>
        <a:spcPct val="0"/>
      </a:spcAft>
      <a:defRPr sz="1200" kern="1200">
        <a:solidFill>
          <a:schemeClr val="tx1"/>
        </a:solidFill>
        <a:latin typeface="Bitstream Charter" charset="0"/>
        <a:ea typeface="+mn-ea"/>
        <a:cs typeface="+mn-cs"/>
      </a:defRPr>
    </a:lvl3pPr>
    <a:lvl4pPr marL="1371600" algn="l" rtl="0" eaLnBrk="0" fontAlgn="base" hangingPunct="0">
      <a:spcBef>
        <a:spcPct val="10000"/>
      </a:spcBef>
      <a:spcAft>
        <a:spcPct val="0"/>
      </a:spcAft>
      <a:defRPr sz="1200" kern="1200">
        <a:solidFill>
          <a:schemeClr val="tx1"/>
        </a:solidFill>
        <a:latin typeface="Bitstream Charter" charset="0"/>
        <a:ea typeface="+mn-ea"/>
        <a:cs typeface="+mn-cs"/>
      </a:defRPr>
    </a:lvl4pPr>
    <a:lvl5pPr marL="1828800" algn="l" rtl="0" eaLnBrk="0" fontAlgn="base" hangingPunct="0">
      <a:spcBef>
        <a:spcPct val="10000"/>
      </a:spcBef>
      <a:spcAft>
        <a:spcPct val="0"/>
      </a:spcAft>
      <a:defRPr sz="1200" kern="1200">
        <a:solidFill>
          <a:schemeClr val="tx1"/>
        </a:solidFill>
        <a:latin typeface="Bitstream Charter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34F0E031-19CD-4DBD-98BB-34153509F74A}" type="datetime4">
              <a:rPr lang="de-DE" smtClean="0"/>
              <a:t>29. September 2014</a:t>
            </a:fld>
            <a:endParaRPr lang="de-DE" smtClean="0"/>
          </a:p>
        </p:txBody>
      </p:sp>
      <p:sp>
        <p:nvSpPr>
          <p:cNvPr id="2457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de-DE" smtClean="0"/>
              <a:t>|  </a:t>
            </a:r>
          </a:p>
        </p:txBody>
      </p:sp>
      <p:sp>
        <p:nvSpPr>
          <p:cNvPr id="2458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r>
              <a:rPr lang="de-DE" smtClean="0"/>
              <a:t>|  </a:t>
            </a:r>
            <a:fld id="{AAEF32CC-C689-4778-9918-68AF08434D0D}" type="slidenum">
              <a:rPr lang="de-DE" smtClean="0"/>
              <a:pPr/>
              <a:t>1</a:t>
            </a:fld>
            <a:endParaRPr lang="de-DE" smtClean="0"/>
          </a:p>
        </p:txBody>
      </p:sp>
      <p:sp>
        <p:nvSpPr>
          <p:cNvPr id="245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923925"/>
            <a:ext cx="4095750" cy="3071813"/>
          </a:xfrm>
          <a:ln/>
        </p:spPr>
      </p:sp>
      <p:sp>
        <p:nvSpPr>
          <p:cNvPr id="245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dirty="0" err="1" smtClean="0"/>
              <a:t>PhD</a:t>
            </a:r>
            <a:r>
              <a:rPr lang="de-DE" dirty="0" smtClean="0"/>
              <a:t> Defense</a:t>
            </a:r>
          </a:p>
          <a:p>
            <a:pPr eaLnBrk="1" hangingPunct="1"/>
            <a:r>
              <a:rPr lang="de-DE" dirty="0" smtClean="0"/>
              <a:t>---------------</a:t>
            </a:r>
          </a:p>
          <a:p>
            <a:pPr eaLnBrk="1" hangingPunct="1"/>
            <a:r>
              <a:rPr lang="de-DE" dirty="0" smtClean="0"/>
              <a:t>Andreas </a:t>
            </a:r>
            <a:r>
              <a:rPr lang="de-DE" dirty="0" err="1" smtClean="0"/>
              <a:t>Hülsing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068028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923925"/>
            <a:ext cx="4095750" cy="30718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74CCF9D2-5987-444D-B8B5-447AF5298644}" type="datetime4">
              <a:rPr lang="de-DE" smtClean="0"/>
              <a:t>29. September 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| 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|  </a:t>
            </a:r>
            <a:fld id="{7FB302AF-1BB9-480B-A46C-70041A6386BE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0772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50825" y="368300"/>
            <a:ext cx="8642350" cy="2089150"/>
          </a:xfrm>
          <a:prstGeom prst="rect">
            <a:avLst/>
          </a:prstGeom>
          <a:solidFill>
            <a:srgbClr val="B90F2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250825" y="196850"/>
            <a:ext cx="8642350" cy="144463"/>
          </a:xfrm>
          <a:prstGeom prst="rect">
            <a:avLst/>
          </a:prstGeom>
          <a:solidFill>
            <a:srgbClr val="B90F22"/>
          </a:solidFill>
          <a:ln w="317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Line 15"/>
          <p:cNvSpPr>
            <a:spLocks noChangeShapeType="1"/>
          </p:cNvSpPr>
          <p:nvPr/>
        </p:nvSpPr>
        <p:spPr bwMode="auto">
          <a:xfrm>
            <a:off x="252413" y="6237288"/>
            <a:ext cx="8640762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Rectangle 18"/>
          <p:cNvSpPr>
            <a:spLocks noChangeArrowheads="1"/>
          </p:cNvSpPr>
          <p:nvPr/>
        </p:nvSpPr>
        <p:spPr bwMode="auto">
          <a:xfrm>
            <a:off x="250825" y="360363"/>
            <a:ext cx="8640763" cy="142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8" name="Rectangle 19"/>
          <p:cNvSpPr>
            <a:spLocks noChangeArrowheads="1"/>
          </p:cNvSpPr>
          <p:nvPr/>
        </p:nvSpPr>
        <p:spPr bwMode="auto">
          <a:xfrm>
            <a:off x="250825" y="2457450"/>
            <a:ext cx="8640763" cy="793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grpSp>
        <p:nvGrpSpPr>
          <p:cNvPr id="9" name="Group 33"/>
          <p:cNvGrpSpPr>
            <a:grpSpLocks/>
          </p:cNvGrpSpPr>
          <p:nvPr/>
        </p:nvGrpSpPr>
        <p:grpSpPr bwMode="auto">
          <a:xfrm>
            <a:off x="7232650" y="654050"/>
            <a:ext cx="1668463" cy="692150"/>
            <a:chOff x="4556" y="412"/>
            <a:chExt cx="1051" cy="436"/>
          </a:xfrm>
        </p:grpSpPr>
        <p:sp>
          <p:nvSpPr>
            <p:cNvPr id="10" name="Rectangle 30"/>
            <p:cNvSpPr>
              <a:spLocks noChangeArrowheads="1"/>
            </p:cNvSpPr>
            <p:nvPr/>
          </p:nvSpPr>
          <p:spPr bwMode="auto">
            <a:xfrm>
              <a:off x="4556" y="412"/>
              <a:ext cx="1051" cy="43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/>
            </a:p>
          </p:txBody>
        </p:sp>
        <p:pic>
          <p:nvPicPr>
            <p:cNvPr id="11" name="Picture 31" descr="cased_quer.tif                                                 0001BD8B&#10;kraenkvisuell                  C41A40F3: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630" y="519"/>
              <a:ext cx="974" cy="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" name="Group 38"/>
          <p:cNvGrpSpPr>
            <a:grpSpLocks/>
          </p:cNvGrpSpPr>
          <p:nvPr/>
        </p:nvGrpSpPr>
        <p:grpSpPr bwMode="auto">
          <a:xfrm>
            <a:off x="4886325" y="6334125"/>
            <a:ext cx="4079875" cy="431800"/>
            <a:chOff x="3078" y="4004"/>
            <a:chExt cx="2570" cy="272"/>
          </a:xfrm>
        </p:grpSpPr>
        <p:pic>
          <p:nvPicPr>
            <p:cNvPr id="13" name="Picture 32" descr="tud_logo.tif                                                   0001BC3D&#10;kraenkvisuell                  C41A40F3: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78" y="4004"/>
              <a:ext cx="671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36" descr="h_da.tif                                                       0001BC44&#10;kraenkvisuell                  C41A40F3: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04" y="4064"/>
              <a:ext cx="54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37" descr="LOEWE_dreizeilig_rgb.tif                                       0001DA15&#10;kraenkvisuell                  C41A40F3: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030" y="4036"/>
              <a:ext cx="618" cy="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Line 20"/>
          <p:cNvSpPr>
            <a:spLocks noChangeShapeType="1"/>
          </p:cNvSpPr>
          <p:nvPr/>
        </p:nvSpPr>
        <p:spPr bwMode="auto">
          <a:xfrm>
            <a:off x="252413" y="2457450"/>
            <a:ext cx="8640762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pic>
        <p:nvPicPr>
          <p:cNvPr id="17" name="Picture 2" descr="sit_85mm_p334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9313" y="6429375"/>
            <a:ext cx="93662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58775" y="692150"/>
            <a:ext cx="6499225" cy="577850"/>
          </a:xfrm>
        </p:spPr>
        <p:txBody>
          <a:bodyPr anchor="t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58775" y="1449388"/>
            <a:ext cx="6499225" cy="944562"/>
          </a:xfrm>
        </p:spPr>
        <p:txBody>
          <a:bodyPr lIns="0" tIns="0" rIns="0" bIns="0"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18" name="Rectangle 17"/>
          <p:cNvSpPr>
            <a:spLocks noGrp="1" noChangeArrowheads="1"/>
          </p:cNvSpPr>
          <p:nvPr>
            <p:ph type="ftr" sz="quarter" idx="10"/>
          </p:nvPr>
        </p:nvSpPr>
        <p:spPr>
          <a:xfrm>
            <a:off x="250825" y="6437313"/>
            <a:ext cx="4473575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23.09.2013 |  TU Darmstadt |  Johannes Buchmann |  1 </a:t>
            </a:r>
            <a:endParaRPr lang="de-DE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23.09.2013 |  TU Darmstadt |  Johannes Buchmann |  1 </a:t>
            </a:r>
            <a:endParaRPr lang="de-DE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32588" y="488950"/>
            <a:ext cx="2159000" cy="560387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50825" y="488950"/>
            <a:ext cx="6329363" cy="560387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23.09.2013 |  TU Darmstadt |  Johannes Buchmann |  1 </a:t>
            </a:r>
            <a:endParaRPr lang="de-DE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667500" cy="8382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50825" y="1592263"/>
            <a:ext cx="4243388" cy="450056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6613" y="1592263"/>
            <a:ext cx="4244975" cy="217328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6613" y="3917950"/>
            <a:ext cx="4244975" cy="21748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23.09.2013 |  TU Darmstadt |  Johannes Buchmann |  1 </a:t>
            </a:r>
            <a:endParaRPr lang="de-DE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23.09.2013 |  TU Darmstadt |  Johannes Buchmann |  1 </a:t>
            </a:r>
            <a:endParaRPr lang="de-DE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23.09.2013 |  TU Darmstadt |  Johannes Buchmann |  1 </a:t>
            </a:r>
            <a:endParaRPr lang="de-DE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0825" y="1592263"/>
            <a:ext cx="4243388" cy="45005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592263"/>
            <a:ext cx="4244975" cy="45005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23.09.2013 |  TU Darmstadt |  Johannes Buchmann |  1 </a:t>
            </a:r>
            <a:endParaRPr lang="de-DE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23.09.2013 |  TU Darmstadt |  Johannes Buchmann |  1 </a:t>
            </a:r>
            <a:endParaRPr lang="de-DE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23.09.2013 |  TU Darmstadt |  Johannes Buchmann |  1 </a:t>
            </a:r>
            <a:endParaRPr lang="de-DE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23.09.2013 |  TU Darmstadt |  Johannes Buchmann |  1 </a:t>
            </a:r>
            <a:endParaRPr lang="de-DE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23.09.2013 |  TU Darmstadt |  Johannes Buchmann |  1 </a:t>
            </a:r>
            <a:endParaRPr lang="de-DE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23.09.2013 |  TU Darmstadt |  Johannes Buchmann |  1 </a:t>
            </a:r>
            <a:endParaRPr lang="de-DE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250825" y="368300"/>
            <a:ext cx="864235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8775" y="488950"/>
            <a:ext cx="66675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592263"/>
            <a:ext cx="8640763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0825" y="6437313"/>
            <a:ext cx="4473575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+mn-lt"/>
              </a:defRPr>
            </a:lvl1pPr>
          </a:lstStyle>
          <a:p>
            <a:pPr>
              <a:defRPr/>
            </a:pPr>
            <a:r>
              <a:rPr lang="de-DE" smtClean="0"/>
              <a:t>23.09.2013 |  TU Darmstadt |  Johannes Buchmann |  1 </a:t>
            </a:r>
            <a:endParaRPr lang="de-DE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250825" y="196850"/>
            <a:ext cx="8642350" cy="144463"/>
          </a:xfrm>
          <a:prstGeom prst="rect">
            <a:avLst/>
          </a:prstGeom>
          <a:solidFill>
            <a:srgbClr val="B90F22"/>
          </a:solidFill>
          <a:ln w="317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038" name="Line 14"/>
          <p:cNvSpPr>
            <a:spLocks noChangeShapeType="1"/>
          </p:cNvSpPr>
          <p:nvPr/>
        </p:nvSpPr>
        <p:spPr bwMode="auto">
          <a:xfrm>
            <a:off x="250825" y="1449388"/>
            <a:ext cx="8640763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040" name="Rectangle 16"/>
          <p:cNvSpPr>
            <a:spLocks noChangeArrowheads="1"/>
          </p:cNvSpPr>
          <p:nvPr/>
        </p:nvSpPr>
        <p:spPr bwMode="auto">
          <a:xfrm>
            <a:off x="250825" y="366713"/>
            <a:ext cx="8640763" cy="142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1039" name="Line 15"/>
          <p:cNvSpPr>
            <a:spLocks noChangeShapeType="1"/>
          </p:cNvSpPr>
          <p:nvPr/>
        </p:nvSpPr>
        <p:spPr bwMode="auto">
          <a:xfrm>
            <a:off x="252413" y="6237288"/>
            <a:ext cx="8640762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grpSp>
        <p:nvGrpSpPr>
          <p:cNvPr id="7178" name="Group 24"/>
          <p:cNvGrpSpPr>
            <a:grpSpLocks/>
          </p:cNvGrpSpPr>
          <p:nvPr/>
        </p:nvGrpSpPr>
        <p:grpSpPr bwMode="auto">
          <a:xfrm>
            <a:off x="7232650" y="654050"/>
            <a:ext cx="1668463" cy="692150"/>
            <a:chOff x="4556" y="412"/>
            <a:chExt cx="1051" cy="436"/>
          </a:xfrm>
        </p:grpSpPr>
        <p:sp>
          <p:nvSpPr>
            <p:cNvPr id="1049" name="Rectangle 25"/>
            <p:cNvSpPr>
              <a:spLocks noChangeArrowheads="1"/>
            </p:cNvSpPr>
            <p:nvPr/>
          </p:nvSpPr>
          <p:spPr bwMode="auto">
            <a:xfrm>
              <a:off x="4556" y="412"/>
              <a:ext cx="1051" cy="43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/>
            </a:p>
          </p:txBody>
        </p:sp>
        <p:pic>
          <p:nvPicPr>
            <p:cNvPr id="7180" name="Picture 26" descr="cased_quer.tif                                                 0001BD8B&#10;kraenkvisuell                  C41A40F3: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630" y="519"/>
              <a:ext cx="974" cy="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Verdana" pitchFamily="34" charset="0"/>
        </a:defRPr>
      </a:lvl9pPr>
    </p:titleStyle>
    <p:bodyStyle>
      <a:lvl1pPr marL="179388" indent="-179388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349250" indent="-1682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2pPr>
      <a:lvl3pPr marL="538163" indent="-18732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3pPr>
      <a:lvl4pPr marL="717550" indent="-173038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4pPr>
      <a:lvl5pPr marL="908050" indent="-188913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13652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18224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22796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27368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3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5.wmf"/><Relationship Id="rId4" Type="http://schemas.openxmlformats.org/officeDocument/2006/relationships/oleObject" Target="../embeddings/oleObject3.bin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6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8775" y="690910"/>
            <a:ext cx="6661150" cy="57785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Hash-Based Signatures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de-DE" sz="2800" baseline="30000" dirty="0" smtClean="0"/>
          </a:p>
        </p:txBody>
      </p:sp>
      <p:sp>
        <p:nvSpPr>
          <p:cNvPr id="9" name="Untertitel 2"/>
          <p:cNvSpPr txBox="1">
            <a:spLocks/>
          </p:cNvSpPr>
          <p:nvPr/>
        </p:nvSpPr>
        <p:spPr bwMode="auto">
          <a:xfrm>
            <a:off x="358775" y="1844824"/>
            <a:ext cx="7885633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ontPage"/>
                <a:ea typeface="+mn-ea"/>
                <a:cs typeface="+mn-cs"/>
              </a:rPr>
              <a:t>Johannes Buchmann, Andreas Hülsung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ontPage"/>
                <a:ea typeface="+mn-ea"/>
                <a:cs typeface="+mn-cs"/>
              </a:rPr>
              <a:t>Supported by DFG and DAAD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rontPage"/>
              <a:ea typeface="+mn-ea"/>
              <a:cs typeface="+mn-cs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58775" y="3913892"/>
            <a:ext cx="83896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+mn-lt"/>
              </a:rPr>
              <a:t>Part VIII: </a:t>
            </a:r>
            <a:br>
              <a:rPr lang="en-US" sz="2800" b="1" dirty="0" smtClean="0">
                <a:latin typeface="+mn-lt"/>
              </a:rPr>
            </a:br>
            <a:r>
              <a:rPr lang="en-US" sz="2800" b="1" dirty="0" smtClean="0">
                <a:latin typeface="+mn-lt"/>
              </a:rPr>
              <a:t> Authentication Path </a:t>
            </a:r>
            <a:r>
              <a:rPr lang="en-US" sz="2800" b="1" dirty="0" smtClean="0">
                <a:latin typeface="+mn-lt"/>
              </a:rPr>
              <a:t>Generation</a:t>
            </a:r>
            <a:endParaRPr lang="en-US" sz="2800" b="1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2138" y="2734816"/>
            <a:ext cx="8498334" cy="838200"/>
          </a:xfrm>
        </p:spPr>
        <p:txBody>
          <a:bodyPr/>
          <a:lstStyle/>
          <a:p>
            <a:pPr algn="ctr" fontAlgn="ctr">
              <a:spcAft>
                <a:spcPts val="600"/>
              </a:spcAft>
            </a:pPr>
            <a:r>
              <a:rPr lang="en-US" sz="4400" dirty="0" smtClean="0"/>
              <a:t>Use a State</a:t>
            </a:r>
            <a:endParaRPr lang="en-US" sz="4400" baseline="300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Authentication </a:t>
            </a:r>
            <a:r>
              <a:rPr lang="de-DE" dirty="0" err="1" smtClean="0"/>
              <a:t>Paths</a:t>
            </a:r>
            <a:endParaRPr lang="de-DE" dirty="0"/>
          </a:p>
        </p:txBody>
      </p:sp>
      <p:sp>
        <p:nvSpPr>
          <p:cNvPr id="4" name="Inhaltsplatzhalter 2"/>
          <p:cNvSpPr txBox="1">
            <a:spLocks/>
          </p:cNvSpPr>
          <p:nvPr/>
        </p:nvSpPr>
        <p:spPr>
          <a:xfrm>
            <a:off x="250825" y="1592263"/>
            <a:ext cx="8640763" cy="4500562"/>
          </a:xfrm>
          <a:prstGeom prst="rect">
            <a:avLst/>
          </a:prstGeom>
        </p:spPr>
        <p:txBody>
          <a:bodyPr/>
          <a:lstStyle/>
          <a:p>
            <a:pPr marL="179388" lvl="0" indent="-179388" eaLnBrk="0" hangingPunct="0">
              <a:spcBef>
                <a:spcPct val="20000"/>
              </a:spcBef>
            </a:pPr>
            <a:r>
              <a:rPr lang="en-US" sz="2400" kern="0" dirty="0" smtClean="0"/>
              <a:t> </a:t>
            </a:r>
          </a:p>
          <a:p>
            <a:pPr marL="179388" lvl="0" indent="-179388" eaLnBrk="0" hangingPunct="0">
              <a:spcBef>
                <a:spcPct val="20000"/>
              </a:spcBef>
            </a:pPr>
            <a:endParaRPr lang="en-US" sz="2400" kern="0" dirty="0" smtClean="0"/>
          </a:p>
          <a:p>
            <a:pPr marL="179388" lvl="0" indent="-179388" eaLnBrk="0" hangingPunct="0">
              <a:spcBef>
                <a:spcPct val="20000"/>
              </a:spcBef>
            </a:pPr>
            <a:endParaRPr lang="en-US" sz="2400" kern="0" dirty="0" smtClean="0"/>
          </a:p>
          <a:p>
            <a:pPr marL="179388" lvl="0" indent="-179388" eaLnBrk="0" hangingPunct="0">
              <a:spcBef>
                <a:spcPct val="20000"/>
              </a:spcBef>
            </a:pPr>
            <a:endParaRPr lang="en-US" sz="2400" kern="0" dirty="0" smtClean="0"/>
          </a:p>
          <a:p>
            <a:pPr marL="179388" lvl="0" indent="-179388" eaLnBrk="0" hangingPunct="0">
              <a:spcBef>
                <a:spcPct val="20000"/>
              </a:spcBef>
            </a:pPr>
            <a:endParaRPr lang="en-US" sz="2400" kern="0" dirty="0" smtClean="0"/>
          </a:p>
          <a:p>
            <a:pPr marL="179388" lvl="0" indent="-179388" eaLnBrk="0" hangingPunct="0">
              <a:spcBef>
                <a:spcPct val="20000"/>
              </a:spcBef>
            </a:pPr>
            <a:endParaRPr lang="en-US" sz="2400" kern="0" dirty="0" smtClean="0"/>
          </a:p>
          <a:p>
            <a:pPr marL="179388" lvl="0" indent="-179388" eaLnBrk="0" hangingPunct="0">
              <a:spcBef>
                <a:spcPct val="20000"/>
              </a:spcBef>
            </a:pPr>
            <a:endParaRPr lang="en-US" sz="2400" kern="0" dirty="0" smtClean="0"/>
          </a:p>
          <a:p>
            <a:pPr marL="179388" lvl="0" indent="-179388" eaLnBrk="0" hangingPunct="0">
              <a:spcBef>
                <a:spcPct val="20000"/>
              </a:spcBef>
            </a:pPr>
            <a:endParaRPr lang="en-US" sz="2400" kern="0" dirty="0" smtClean="0"/>
          </a:p>
          <a:p>
            <a:pPr marL="179388" lvl="0" indent="-179388" eaLnBrk="0" hangingPunct="0">
              <a:spcBef>
                <a:spcPct val="20000"/>
              </a:spcBef>
            </a:pPr>
            <a:r>
              <a:rPr lang="en-US" sz="2400" kern="0" dirty="0" smtClean="0"/>
              <a:t>   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Oval 26"/>
          <p:cNvSpPr>
            <a:spLocks noChangeArrowheads="1"/>
          </p:cNvSpPr>
          <p:nvPr/>
        </p:nvSpPr>
        <p:spPr bwMode="auto">
          <a:xfrm>
            <a:off x="454795" y="4741837"/>
            <a:ext cx="431800" cy="431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6" name="Oval 27"/>
          <p:cNvSpPr>
            <a:spLocks noChangeArrowheads="1"/>
          </p:cNvSpPr>
          <p:nvPr/>
        </p:nvSpPr>
        <p:spPr bwMode="auto">
          <a:xfrm>
            <a:off x="1534295" y="4741837"/>
            <a:ext cx="431800" cy="431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13" name="Oval 34"/>
          <p:cNvSpPr>
            <a:spLocks noChangeArrowheads="1"/>
          </p:cNvSpPr>
          <p:nvPr/>
        </p:nvSpPr>
        <p:spPr bwMode="auto">
          <a:xfrm>
            <a:off x="1032645" y="4022700"/>
            <a:ext cx="431800" cy="431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17" name="Oval 38"/>
          <p:cNvSpPr>
            <a:spLocks noChangeArrowheads="1"/>
          </p:cNvSpPr>
          <p:nvPr/>
        </p:nvSpPr>
        <p:spPr bwMode="auto">
          <a:xfrm>
            <a:off x="2112145" y="3301975"/>
            <a:ext cx="431800" cy="431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19" name="Oval 40"/>
          <p:cNvSpPr>
            <a:spLocks noChangeArrowheads="1"/>
          </p:cNvSpPr>
          <p:nvPr/>
        </p:nvSpPr>
        <p:spPr bwMode="auto">
          <a:xfrm>
            <a:off x="4199707" y="2509812"/>
            <a:ext cx="431800" cy="4318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20" name="Line 57"/>
          <p:cNvSpPr>
            <a:spLocks noChangeShapeType="1"/>
          </p:cNvSpPr>
          <p:nvPr/>
        </p:nvSpPr>
        <p:spPr bwMode="auto">
          <a:xfrm flipH="1">
            <a:off x="815157" y="4454500"/>
            <a:ext cx="43180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21" name="Line 58"/>
          <p:cNvSpPr>
            <a:spLocks noChangeShapeType="1"/>
          </p:cNvSpPr>
          <p:nvPr/>
        </p:nvSpPr>
        <p:spPr bwMode="auto">
          <a:xfrm>
            <a:off x="1246957" y="4454500"/>
            <a:ext cx="360363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28" name="Line 65"/>
          <p:cNvSpPr>
            <a:spLocks noChangeShapeType="1"/>
          </p:cNvSpPr>
          <p:nvPr/>
        </p:nvSpPr>
        <p:spPr bwMode="auto">
          <a:xfrm flipH="1">
            <a:off x="1391420" y="3733775"/>
            <a:ext cx="936625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29" name="Line 66"/>
          <p:cNvSpPr>
            <a:spLocks noChangeShapeType="1"/>
          </p:cNvSpPr>
          <p:nvPr/>
        </p:nvSpPr>
        <p:spPr bwMode="auto">
          <a:xfrm>
            <a:off x="2328045" y="3733775"/>
            <a:ext cx="86360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32" name="Line 69"/>
          <p:cNvSpPr>
            <a:spLocks noChangeShapeType="1"/>
          </p:cNvSpPr>
          <p:nvPr/>
        </p:nvSpPr>
        <p:spPr bwMode="auto">
          <a:xfrm flipH="1">
            <a:off x="2472507" y="2941612"/>
            <a:ext cx="1943100" cy="433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33" name="Line 70"/>
          <p:cNvSpPr>
            <a:spLocks noChangeShapeType="1"/>
          </p:cNvSpPr>
          <p:nvPr/>
        </p:nvSpPr>
        <p:spPr bwMode="auto">
          <a:xfrm>
            <a:off x="4415607" y="2941612"/>
            <a:ext cx="2016125" cy="433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48" name="Oval 26"/>
          <p:cNvSpPr>
            <a:spLocks noChangeArrowheads="1"/>
          </p:cNvSpPr>
          <p:nvPr/>
        </p:nvSpPr>
        <p:spPr bwMode="auto">
          <a:xfrm>
            <a:off x="2547935" y="4751519"/>
            <a:ext cx="431800" cy="431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49" name="Oval 27"/>
          <p:cNvSpPr>
            <a:spLocks noChangeArrowheads="1"/>
          </p:cNvSpPr>
          <p:nvPr/>
        </p:nvSpPr>
        <p:spPr bwMode="auto">
          <a:xfrm>
            <a:off x="3627435" y="4751519"/>
            <a:ext cx="431800" cy="431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50" name="Oval 34"/>
          <p:cNvSpPr>
            <a:spLocks noChangeArrowheads="1"/>
          </p:cNvSpPr>
          <p:nvPr/>
        </p:nvSpPr>
        <p:spPr bwMode="auto">
          <a:xfrm>
            <a:off x="3125785" y="4032382"/>
            <a:ext cx="431800" cy="431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51" name="Line 57"/>
          <p:cNvSpPr>
            <a:spLocks noChangeShapeType="1"/>
          </p:cNvSpPr>
          <p:nvPr/>
        </p:nvSpPr>
        <p:spPr bwMode="auto">
          <a:xfrm flipH="1">
            <a:off x="2908297" y="4464182"/>
            <a:ext cx="43180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52" name="Line 58"/>
          <p:cNvSpPr>
            <a:spLocks noChangeShapeType="1"/>
          </p:cNvSpPr>
          <p:nvPr/>
        </p:nvSpPr>
        <p:spPr bwMode="auto">
          <a:xfrm>
            <a:off x="3340097" y="4464182"/>
            <a:ext cx="360363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53" name="Oval 26"/>
          <p:cNvSpPr>
            <a:spLocks noChangeArrowheads="1"/>
          </p:cNvSpPr>
          <p:nvPr/>
        </p:nvSpPr>
        <p:spPr bwMode="auto">
          <a:xfrm>
            <a:off x="4716016" y="4741837"/>
            <a:ext cx="431800" cy="431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54" name="Oval 27"/>
          <p:cNvSpPr>
            <a:spLocks noChangeArrowheads="1"/>
          </p:cNvSpPr>
          <p:nvPr/>
        </p:nvSpPr>
        <p:spPr bwMode="auto">
          <a:xfrm>
            <a:off x="5795516" y="4741837"/>
            <a:ext cx="431800" cy="431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55" name="Oval 34"/>
          <p:cNvSpPr>
            <a:spLocks noChangeArrowheads="1"/>
          </p:cNvSpPr>
          <p:nvPr/>
        </p:nvSpPr>
        <p:spPr bwMode="auto">
          <a:xfrm>
            <a:off x="5293866" y="4022700"/>
            <a:ext cx="431800" cy="431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56" name="Oval 38"/>
          <p:cNvSpPr>
            <a:spLocks noChangeArrowheads="1"/>
          </p:cNvSpPr>
          <p:nvPr/>
        </p:nvSpPr>
        <p:spPr bwMode="auto">
          <a:xfrm>
            <a:off x="6373366" y="3301975"/>
            <a:ext cx="431800" cy="431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57" name="Line 57"/>
          <p:cNvSpPr>
            <a:spLocks noChangeShapeType="1"/>
          </p:cNvSpPr>
          <p:nvPr/>
        </p:nvSpPr>
        <p:spPr bwMode="auto">
          <a:xfrm flipH="1">
            <a:off x="5076378" y="4454500"/>
            <a:ext cx="43180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58" name="Line 58"/>
          <p:cNvSpPr>
            <a:spLocks noChangeShapeType="1"/>
          </p:cNvSpPr>
          <p:nvPr/>
        </p:nvSpPr>
        <p:spPr bwMode="auto">
          <a:xfrm>
            <a:off x="5508178" y="4454500"/>
            <a:ext cx="360363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59" name="Line 65"/>
          <p:cNvSpPr>
            <a:spLocks noChangeShapeType="1"/>
          </p:cNvSpPr>
          <p:nvPr/>
        </p:nvSpPr>
        <p:spPr bwMode="auto">
          <a:xfrm flipH="1">
            <a:off x="5652641" y="3733775"/>
            <a:ext cx="936625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60" name="Line 66"/>
          <p:cNvSpPr>
            <a:spLocks noChangeShapeType="1"/>
          </p:cNvSpPr>
          <p:nvPr/>
        </p:nvSpPr>
        <p:spPr bwMode="auto">
          <a:xfrm>
            <a:off x="6589266" y="3733775"/>
            <a:ext cx="86360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61" name="Oval 26"/>
          <p:cNvSpPr>
            <a:spLocks noChangeArrowheads="1"/>
          </p:cNvSpPr>
          <p:nvPr/>
        </p:nvSpPr>
        <p:spPr bwMode="auto">
          <a:xfrm>
            <a:off x="6809156" y="4751519"/>
            <a:ext cx="431800" cy="431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62" name="Oval 27"/>
          <p:cNvSpPr>
            <a:spLocks noChangeArrowheads="1"/>
          </p:cNvSpPr>
          <p:nvPr/>
        </p:nvSpPr>
        <p:spPr bwMode="auto">
          <a:xfrm>
            <a:off x="7888656" y="4751519"/>
            <a:ext cx="431800" cy="431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63" name="Oval 34"/>
          <p:cNvSpPr>
            <a:spLocks noChangeArrowheads="1"/>
          </p:cNvSpPr>
          <p:nvPr/>
        </p:nvSpPr>
        <p:spPr bwMode="auto">
          <a:xfrm>
            <a:off x="7387006" y="4032382"/>
            <a:ext cx="431800" cy="431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64" name="Line 57"/>
          <p:cNvSpPr>
            <a:spLocks noChangeShapeType="1"/>
          </p:cNvSpPr>
          <p:nvPr/>
        </p:nvSpPr>
        <p:spPr bwMode="auto">
          <a:xfrm flipH="1">
            <a:off x="7169518" y="4464182"/>
            <a:ext cx="43180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65" name="Line 58"/>
          <p:cNvSpPr>
            <a:spLocks noChangeShapeType="1"/>
          </p:cNvSpPr>
          <p:nvPr/>
        </p:nvSpPr>
        <p:spPr bwMode="auto">
          <a:xfrm>
            <a:off x="7601318" y="4464182"/>
            <a:ext cx="360363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cxnSp>
        <p:nvCxnSpPr>
          <p:cNvPr id="36" name="Gerade Verbindung mit Pfeil 35"/>
          <p:cNvCxnSpPr/>
          <p:nvPr/>
        </p:nvCxnSpPr>
        <p:spPr>
          <a:xfrm flipV="1">
            <a:off x="657441" y="5255327"/>
            <a:ext cx="0" cy="477929"/>
          </a:xfrm>
          <a:prstGeom prst="straightConnector1">
            <a:avLst/>
          </a:prstGeom>
          <a:ln w="158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13347E-7 L 0.11805 -1.13347E-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806 -1.13347E-7 L 0.23126 -1.13347E-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126 -1.13347E-7 L 0.34931 -1.13347E-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931 -1.13347E-7 L 0.46754 -1.13347E-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"/>
                            </p:stCondLst>
                            <p:childTnLst>
                              <p:par>
                                <p:cTn id="8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000"/>
                            </p:stCondLst>
                            <p:childTnLst>
                              <p:par>
                                <p:cTn id="9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754 -1.13347E-7 L 0.5856 -1.13347E-7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56 -1.13347E-7 L 0.69584 -1.13347E-7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500"/>
                            </p:stCondLst>
                            <p:childTnLst>
                              <p:par>
                                <p:cTn id="12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584 -1.13347E-7 L 0.81407 -1.13347E-7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/>
          <p:cNvSpPr txBox="1">
            <a:spLocks/>
          </p:cNvSpPr>
          <p:nvPr/>
        </p:nvSpPr>
        <p:spPr>
          <a:xfrm>
            <a:off x="358775" y="488950"/>
            <a:ext cx="6667500" cy="838200"/>
          </a:xfrm>
          <a:prstGeom prst="rect">
            <a:avLst/>
          </a:prstGeom>
        </p:spPr>
        <p:txBody>
          <a:bodyPr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Observation 1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51521" y="1556792"/>
            <a:ext cx="864096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Same node in authentication path is recomputed many times!</a:t>
            </a:r>
          </a:p>
          <a:p>
            <a:r>
              <a:rPr lang="en-US" sz="2000" dirty="0" smtClean="0">
                <a:latin typeface="+mn-lt"/>
              </a:rPr>
              <a:t>	</a:t>
            </a:r>
            <a:r>
              <a:rPr lang="en-US" sz="2000" dirty="0" smtClean="0">
                <a:solidFill>
                  <a:srgbClr val="CC0927"/>
                </a:solidFill>
                <a:latin typeface="+mn-lt"/>
              </a:rPr>
              <a:t>Node on level v is recomputed for 2</a:t>
            </a:r>
            <a:r>
              <a:rPr lang="en-US" sz="2000" baseline="30000" dirty="0" smtClean="0">
                <a:solidFill>
                  <a:srgbClr val="CC0927"/>
                </a:solidFill>
                <a:latin typeface="+mn-lt"/>
              </a:rPr>
              <a:t>v</a:t>
            </a:r>
            <a:r>
              <a:rPr lang="en-US" sz="2000" dirty="0" smtClean="0">
                <a:solidFill>
                  <a:srgbClr val="CC0927"/>
                </a:solidFill>
                <a:latin typeface="+mn-lt"/>
              </a:rPr>
              <a:t> </a:t>
            </a:r>
            <a:r>
              <a:rPr lang="en-US" sz="2000" u="sng" dirty="0" smtClean="0">
                <a:solidFill>
                  <a:srgbClr val="CC0927"/>
                </a:solidFill>
                <a:latin typeface="+mn-lt"/>
              </a:rPr>
              <a:t>successive</a:t>
            </a:r>
            <a:r>
              <a:rPr lang="en-US" sz="2000" dirty="0" smtClean="0">
                <a:solidFill>
                  <a:srgbClr val="CC0927"/>
                </a:solidFill>
                <a:latin typeface="+mn-lt"/>
              </a:rPr>
              <a:t> paths.</a:t>
            </a:r>
          </a:p>
          <a:p>
            <a:endParaRPr lang="en-US" sz="2000" dirty="0" smtClean="0">
              <a:solidFill>
                <a:srgbClr val="CC0927"/>
              </a:solidFill>
              <a:latin typeface="+mn-lt"/>
            </a:endParaRPr>
          </a:p>
          <a:p>
            <a:r>
              <a:rPr lang="en-US" sz="2000" b="1" dirty="0" smtClean="0">
                <a:latin typeface="+mn-lt"/>
              </a:rPr>
              <a:t>Idea: Keep authentication path in state.</a:t>
            </a:r>
          </a:p>
          <a:p>
            <a:endParaRPr lang="en-US" sz="2000" b="1" dirty="0" smtClean="0">
              <a:latin typeface="+mn-lt"/>
            </a:endParaRPr>
          </a:p>
          <a:p>
            <a:r>
              <a:rPr lang="en-US" sz="2000" b="1" dirty="0" smtClean="0">
                <a:latin typeface="+mn-lt"/>
              </a:rPr>
              <a:t>-&gt; Only have to update “new” nodes.</a:t>
            </a:r>
          </a:p>
          <a:p>
            <a:endParaRPr lang="en-US" sz="2000" b="1" dirty="0" smtClean="0">
              <a:latin typeface="+mn-lt"/>
            </a:endParaRPr>
          </a:p>
          <a:p>
            <a:r>
              <a:rPr lang="en-US" sz="2000" b="1" dirty="0" smtClean="0">
                <a:latin typeface="+mn-lt"/>
              </a:rPr>
              <a:t>Result</a:t>
            </a:r>
          </a:p>
          <a:p>
            <a:r>
              <a:rPr lang="en-US" sz="2000" dirty="0" smtClean="0">
                <a:latin typeface="+mn-lt"/>
              </a:rPr>
              <a:t>Storage: 	h nodes</a:t>
            </a:r>
          </a:p>
          <a:p>
            <a:r>
              <a:rPr lang="en-US" sz="2000" dirty="0" smtClean="0">
                <a:latin typeface="+mn-lt"/>
              </a:rPr>
              <a:t>Time:     	~ h leaf + h node computations (average)</a:t>
            </a:r>
          </a:p>
          <a:p>
            <a:endParaRPr lang="en-US" sz="2000" dirty="0" smtClean="0">
              <a:latin typeface="+mn-lt"/>
            </a:endParaRPr>
          </a:p>
          <a:p>
            <a:r>
              <a:rPr lang="en-US" sz="2000" b="1" dirty="0" smtClean="0">
                <a:solidFill>
                  <a:srgbClr val="CC0927"/>
                </a:solidFill>
                <a:latin typeface="+mn-lt"/>
              </a:rPr>
              <a:t>But: Worst case still </a:t>
            </a:r>
            <a:r>
              <a:rPr lang="en-US" sz="2000" b="1" dirty="0" smtClean="0">
                <a:solidFill>
                  <a:srgbClr val="CC0927"/>
                </a:solidFill>
                <a:latin typeface="Verdana"/>
              </a:rPr>
              <a:t>2</a:t>
            </a:r>
            <a:r>
              <a:rPr lang="en-US" sz="2000" b="1" baseline="30000" dirty="0" smtClean="0">
                <a:solidFill>
                  <a:srgbClr val="CC0927"/>
                </a:solidFill>
                <a:latin typeface="Verdana"/>
              </a:rPr>
              <a:t>h</a:t>
            </a:r>
            <a:r>
              <a:rPr lang="en-US" sz="2000" b="1" dirty="0" smtClean="0">
                <a:solidFill>
                  <a:srgbClr val="CC0927"/>
                </a:solidFill>
                <a:latin typeface="Verdana"/>
              </a:rPr>
              <a:t>-1 leaf + 2</a:t>
            </a:r>
            <a:r>
              <a:rPr lang="en-US" sz="2000" b="1" baseline="30000" dirty="0" smtClean="0">
                <a:solidFill>
                  <a:srgbClr val="CC0927"/>
                </a:solidFill>
                <a:latin typeface="Verdana"/>
              </a:rPr>
              <a:t>h</a:t>
            </a:r>
            <a:r>
              <a:rPr lang="en-US" sz="2000" b="1" dirty="0" smtClean="0">
                <a:solidFill>
                  <a:srgbClr val="CC0927"/>
                </a:solidFill>
                <a:latin typeface="Verdana"/>
              </a:rPr>
              <a:t>-1-h node computations!</a:t>
            </a:r>
          </a:p>
          <a:p>
            <a:r>
              <a:rPr lang="en-US" sz="2000" b="1" dirty="0" smtClean="0">
                <a:solidFill>
                  <a:srgbClr val="CC0927"/>
                </a:solidFill>
                <a:latin typeface="Verdana"/>
              </a:rPr>
              <a:t>-&gt; Keep in mind. To be solved.</a:t>
            </a:r>
            <a:endParaRPr lang="en-US" sz="2000" dirty="0" smtClean="0">
              <a:solidFill>
                <a:srgbClr val="CC0927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/>
          <p:cNvSpPr txBox="1">
            <a:spLocks/>
          </p:cNvSpPr>
          <p:nvPr/>
        </p:nvSpPr>
        <p:spPr>
          <a:xfrm>
            <a:off x="358775" y="488950"/>
            <a:ext cx="6667500" cy="838200"/>
          </a:xfrm>
          <a:prstGeom prst="rect">
            <a:avLst/>
          </a:prstGeom>
        </p:spPr>
        <p:txBody>
          <a:bodyPr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Observation 2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51521" y="2996952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When new left node in authentication path is needed, its children have been part of previous authentication paths.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Computing </a:t>
            </a:r>
            <a:r>
              <a:rPr lang="de-DE" dirty="0" err="1" smtClean="0"/>
              <a:t>Left</a:t>
            </a:r>
            <a:r>
              <a:rPr lang="de-DE" dirty="0" smtClean="0"/>
              <a:t> Nodes</a:t>
            </a:r>
            <a:endParaRPr lang="de-DE" dirty="0"/>
          </a:p>
        </p:txBody>
      </p:sp>
      <p:sp>
        <p:nvSpPr>
          <p:cNvPr id="4" name="Inhaltsplatzhalter 2"/>
          <p:cNvSpPr txBox="1">
            <a:spLocks/>
          </p:cNvSpPr>
          <p:nvPr/>
        </p:nvSpPr>
        <p:spPr>
          <a:xfrm>
            <a:off x="250825" y="1592263"/>
            <a:ext cx="8640763" cy="4500562"/>
          </a:xfrm>
          <a:prstGeom prst="rect">
            <a:avLst/>
          </a:prstGeom>
        </p:spPr>
        <p:txBody>
          <a:bodyPr/>
          <a:lstStyle/>
          <a:p>
            <a:pPr marL="179388" lvl="0" indent="-179388" eaLnBrk="0" hangingPunct="0">
              <a:spcBef>
                <a:spcPct val="20000"/>
              </a:spcBef>
            </a:pPr>
            <a:r>
              <a:rPr lang="en-US" sz="2400" kern="0" dirty="0" smtClean="0"/>
              <a:t> </a:t>
            </a:r>
          </a:p>
          <a:p>
            <a:pPr marL="179388" lvl="0" indent="-179388" eaLnBrk="0" hangingPunct="0">
              <a:spcBef>
                <a:spcPct val="20000"/>
              </a:spcBef>
            </a:pPr>
            <a:endParaRPr lang="en-US" sz="2400" kern="0" dirty="0" smtClean="0"/>
          </a:p>
          <a:p>
            <a:pPr marL="179388" lvl="0" indent="-179388" eaLnBrk="0" hangingPunct="0">
              <a:spcBef>
                <a:spcPct val="20000"/>
              </a:spcBef>
            </a:pPr>
            <a:endParaRPr lang="en-US" sz="2400" kern="0" dirty="0" smtClean="0"/>
          </a:p>
          <a:p>
            <a:pPr marL="179388" lvl="0" indent="-179388" eaLnBrk="0" hangingPunct="0">
              <a:spcBef>
                <a:spcPct val="20000"/>
              </a:spcBef>
            </a:pPr>
            <a:endParaRPr lang="en-US" sz="2400" kern="0" dirty="0" smtClean="0"/>
          </a:p>
          <a:p>
            <a:pPr marL="179388" lvl="0" indent="-179388" eaLnBrk="0" hangingPunct="0">
              <a:spcBef>
                <a:spcPct val="20000"/>
              </a:spcBef>
            </a:pPr>
            <a:endParaRPr lang="en-US" sz="2400" kern="0" dirty="0" smtClean="0"/>
          </a:p>
          <a:p>
            <a:pPr marL="179388" lvl="0" indent="-179388" eaLnBrk="0" hangingPunct="0">
              <a:spcBef>
                <a:spcPct val="20000"/>
              </a:spcBef>
            </a:pPr>
            <a:endParaRPr lang="en-US" sz="2400" kern="0" dirty="0" smtClean="0"/>
          </a:p>
          <a:p>
            <a:pPr marL="179388" lvl="0" indent="-179388" eaLnBrk="0" hangingPunct="0">
              <a:spcBef>
                <a:spcPct val="20000"/>
              </a:spcBef>
            </a:pPr>
            <a:endParaRPr lang="en-US" sz="2400" kern="0" dirty="0" smtClean="0"/>
          </a:p>
          <a:p>
            <a:pPr marL="179388" lvl="0" indent="-179388" eaLnBrk="0" hangingPunct="0">
              <a:spcBef>
                <a:spcPct val="20000"/>
              </a:spcBef>
            </a:pPr>
            <a:endParaRPr lang="en-US" sz="2400" kern="0" dirty="0" smtClean="0"/>
          </a:p>
          <a:p>
            <a:pPr marL="179388" lvl="0" indent="-179388" eaLnBrk="0" hangingPunct="0">
              <a:spcBef>
                <a:spcPct val="20000"/>
              </a:spcBef>
            </a:pPr>
            <a:r>
              <a:rPr lang="en-US" sz="2400" kern="0" dirty="0" smtClean="0"/>
              <a:t>   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Oval 26"/>
          <p:cNvSpPr>
            <a:spLocks noChangeArrowheads="1"/>
          </p:cNvSpPr>
          <p:nvPr/>
        </p:nvSpPr>
        <p:spPr bwMode="auto">
          <a:xfrm>
            <a:off x="454795" y="4741837"/>
            <a:ext cx="431800" cy="431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6" name="Oval 27"/>
          <p:cNvSpPr>
            <a:spLocks noChangeArrowheads="1"/>
          </p:cNvSpPr>
          <p:nvPr/>
        </p:nvSpPr>
        <p:spPr bwMode="auto">
          <a:xfrm>
            <a:off x="1534295" y="4741837"/>
            <a:ext cx="431800" cy="431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13" name="Oval 34"/>
          <p:cNvSpPr>
            <a:spLocks noChangeArrowheads="1"/>
          </p:cNvSpPr>
          <p:nvPr/>
        </p:nvSpPr>
        <p:spPr bwMode="auto">
          <a:xfrm>
            <a:off x="1032645" y="4022700"/>
            <a:ext cx="431800" cy="431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17" name="Oval 38"/>
          <p:cNvSpPr>
            <a:spLocks noChangeArrowheads="1"/>
          </p:cNvSpPr>
          <p:nvPr/>
        </p:nvSpPr>
        <p:spPr bwMode="auto">
          <a:xfrm>
            <a:off x="2112145" y="3301975"/>
            <a:ext cx="431800" cy="431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19" name="Oval 40"/>
          <p:cNvSpPr>
            <a:spLocks noChangeArrowheads="1"/>
          </p:cNvSpPr>
          <p:nvPr/>
        </p:nvSpPr>
        <p:spPr bwMode="auto">
          <a:xfrm>
            <a:off x="4199707" y="2509812"/>
            <a:ext cx="431800" cy="4318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20" name="Line 57"/>
          <p:cNvSpPr>
            <a:spLocks noChangeShapeType="1"/>
          </p:cNvSpPr>
          <p:nvPr/>
        </p:nvSpPr>
        <p:spPr bwMode="auto">
          <a:xfrm flipH="1">
            <a:off x="815157" y="4454500"/>
            <a:ext cx="43180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21" name="Line 58"/>
          <p:cNvSpPr>
            <a:spLocks noChangeShapeType="1"/>
          </p:cNvSpPr>
          <p:nvPr/>
        </p:nvSpPr>
        <p:spPr bwMode="auto">
          <a:xfrm>
            <a:off x="1246957" y="4454500"/>
            <a:ext cx="360363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28" name="Line 65"/>
          <p:cNvSpPr>
            <a:spLocks noChangeShapeType="1"/>
          </p:cNvSpPr>
          <p:nvPr/>
        </p:nvSpPr>
        <p:spPr bwMode="auto">
          <a:xfrm flipH="1">
            <a:off x="1391420" y="3733775"/>
            <a:ext cx="936625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29" name="Line 66"/>
          <p:cNvSpPr>
            <a:spLocks noChangeShapeType="1"/>
          </p:cNvSpPr>
          <p:nvPr/>
        </p:nvSpPr>
        <p:spPr bwMode="auto">
          <a:xfrm>
            <a:off x="2328045" y="3733775"/>
            <a:ext cx="86360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32" name="Line 69"/>
          <p:cNvSpPr>
            <a:spLocks noChangeShapeType="1"/>
          </p:cNvSpPr>
          <p:nvPr/>
        </p:nvSpPr>
        <p:spPr bwMode="auto">
          <a:xfrm flipH="1">
            <a:off x="2472507" y="2941612"/>
            <a:ext cx="1943100" cy="433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33" name="Line 70"/>
          <p:cNvSpPr>
            <a:spLocks noChangeShapeType="1"/>
          </p:cNvSpPr>
          <p:nvPr/>
        </p:nvSpPr>
        <p:spPr bwMode="auto">
          <a:xfrm>
            <a:off x="4415607" y="2941612"/>
            <a:ext cx="2016125" cy="433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48" name="Oval 26"/>
          <p:cNvSpPr>
            <a:spLocks noChangeArrowheads="1"/>
          </p:cNvSpPr>
          <p:nvPr/>
        </p:nvSpPr>
        <p:spPr bwMode="auto">
          <a:xfrm>
            <a:off x="2547935" y="4751519"/>
            <a:ext cx="431800" cy="431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49" name="Oval 27"/>
          <p:cNvSpPr>
            <a:spLocks noChangeArrowheads="1"/>
          </p:cNvSpPr>
          <p:nvPr/>
        </p:nvSpPr>
        <p:spPr bwMode="auto">
          <a:xfrm>
            <a:off x="3627435" y="4751519"/>
            <a:ext cx="431800" cy="431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50" name="Oval 34"/>
          <p:cNvSpPr>
            <a:spLocks noChangeArrowheads="1"/>
          </p:cNvSpPr>
          <p:nvPr/>
        </p:nvSpPr>
        <p:spPr bwMode="auto">
          <a:xfrm>
            <a:off x="3125785" y="4032382"/>
            <a:ext cx="431800" cy="431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51" name="Line 57"/>
          <p:cNvSpPr>
            <a:spLocks noChangeShapeType="1"/>
          </p:cNvSpPr>
          <p:nvPr/>
        </p:nvSpPr>
        <p:spPr bwMode="auto">
          <a:xfrm flipH="1">
            <a:off x="2908297" y="4464182"/>
            <a:ext cx="43180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52" name="Line 58"/>
          <p:cNvSpPr>
            <a:spLocks noChangeShapeType="1"/>
          </p:cNvSpPr>
          <p:nvPr/>
        </p:nvSpPr>
        <p:spPr bwMode="auto">
          <a:xfrm>
            <a:off x="3340097" y="4464182"/>
            <a:ext cx="360363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53" name="Oval 26"/>
          <p:cNvSpPr>
            <a:spLocks noChangeArrowheads="1"/>
          </p:cNvSpPr>
          <p:nvPr/>
        </p:nvSpPr>
        <p:spPr bwMode="auto">
          <a:xfrm>
            <a:off x="4716016" y="4741837"/>
            <a:ext cx="431800" cy="431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54" name="Oval 27"/>
          <p:cNvSpPr>
            <a:spLocks noChangeArrowheads="1"/>
          </p:cNvSpPr>
          <p:nvPr/>
        </p:nvSpPr>
        <p:spPr bwMode="auto">
          <a:xfrm>
            <a:off x="5795516" y="4741837"/>
            <a:ext cx="431800" cy="431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55" name="Oval 34"/>
          <p:cNvSpPr>
            <a:spLocks noChangeArrowheads="1"/>
          </p:cNvSpPr>
          <p:nvPr/>
        </p:nvSpPr>
        <p:spPr bwMode="auto">
          <a:xfrm>
            <a:off x="5293866" y="4022700"/>
            <a:ext cx="431800" cy="431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56" name="Oval 38"/>
          <p:cNvSpPr>
            <a:spLocks noChangeArrowheads="1"/>
          </p:cNvSpPr>
          <p:nvPr/>
        </p:nvSpPr>
        <p:spPr bwMode="auto">
          <a:xfrm>
            <a:off x="6373366" y="3301975"/>
            <a:ext cx="431800" cy="431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57" name="Line 57"/>
          <p:cNvSpPr>
            <a:spLocks noChangeShapeType="1"/>
          </p:cNvSpPr>
          <p:nvPr/>
        </p:nvSpPr>
        <p:spPr bwMode="auto">
          <a:xfrm flipH="1">
            <a:off x="5076378" y="4454500"/>
            <a:ext cx="43180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58" name="Line 58"/>
          <p:cNvSpPr>
            <a:spLocks noChangeShapeType="1"/>
          </p:cNvSpPr>
          <p:nvPr/>
        </p:nvSpPr>
        <p:spPr bwMode="auto">
          <a:xfrm>
            <a:off x="5508178" y="4454500"/>
            <a:ext cx="360363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59" name="Line 65"/>
          <p:cNvSpPr>
            <a:spLocks noChangeShapeType="1"/>
          </p:cNvSpPr>
          <p:nvPr/>
        </p:nvSpPr>
        <p:spPr bwMode="auto">
          <a:xfrm flipH="1">
            <a:off x="5652641" y="3733775"/>
            <a:ext cx="936625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60" name="Line 66"/>
          <p:cNvSpPr>
            <a:spLocks noChangeShapeType="1"/>
          </p:cNvSpPr>
          <p:nvPr/>
        </p:nvSpPr>
        <p:spPr bwMode="auto">
          <a:xfrm>
            <a:off x="6589266" y="3733775"/>
            <a:ext cx="86360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61" name="Oval 26"/>
          <p:cNvSpPr>
            <a:spLocks noChangeArrowheads="1"/>
          </p:cNvSpPr>
          <p:nvPr/>
        </p:nvSpPr>
        <p:spPr bwMode="auto">
          <a:xfrm>
            <a:off x="6809156" y="4751519"/>
            <a:ext cx="431800" cy="431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62" name="Oval 27"/>
          <p:cNvSpPr>
            <a:spLocks noChangeArrowheads="1"/>
          </p:cNvSpPr>
          <p:nvPr/>
        </p:nvSpPr>
        <p:spPr bwMode="auto">
          <a:xfrm>
            <a:off x="7888656" y="4751519"/>
            <a:ext cx="431800" cy="431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63" name="Oval 34"/>
          <p:cNvSpPr>
            <a:spLocks noChangeArrowheads="1"/>
          </p:cNvSpPr>
          <p:nvPr/>
        </p:nvSpPr>
        <p:spPr bwMode="auto">
          <a:xfrm>
            <a:off x="7387006" y="4032382"/>
            <a:ext cx="431800" cy="4318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64" name="Line 57"/>
          <p:cNvSpPr>
            <a:spLocks noChangeShapeType="1"/>
          </p:cNvSpPr>
          <p:nvPr/>
        </p:nvSpPr>
        <p:spPr bwMode="auto">
          <a:xfrm flipH="1">
            <a:off x="7169518" y="4464182"/>
            <a:ext cx="43180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65" name="Line 58"/>
          <p:cNvSpPr>
            <a:spLocks noChangeShapeType="1"/>
          </p:cNvSpPr>
          <p:nvPr/>
        </p:nvSpPr>
        <p:spPr bwMode="auto">
          <a:xfrm>
            <a:off x="7601318" y="4464182"/>
            <a:ext cx="360363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cxnSp>
        <p:nvCxnSpPr>
          <p:cNvPr id="36" name="Gerade Verbindung mit Pfeil 35"/>
          <p:cNvCxnSpPr/>
          <p:nvPr/>
        </p:nvCxnSpPr>
        <p:spPr>
          <a:xfrm flipV="1">
            <a:off x="3840875" y="5255327"/>
            <a:ext cx="0" cy="477929"/>
          </a:xfrm>
          <a:prstGeom prst="straightConnector1">
            <a:avLst/>
          </a:prstGeom>
          <a:ln w="158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feld 34"/>
          <p:cNvSpPr txBox="1"/>
          <p:nvPr/>
        </p:nvSpPr>
        <p:spPr>
          <a:xfrm>
            <a:off x="4906161" y="5309917"/>
            <a:ext cx="43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i</a:t>
            </a:r>
            <a:endParaRPr lang="de-DE" dirty="0"/>
          </a:p>
        </p:txBody>
      </p:sp>
      <p:graphicFrame>
        <p:nvGraphicFramePr>
          <p:cNvPr id="38" name="Objekt 37"/>
          <p:cNvGraphicFramePr>
            <a:graphicFrameLocks noChangeAspect="1"/>
          </p:cNvGraphicFramePr>
          <p:nvPr/>
        </p:nvGraphicFramePr>
        <p:xfrm>
          <a:off x="1477709" y="4027488"/>
          <a:ext cx="1636713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Formel" r:id="rId3" imgW="634680" imgH="241200" progId="Equation.3">
                  <p:embed/>
                </p:oleObj>
              </mc:Choice>
              <mc:Fallback>
                <p:oleObj name="Formel" r:id="rId3" imgW="634680" imgH="241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7709" y="4027488"/>
                        <a:ext cx="1636713" cy="4587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9933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3626718" y="4005263"/>
          <a:ext cx="2457450" cy="43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" name="Formel" r:id="rId5" imgW="952200" imgH="228600" progId="Equation.3">
                  <p:embed/>
                </p:oleObj>
              </mc:Choice>
              <mc:Fallback>
                <p:oleObj name="Formel" r:id="rId5" imgW="952200" imgH="2286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26718" y="4005263"/>
                        <a:ext cx="2457450" cy="4333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rgbClr val="9933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9" name="Gerade Verbindung 38"/>
          <p:cNvCxnSpPr/>
          <p:nvPr/>
        </p:nvCxnSpPr>
        <p:spPr>
          <a:xfrm>
            <a:off x="250825" y="3140968"/>
            <a:ext cx="7921575" cy="0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9"/>
          <p:cNvCxnSpPr/>
          <p:nvPr/>
        </p:nvCxnSpPr>
        <p:spPr>
          <a:xfrm>
            <a:off x="251520" y="3861048"/>
            <a:ext cx="7921575" cy="0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feld 40"/>
          <p:cNvSpPr txBox="1"/>
          <p:nvPr/>
        </p:nvSpPr>
        <p:spPr>
          <a:xfrm>
            <a:off x="273528" y="3284984"/>
            <a:ext cx="781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 smtClean="0">
                <a:solidFill>
                  <a:srgbClr val="CC0927"/>
                </a:solidFill>
                <a:latin typeface="Times New Roman" pitchFamily="18" charset="0"/>
                <a:cs typeface="Times New Roman" pitchFamily="18" charset="0"/>
              </a:rPr>
              <a:t>v = 2</a:t>
            </a:r>
            <a:endParaRPr lang="de-DE" i="1" dirty="0">
              <a:solidFill>
                <a:srgbClr val="CC0927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1 -1.13347E-7 L 0.11944 -1.13347E-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/>
          <p:cNvSpPr txBox="1">
            <a:spLocks/>
          </p:cNvSpPr>
          <p:nvPr/>
        </p:nvSpPr>
        <p:spPr>
          <a:xfrm>
            <a:off x="358775" y="488950"/>
            <a:ext cx="6667500" cy="838200"/>
          </a:xfrm>
          <a:prstGeom prst="rect">
            <a:avLst/>
          </a:prstGeom>
        </p:spPr>
        <p:txBody>
          <a:bodyPr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Result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51521" y="2845385"/>
            <a:ext cx="8640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Storing          nodes        </a:t>
            </a:r>
          </a:p>
          <a:p>
            <a:r>
              <a:rPr lang="en-US" sz="2000" dirty="0" smtClean="0">
                <a:latin typeface="+mn-lt"/>
              </a:rPr>
              <a:t>                             </a:t>
            </a:r>
          </a:p>
          <a:p>
            <a:r>
              <a:rPr lang="en-US" sz="2000" dirty="0" smtClean="0">
                <a:latin typeface="+mn-lt"/>
              </a:rPr>
              <a:t>all left nodes can be computed with one node computation / node</a:t>
            </a: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824431"/>
              </p:ext>
            </p:extLst>
          </p:nvPr>
        </p:nvGraphicFramePr>
        <p:xfrm>
          <a:off x="1503363" y="2628900"/>
          <a:ext cx="614362" cy="871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Formel" r:id="rId4" imgW="304560" imgH="431640" progId="Equation.3">
                  <p:embed/>
                </p:oleObj>
              </mc:Choice>
              <mc:Fallback>
                <p:oleObj name="Formel" r:id="rId4" imgW="304560" imgH="4316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3363" y="2628900"/>
                        <a:ext cx="614362" cy="871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/>
          <p:cNvSpPr txBox="1">
            <a:spLocks/>
          </p:cNvSpPr>
          <p:nvPr/>
        </p:nvSpPr>
        <p:spPr>
          <a:xfrm>
            <a:off x="358775" y="488950"/>
            <a:ext cx="6667500" cy="838200"/>
          </a:xfrm>
          <a:prstGeom prst="rect">
            <a:avLst/>
          </a:prstGeom>
        </p:spPr>
        <p:txBody>
          <a:bodyPr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Observation 3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51521" y="1628800"/>
            <a:ext cx="864096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Right child nodes on high levels are most costly.</a:t>
            </a:r>
          </a:p>
          <a:p>
            <a:endParaRPr lang="en-US" sz="2000" dirty="0" smtClean="0">
              <a:latin typeface="+mn-lt"/>
            </a:endParaRPr>
          </a:p>
          <a:p>
            <a:r>
              <a:rPr lang="en-US" sz="2000" dirty="0">
                <a:latin typeface="+mn-lt"/>
              </a:rPr>
              <a:t>C</a:t>
            </a:r>
            <a:r>
              <a:rPr lang="en-US" sz="2000" dirty="0" smtClean="0">
                <a:latin typeface="+mn-lt"/>
              </a:rPr>
              <a:t>omputing node on level v requires</a:t>
            </a:r>
          </a:p>
          <a:p>
            <a:r>
              <a:rPr lang="en-US" sz="2000" dirty="0" smtClean="0">
                <a:latin typeface="+mn-lt"/>
              </a:rPr>
              <a:t>2</a:t>
            </a:r>
            <a:r>
              <a:rPr lang="en-US" sz="2000" baseline="30000" dirty="0" smtClean="0">
                <a:latin typeface="+mn-lt"/>
              </a:rPr>
              <a:t>v</a:t>
            </a:r>
            <a:r>
              <a:rPr lang="en-US" sz="2000" dirty="0" smtClean="0">
                <a:latin typeface="+mn-lt"/>
              </a:rPr>
              <a:t> leaf and 2</a:t>
            </a:r>
            <a:r>
              <a:rPr lang="en-US" sz="2000" baseline="30000" dirty="0" smtClean="0">
                <a:latin typeface="+mn-lt"/>
              </a:rPr>
              <a:t>v</a:t>
            </a:r>
            <a:r>
              <a:rPr lang="en-US" sz="2000" dirty="0" smtClean="0">
                <a:latin typeface="+mn-lt"/>
              </a:rPr>
              <a:t>-1 node computations.</a:t>
            </a:r>
          </a:p>
          <a:p>
            <a:endParaRPr lang="en-US" sz="2000" dirty="0" smtClean="0">
              <a:latin typeface="+mn-lt"/>
            </a:endParaRPr>
          </a:p>
          <a:p>
            <a:r>
              <a:rPr lang="en-US" sz="2000" b="1" dirty="0" smtClean="0">
                <a:latin typeface="+mn-lt"/>
              </a:rPr>
              <a:t>Idea: Store right nodes on top k levels during key generation.</a:t>
            </a:r>
          </a:p>
          <a:p>
            <a:endParaRPr lang="en-US" sz="2000" b="1" dirty="0" smtClean="0">
              <a:latin typeface="+mn-lt"/>
            </a:endParaRPr>
          </a:p>
          <a:p>
            <a:r>
              <a:rPr lang="en-US" sz="2000" b="1" dirty="0" smtClean="0">
                <a:latin typeface="+mn-lt"/>
              </a:rPr>
              <a:t>Result</a:t>
            </a:r>
          </a:p>
          <a:p>
            <a:r>
              <a:rPr lang="en-US" sz="2000" dirty="0" smtClean="0">
                <a:latin typeface="+mn-lt"/>
              </a:rPr>
              <a:t>Storage: 	2</a:t>
            </a:r>
            <a:r>
              <a:rPr lang="en-US" sz="2000" baseline="30000" dirty="0" smtClean="0">
                <a:latin typeface="+mn-lt"/>
              </a:rPr>
              <a:t>k</a:t>
            </a:r>
            <a:r>
              <a:rPr lang="en-US" sz="2000" dirty="0" smtClean="0">
                <a:latin typeface="+mn-lt"/>
              </a:rPr>
              <a:t>-2 n bit nodes </a:t>
            </a:r>
          </a:p>
          <a:p>
            <a:r>
              <a:rPr lang="en-US" sz="2000" dirty="0" smtClean="0">
                <a:latin typeface="+mn-lt"/>
              </a:rPr>
              <a:t>Time:		 ~ h-k leaf + h-k node computations (average)</a:t>
            </a:r>
          </a:p>
          <a:p>
            <a:endParaRPr lang="en-US" sz="2000" dirty="0" smtClean="0">
              <a:latin typeface="+mn-lt"/>
            </a:endParaRPr>
          </a:p>
          <a:p>
            <a:r>
              <a:rPr lang="en-US" sz="2000" b="1" dirty="0" smtClean="0">
                <a:solidFill>
                  <a:srgbClr val="CC0927"/>
                </a:solidFill>
                <a:latin typeface="+mn-lt"/>
              </a:rPr>
              <a:t>Still: Worst case </a:t>
            </a:r>
            <a:r>
              <a:rPr lang="en-US" sz="2000" b="1" dirty="0" smtClean="0">
                <a:solidFill>
                  <a:srgbClr val="CC0927"/>
                </a:solidFill>
                <a:latin typeface="Verdana"/>
              </a:rPr>
              <a:t>2</a:t>
            </a:r>
            <a:r>
              <a:rPr lang="en-US" sz="2000" b="1" baseline="30000" dirty="0" smtClean="0">
                <a:solidFill>
                  <a:srgbClr val="CC0927"/>
                </a:solidFill>
                <a:latin typeface="Verdana"/>
              </a:rPr>
              <a:t>h-k</a:t>
            </a:r>
            <a:r>
              <a:rPr lang="en-US" sz="2000" b="1" dirty="0" smtClean="0">
                <a:solidFill>
                  <a:srgbClr val="CC0927"/>
                </a:solidFill>
                <a:latin typeface="Verdana"/>
              </a:rPr>
              <a:t>-1 leaf + 2</a:t>
            </a:r>
            <a:r>
              <a:rPr lang="en-US" sz="2000" b="1" baseline="30000" dirty="0" smtClean="0">
                <a:solidFill>
                  <a:srgbClr val="CC0927"/>
                </a:solidFill>
                <a:latin typeface="Verdana"/>
              </a:rPr>
              <a:t>h-k</a:t>
            </a:r>
            <a:r>
              <a:rPr lang="en-US" sz="2000" b="1" dirty="0" smtClean="0">
                <a:solidFill>
                  <a:srgbClr val="CC0927"/>
                </a:solidFill>
                <a:latin typeface="Verdana"/>
              </a:rPr>
              <a:t>-1-(h-k) node computations!</a:t>
            </a:r>
            <a:endParaRPr lang="en-US" sz="2000" dirty="0" smtClean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2138" y="2734816"/>
            <a:ext cx="8498334" cy="838200"/>
          </a:xfrm>
        </p:spPr>
        <p:txBody>
          <a:bodyPr/>
          <a:lstStyle/>
          <a:p>
            <a:pPr algn="ctr" fontAlgn="ctr">
              <a:spcAft>
                <a:spcPts val="600"/>
              </a:spcAft>
            </a:pPr>
            <a:r>
              <a:rPr lang="en-US" sz="4400" dirty="0" smtClean="0"/>
              <a:t>Distribute Computation</a:t>
            </a:r>
            <a:endParaRPr lang="en-US" sz="4400" baseline="300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/>
          <p:cNvSpPr txBox="1">
            <a:spLocks/>
          </p:cNvSpPr>
          <p:nvPr/>
        </p:nvSpPr>
        <p:spPr>
          <a:xfrm>
            <a:off x="358775" y="488950"/>
            <a:ext cx="6667500" cy="838200"/>
          </a:xfrm>
          <a:prstGeom prst="rect">
            <a:avLst/>
          </a:prstGeom>
        </p:spPr>
        <p:txBody>
          <a:bodyPr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Intuition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51521" y="1556793"/>
            <a:ext cx="86409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latin typeface="+mn-lt"/>
              </a:rPr>
              <a:t>Observation</a:t>
            </a:r>
            <a:r>
              <a:rPr lang="en-US" sz="2000" b="1" dirty="0" smtClean="0">
                <a:latin typeface="+mn-lt"/>
              </a:rPr>
              <a:t>: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 smtClean="0">
                <a:latin typeface="+mn-lt"/>
              </a:rPr>
              <a:t> For every second signature only one leaf computation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 smtClean="0">
                <a:latin typeface="+mn-lt"/>
              </a:rPr>
              <a:t> Average runtime:</a:t>
            </a:r>
            <a:r>
              <a:rPr lang="pt-BR" sz="2000" dirty="0" smtClean="0">
                <a:latin typeface="+mn-lt"/>
              </a:rPr>
              <a:t> ~ h-k leaf + h-k node computations </a:t>
            </a:r>
            <a:endParaRPr lang="en-US" sz="2000" dirty="0" smtClean="0">
              <a:latin typeface="+mn-lt"/>
            </a:endParaRPr>
          </a:p>
          <a:p>
            <a:endParaRPr lang="en-US" sz="2000" b="1" dirty="0" smtClean="0">
              <a:latin typeface="+mn-lt"/>
            </a:endParaRPr>
          </a:p>
          <a:p>
            <a:r>
              <a:rPr lang="en-US" sz="2000" b="1" dirty="0" smtClean="0">
                <a:latin typeface="+mn-lt"/>
              </a:rPr>
              <a:t>Idea: Distribute computation to achieve average runtime in worst case.</a:t>
            </a:r>
          </a:p>
          <a:p>
            <a:endParaRPr lang="en-US" sz="2000" b="1" dirty="0" smtClean="0">
              <a:latin typeface="+mn-lt"/>
            </a:endParaRPr>
          </a:p>
          <a:p>
            <a:r>
              <a:rPr lang="en-US" sz="2000" dirty="0" smtClean="0">
                <a:latin typeface="+mn-lt"/>
              </a:rPr>
              <a:t>	</a:t>
            </a:r>
            <a:r>
              <a:rPr lang="en-US" sz="2000" dirty="0" smtClean="0">
                <a:solidFill>
                  <a:srgbClr val="C00000"/>
                </a:solidFill>
                <a:latin typeface="+mn-lt"/>
              </a:rPr>
              <a:t>Focus on d</a:t>
            </a:r>
            <a:r>
              <a:rPr lang="en-US" sz="2000" dirty="0" smtClean="0">
                <a:solidFill>
                  <a:srgbClr val="CC0927"/>
                </a:solidFill>
                <a:latin typeface="+mn-lt"/>
              </a:rPr>
              <a:t>istributing computation of leaves</a:t>
            </a:r>
          </a:p>
          <a:p>
            <a:endParaRPr lang="en-US" sz="2000" dirty="0" smtClean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TreeHash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Updates</a:t>
            </a:r>
            <a:endParaRPr lang="de-DE" dirty="0"/>
          </a:p>
        </p:txBody>
      </p:sp>
      <p:sp>
        <p:nvSpPr>
          <p:cNvPr id="4" name="Inhaltsplatzhalter 2"/>
          <p:cNvSpPr txBox="1">
            <a:spLocks/>
          </p:cNvSpPr>
          <p:nvPr/>
        </p:nvSpPr>
        <p:spPr>
          <a:xfrm>
            <a:off x="250825" y="1484784"/>
            <a:ext cx="8640763" cy="4500562"/>
          </a:xfrm>
          <a:prstGeom prst="rect">
            <a:avLst/>
          </a:prstGeom>
        </p:spPr>
        <p:txBody>
          <a:bodyPr/>
          <a:lstStyle/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TreeHash.init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v,i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179388" lvl="0" indent="-179388" eaLnBrk="0" hangingPunct="0">
              <a:spcBef>
                <a:spcPct val="20000"/>
              </a:spcBef>
            </a:pPr>
            <a:r>
              <a:rPr lang="en-US" sz="2000" kern="0" dirty="0" smtClean="0">
                <a:latin typeface="+mn-lt"/>
              </a:rPr>
              <a:t>1: Init Stack, N1, N2, j=</a:t>
            </a:r>
            <a:r>
              <a:rPr lang="en-US" sz="2000" kern="0" dirty="0" err="1" smtClean="0">
                <a:latin typeface="+mn-lt"/>
              </a:rPr>
              <a:t>i</a:t>
            </a:r>
            <a:r>
              <a:rPr lang="en-US" sz="2000" kern="0" dirty="0" smtClean="0">
                <a:latin typeface="+mn-lt"/>
              </a:rPr>
              <a:t>, </a:t>
            </a:r>
            <a:r>
              <a:rPr lang="en-US" sz="2000" kern="0" dirty="0" err="1" smtClean="0">
                <a:latin typeface="+mn-lt"/>
              </a:rPr>
              <a:t>j_max</a:t>
            </a:r>
            <a:r>
              <a:rPr lang="en-US" sz="2000" kern="0" dirty="0" smtClean="0">
                <a:latin typeface="+mn-lt"/>
              </a:rPr>
              <a:t> =</a:t>
            </a:r>
            <a:r>
              <a:rPr lang="en-US" sz="2000" kern="0" dirty="0" smtClean="0"/>
              <a:t> i+2</a:t>
            </a:r>
            <a:r>
              <a:rPr lang="en-US" sz="2000" kern="0" baseline="30000" dirty="0" smtClean="0"/>
              <a:t>v</a:t>
            </a:r>
            <a:r>
              <a:rPr lang="en-US" sz="2000" kern="0" dirty="0" smtClean="0"/>
              <a:t>-1</a:t>
            </a:r>
            <a:r>
              <a:rPr lang="en-US" sz="2000" kern="0" dirty="0" smtClean="0">
                <a:latin typeface="+mn-lt"/>
              </a:rPr>
              <a:t> </a:t>
            </a:r>
          </a:p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kern="0" dirty="0" smtClean="0">
                <a:latin typeface="+mn-lt"/>
              </a:rPr>
              <a:t>2: Exit</a:t>
            </a:r>
          </a:p>
          <a:p>
            <a:pPr marL="179388" lvl="0" indent="-179388" eaLnBrk="0" hangingPunct="0">
              <a:spcBef>
                <a:spcPct val="20000"/>
              </a:spcBef>
              <a:defRPr/>
            </a:pPr>
            <a:endParaRPr lang="en-US" sz="2000" kern="0" dirty="0" smtClean="0">
              <a:solidFill>
                <a:srgbClr val="000000"/>
              </a:solidFill>
              <a:latin typeface="Verdana"/>
            </a:endParaRPr>
          </a:p>
          <a:p>
            <a:pPr marL="179388" lvl="0" indent="-179388" eaLnBrk="0" hangingPunct="0">
              <a:spcBef>
                <a:spcPct val="20000"/>
              </a:spcBef>
              <a:defRPr/>
            </a:pPr>
            <a:r>
              <a:rPr lang="en-US" sz="2000" kern="0" dirty="0" err="1" smtClean="0">
                <a:solidFill>
                  <a:srgbClr val="000000"/>
                </a:solidFill>
                <a:latin typeface="Verdana"/>
              </a:rPr>
              <a:t>TreeHash.update</a:t>
            </a:r>
            <a:r>
              <a:rPr lang="en-US" sz="2000" kern="0" dirty="0" smtClean="0">
                <a:solidFill>
                  <a:srgbClr val="000000"/>
                </a:solidFill>
                <a:latin typeface="Verdana"/>
              </a:rPr>
              <a:t>()</a:t>
            </a:r>
          </a:p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kern="0" dirty="0" smtClean="0">
                <a:latin typeface="+mn-lt"/>
              </a:rPr>
              <a:t>1: If j &lt;= </a:t>
            </a:r>
            <a:r>
              <a:rPr lang="en-US" sz="2000" kern="0" dirty="0" err="1" smtClean="0">
                <a:latin typeface="+mn-lt"/>
              </a:rPr>
              <a:t>j_max</a:t>
            </a:r>
            <a:r>
              <a:rPr lang="en-US" sz="2000" kern="0" dirty="0" smtClean="0">
                <a:latin typeface="+mn-lt"/>
              </a:rPr>
              <a:t> </a:t>
            </a:r>
          </a:p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kern="0" dirty="0" smtClean="0">
                <a:latin typeface="+mn-lt"/>
              </a:rPr>
              <a:t>2:	N1 = </a:t>
            </a:r>
            <a:r>
              <a:rPr lang="en-US" sz="2000" kern="0" dirty="0" err="1" smtClean="0">
                <a:latin typeface="+mn-lt"/>
              </a:rPr>
              <a:t>LeafCalc</a:t>
            </a:r>
            <a:r>
              <a:rPr lang="en-US" sz="2000" kern="0" dirty="0" smtClean="0">
                <a:latin typeface="+mn-lt"/>
              </a:rPr>
              <a:t>(j)</a:t>
            </a:r>
          </a:p>
          <a:p>
            <a:pPr marL="179388" indent="-179388" eaLnBrk="0" hangingPunct="0">
              <a:spcBef>
                <a:spcPct val="20000"/>
              </a:spcBef>
            </a:pPr>
            <a:r>
              <a:rPr lang="en-US" sz="2000" kern="0" dirty="0" smtClean="0">
                <a:latin typeface="+mn-lt"/>
              </a:rPr>
              <a:t>3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	While N1</a:t>
            </a:r>
            <a:r>
              <a:rPr lang="en-US" sz="2000" kern="0" dirty="0" smtClean="0">
                <a:latin typeface="+mn-lt"/>
              </a:rPr>
              <a:t>.</a:t>
            </a:r>
            <a:r>
              <a:rPr lang="en-US" sz="2000" kern="0" dirty="0" smtClean="0">
                <a:solidFill>
                  <a:srgbClr val="000000"/>
                </a:solidFill>
                <a:latin typeface="Verdana"/>
              </a:rPr>
              <a:t>level()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== </a:t>
            </a:r>
            <a:r>
              <a:rPr kumimoji="0" lang="en-US" sz="2000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Stack.top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()</a:t>
            </a:r>
            <a:r>
              <a:rPr lang="en-US" sz="2000" kern="0" dirty="0" smtClean="0">
                <a:latin typeface="+mn-lt"/>
              </a:rPr>
              <a:t>.</a:t>
            </a:r>
            <a:r>
              <a:rPr lang="en-US" sz="2000" kern="0" dirty="0" smtClean="0">
                <a:solidFill>
                  <a:srgbClr val="000000"/>
                </a:solidFill>
                <a:latin typeface="Verdana"/>
              </a:rPr>
              <a:t>level()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do</a:t>
            </a:r>
          </a:p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kern="0" dirty="0" smtClean="0">
                <a:latin typeface="+mn-lt"/>
              </a:rPr>
              <a:t>5:		N2 = Stack.pop()</a:t>
            </a:r>
          </a:p>
          <a:p>
            <a:pPr marL="179388" indent="-179388" eaLnBrk="0" hangingPunct="0">
              <a:spcBef>
                <a:spcPct val="20000"/>
              </a:spcBef>
              <a:defRPr/>
            </a:pP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6:		N1 = </a:t>
            </a:r>
            <a:r>
              <a:rPr lang="en-US" sz="2000" kern="0" dirty="0" err="1" smtClean="0">
                <a:solidFill>
                  <a:srgbClr val="000000"/>
                </a:solidFill>
                <a:latin typeface="Verdana"/>
              </a:rPr>
              <a:t>ComputeParent</a:t>
            </a:r>
            <a:r>
              <a:rPr lang="en-US" sz="2000" kern="0" dirty="0" smtClean="0">
                <a:solidFill>
                  <a:srgbClr val="000000"/>
                </a:solidFill>
                <a:latin typeface="Verdana"/>
              </a:rPr>
              <a:t>( N2, N1 )</a:t>
            </a:r>
            <a:endParaRPr kumimoji="0" lang="en-US" sz="20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kern="0" dirty="0" smtClean="0">
                <a:latin typeface="+mn-lt"/>
              </a:rPr>
              <a:t>7:	</a:t>
            </a:r>
            <a:r>
              <a:rPr lang="en-US" sz="2000" kern="0" dirty="0" err="1" smtClean="0">
                <a:latin typeface="+mn-lt"/>
              </a:rPr>
              <a:t>Stack.push</a:t>
            </a:r>
            <a:r>
              <a:rPr lang="en-US" sz="2000" kern="0" dirty="0" smtClean="0">
                <a:latin typeface="+mn-lt"/>
              </a:rPr>
              <a:t>(N1)</a:t>
            </a:r>
          </a:p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8: Set j = j+1</a:t>
            </a:r>
          </a:p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kern="0" dirty="0" smtClean="0">
                <a:latin typeface="+mn-lt"/>
              </a:rPr>
              <a:t>9: Exit</a:t>
            </a:r>
            <a:endParaRPr kumimoji="0" lang="en-US" sz="20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lang="en-US" sz="2000" kern="0" dirty="0" smtClean="0">
              <a:latin typeface="+mn-lt"/>
            </a:endParaRPr>
          </a:p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lang="en-US" sz="2000" kern="0" dirty="0" smtClean="0">
              <a:latin typeface="+mn-lt"/>
            </a:endParaRPr>
          </a:p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lang="en-US" sz="2000" kern="0" dirty="0" smtClean="0">
              <a:latin typeface="+mn-lt"/>
            </a:endParaRPr>
          </a:p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lang="en-US" sz="2000" kern="0" dirty="0" smtClean="0">
              <a:latin typeface="+mn-lt"/>
            </a:endParaRPr>
          </a:p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9388" lvl="0" indent="-179388" eaLnBrk="0" hangingPunct="0">
              <a:spcBef>
                <a:spcPct val="20000"/>
              </a:spcBef>
            </a:pPr>
            <a:r>
              <a:rPr lang="en-US" sz="2000" kern="0" dirty="0" smtClean="0"/>
              <a:t>   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48" name="Gerade Verbindung 47"/>
          <p:cNvCxnSpPr/>
          <p:nvPr/>
        </p:nvCxnSpPr>
        <p:spPr>
          <a:xfrm>
            <a:off x="250825" y="1844824"/>
            <a:ext cx="864076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48"/>
          <p:cNvCxnSpPr/>
          <p:nvPr/>
        </p:nvCxnSpPr>
        <p:spPr>
          <a:xfrm>
            <a:off x="242811" y="2564904"/>
            <a:ext cx="864076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49"/>
          <p:cNvCxnSpPr/>
          <p:nvPr/>
        </p:nvCxnSpPr>
        <p:spPr>
          <a:xfrm>
            <a:off x="242811" y="1502202"/>
            <a:ext cx="864076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/>
        </p:nvCxnSpPr>
        <p:spPr>
          <a:xfrm>
            <a:off x="251520" y="2973161"/>
            <a:ext cx="864076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>
            <a:off x="251520" y="3293693"/>
            <a:ext cx="864076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/>
        </p:nvCxnSpPr>
        <p:spPr>
          <a:xfrm>
            <a:off x="251717" y="6217558"/>
            <a:ext cx="864076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/>
          <p:cNvSpPr/>
          <p:nvPr/>
        </p:nvSpPr>
        <p:spPr>
          <a:xfrm>
            <a:off x="4572000" y="3212976"/>
            <a:ext cx="3816424" cy="86409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leaf</a:t>
            </a:r>
            <a:r>
              <a:rPr lang="de-DE" dirty="0" smtClean="0"/>
              <a:t> per update</a:t>
            </a:r>
            <a:endParaRPr 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/>
          <p:cNvSpPr txBox="1">
            <a:spLocks/>
          </p:cNvSpPr>
          <p:nvPr/>
        </p:nvSpPr>
        <p:spPr>
          <a:xfrm>
            <a:off x="358775" y="488950"/>
            <a:ext cx="6667500" cy="838200"/>
          </a:xfrm>
          <a:prstGeom prst="rect">
            <a:avLst/>
          </a:prstGeom>
        </p:spPr>
        <p:txBody>
          <a:bodyPr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Tree Traversal Algorithms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58775" y="1537628"/>
            <a:ext cx="8461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 err="1" smtClean="0">
                <a:latin typeface="+mn-lt"/>
              </a:rPr>
              <a:t>How</a:t>
            </a:r>
            <a:r>
              <a:rPr lang="de-DE" sz="2800" dirty="0" smtClean="0">
                <a:latin typeface="+mn-lt"/>
              </a:rPr>
              <a:t> </a:t>
            </a:r>
            <a:r>
              <a:rPr lang="de-DE" sz="2800" dirty="0" err="1" smtClean="0">
                <a:latin typeface="+mn-lt"/>
              </a:rPr>
              <a:t>to</a:t>
            </a:r>
            <a:r>
              <a:rPr lang="de-DE" sz="2800" dirty="0" smtClean="0">
                <a:latin typeface="+mn-lt"/>
              </a:rPr>
              <a:t> </a:t>
            </a:r>
            <a:r>
              <a:rPr lang="de-DE" sz="2800" dirty="0" err="1" smtClean="0">
                <a:latin typeface="+mn-lt"/>
              </a:rPr>
              <a:t>Compute</a:t>
            </a:r>
            <a:r>
              <a:rPr lang="de-DE" sz="2800" dirty="0" smtClean="0">
                <a:latin typeface="+mn-lt"/>
              </a:rPr>
              <a:t> Authentication Path Nodes?</a:t>
            </a:r>
            <a:endParaRPr lang="de-DE" sz="280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l="64085" t="9021" r="19691" b="75786"/>
          <a:stretch/>
        </p:blipFill>
        <p:spPr bwMode="auto">
          <a:xfrm>
            <a:off x="107504" y="2060848"/>
            <a:ext cx="4393184" cy="15023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68262" t="14745" r="15268" b="73254"/>
          <a:stretch>
            <a:fillRect/>
          </a:stretch>
        </p:blipFill>
        <p:spPr bwMode="auto">
          <a:xfrm>
            <a:off x="4355976" y="2708920"/>
            <a:ext cx="4600328" cy="12241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l="68230" t="18002" r="15700" b="71330"/>
          <a:stretch>
            <a:fillRect/>
          </a:stretch>
        </p:blipFill>
        <p:spPr bwMode="auto">
          <a:xfrm>
            <a:off x="107504" y="3573016"/>
            <a:ext cx="4752528" cy="11521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 l="74380" t="9660" r="9557" b="79363"/>
          <a:stretch>
            <a:fillRect/>
          </a:stretch>
        </p:blipFill>
        <p:spPr bwMode="auto">
          <a:xfrm>
            <a:off x="4355976" y="4725144"/>
            <a:ext cx="4816352" cy="12020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 l="62449" t="27242" r="8333" b="46755"/>
          <a:stretch>
            <a:fillRect/>
          </a:stretch>
        </p:blipFill>
        <p:spPr bwMode="auto">
          <a:xfrm>
            <a:off x="290990" y="4869160"/>
            <a:ext cx="4209698" cy="13681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/>
          <p:cNvSpPr txBox="1">
            <a:spLocks/>
          </p:cNvSpPr>
          <p:nvPr/>
        </p:nvSpPr>
        <p:spPr>
          <a:xfrm>
            <a:off x="358775" y="488950"/>
            <a:ext cx="6667500" cy="838200"/>
          </a:xfrm>
          <a:prstGeom prst="rect">
            <a:avLst/>
          </a:prstGeom>
        </p:spPr>
        <p:txBody>
          <a:bodyPr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Distribute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Computation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51521" y="1556793"/>
            <a:ext cx="864096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b="1" dirty="0" smtClean="0">
                <a:latin typeface="+mn-lt"/>
              </a:rPr>
              <a:t>Concept</a:t>
            </a:r>
          </a:p>
          <a:p>
            <a:pPr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000" dirty="0" smtClean="0">
                <a:latin typeface="+mn-lt"/>
              </a:rPr>
              <a:t> Run one </a:t>
            </a:r>
            <a:r>
              <a:rPr lang="en-US" sz="2000" dirty="0" err="1" smtClean="0">
                <a:latin typeface="+mn-lt"/>
              </a:rPr>
              <a:t>TreeHash</a:t>
            </a:r>
            <a:r>
              <a:rPr lang="en-US" sz="2000" dirty="0" smtClean="0">
                <a:latin typeface="+mn-lt"/>
              </a:rPr>
              <a:t> instance per level 0 &lt;= v &lt; h-k</a:t>
            </a:r>
          </a:p>
          <a:p>
            <a:pPr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000" dirty="0" smtClean="0">
                <a:latin typeface="+mn-lt"/>
              </a:rPr>
              <a:t> Start computation of next right node on level v when current node becomes part of authentication path. </a:t>
            </a:r>
          </a:p>
          <a:p>
            <a:pPr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000" dirty="0" smtClean="0">
                <a:latin typeface="+mn-lt"/>
              </a:rPr>
              <a:t> Use scheduling strategy to guarantee that nodes are finished in time.</a:t>
            </a:r>
          </a:p>
          <a:p>
            <a:pPr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000" dirty="0" smtClean="0">
                <a:latin typeface="+mn-lt"/>
              </a:rPr>
              <a:t> Distribute (h-k)/2 updates per signature among all running </a:t>
            </a:r>
            <a:r>
              <a:rPr lang="en-US" sz="2000" dirty="0" err="1" smtClean="0">
                <a:latin typeface="+mn-lt"/>
              </a:rPr>
              <a:t>TreeHash</a:t>
            </a:r>
            <a:r>
              <a:rPr lang="en-US" sz="2000" dirty="0" smtClean="0">
                <a:latin typeface="+mn-lt"/>
              </a:rPr>
              <a:t> instances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/>
          <p:cNvSpPr txBox="1">
            <a:spLocks/>
          </p:cNvSpPr>
          <p:nvPr/>
        </p:nvSpPr>
        <p:spPr>
          <a:xfrm>
            <a:off x="358775" y="488950"/>
            <a:ext cx="6667500" cy="838200"/>
          </a:xfrm>
          <a:prstGeom prst="rect">
            <a:avLst/>
          </a:prstGeom>
        </p:spPr>
        <p:txBody>
          <a:bodyPr anchor="ctr" anchorCtr="0"/>
          <a:lstStyle/>
          <a:p>
            <a:pPr lvl="0">
              <a:defRPr/>
            </a:pPr>
            <a:r>
              <a:rPr lang="en-US" sz="2800" b="1" kern="0" dirty="0" smtClean="0">
                <a:latin typeface="+mj-lt"/>
              </a:rPr>
              <a:t>Distribute Computation</a:t>
            </a:r>
            <a:endParaRPr lang="en-US" sz="2000" b="1" kern="0" dirty="0">
              <a:latin typeface="+mj-lt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58775" y="1599125"/>
            <a:ext cx="853370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2000" b="1" dirty="0" err="1" smtClean="0">
                <a:latin typeface="+mn-lt"/>
              </a:rPr>
              <a:t>Worst</a:t>
            </a:r>
            <a:r>
              <a:rPr lang="de-DE" sz="2000" b="1" dirty="0" smtClean="0">
                <a:latin typeface="+mn-lt"/>
              </a:rPr>
              <a:t> Case </a:t>
            </a:r>
            <a:r>
              <a:rPr lang="de-DE" sz="2000" b="1" dirty="0" err="1" smtClean="0">
                <a:latin typeface="+mn-lt"/>
              </a:rPr>
              <a:t>Runtime</a:t>
            </a:r>
            <a:endParaRPr lang="de-DE" sz="2000" b="1" dirty="0" smtClean="0">
              <a:latin typeface="+mn-lt"/>
            </a:endParaRPr>
          </a:p>
          <a:p>
            <a:pPr>
              <a:spcAft>
                <a:spcPts val="1200"/>
              </a:spcAft>
            </a:pPr>
            <a:r>
              <a:rPr lang="de-DE" sz="2000" dirty="0" err="1" smtClean="0">
                <a:latin typeface="+mn-lt"/>
              </a:rPr>
              <a:t>Before</a:t>
            </a:r>
            <a:r>
              <a:rPr lang="de-DE" sz="2000" dirty="0" smtClean="0">
                <a:latin typeface="+mn-lt"/>
              </a:rPr>
              <a:t>:</a:t>
            </a:r>
            <a:br>
              <a:rPr lang="de-DE" sz="2000" dirty="0" smtClean="0">
                <a:latin typeface="+mn-lt"/>
              </a:rPr>
            </a:br>
            <a:r>
              <a:rPr lang="en-US" sz="2000" dirty="0" smtClean="0">
                <a:solidFill>
                  <a:srgbClr val="CC0927"/>
                </a:solidFill>
                <a:latin typeface="+mn-lt"/>
              </a:rPr>
              <a:t>2</a:t>
            </a:r>
            <a:r>
              <a:rPr lang="en-US" sz="2000" baseline="30000" dirty="0" smtClean="0">
                <a:solidFill>
                  <a:srgbClr val="CC0927"/>
                </a:solidFill>
                <a:latin typeface="+mn-lt"/>
              </a:rPr>
              <a:t>h-k</a:t>
            </a:r>
            <a:r>
              <a:rPr lang="en-US" sz="2000" dirty="0" smtClean="0">
                <a:solidFill>
                  <a:srgbClr val="CC0927"/>
                </a:solidFill>
                <a:latin typeface="+mn-lt"/>
              </a:rPr>
              <a:t>-1 leaf </a:t>
            </a:r>
            <a:r>
              <a:rPr lang="en-US" sz="2000" dirty="0" smtClean="0">
                <a:latin typeface="+mn-lt"/>
              </a:rPr>
              <a:t>and </a:t>
            </a:r>
            <a:r>
              <a:rPr lang="en-US" sz="2000" dirty="0" smtClean="0">
                <a:solidFill>
                  <a:srgbClr val="CC0927"/>
                </a:solidFill>
                <a:latin typeface="+mn-lt"/>
              </a:rPr>
              <a:t>2</a:t>
            </a:r>
            <a:r>
              <a:rPr lang="en-US" sz="2000" baseline="30000" dirty="0" smtClean="0">
                <a:solidFill>
                  <a:srgbClr val="CC0927"/>
                </a:solidFill>
                <a:latin typeface="+mn-lt"/>
              </a:rPr>
              <a:t>h-k</a:t>
            </a:r>
            <a:r>
              <a:rPr lang="en-US" sz="2000" dirty="0" smtClean="0">
                <a:solidFill>
                  <a:srgbClr val="CC0927"/>
                </a:solidFill>
                <a:latin typeface="+mn-lt"/>
              </a:rPr>
              <a:t>-1-(h-k)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smtClean="0">
                <a:solidFill>
                  <a:srgbClr val="CC0927"/>
                </a:solidFill>
                <a:latin typeface="+mn-lt"/>
              </a:rPr>
              <a:t>node</a:t>
            </a:r>
            <a:r>
              <a:rPr lang="en-US" sz="2000" dirty="0" smtClean="0">
                <a:latin typeface="+mn-lt"/>
              </a:rPr>
              <a:t> computations.</a:t>
            </a:r>
          </a:p>
          <a:p>
            <a:pPr>
              <a:spcAft>
                <a:spcPts val="1200"/>
              </a:spcAft>
            </a:pPr>
            <a:r>
              <a:rPr lang="de-DE" sz="2000" dirty="0" err="1" smtClean="0">
                <a:latin typeface="+mn-lt"/>
              </a:rPr>
              <a:t>With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distributed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computation</a:t>
            </a:r>
            <a:r>
              <a:rPr lang="de-DE" sz="2000" dirty="0" smtClean="0">
                <a:latin typeface="+mn-lt"/>
              </a:rPr>
              <a:t>:</a:t>
            </a:r>
            <a:br>
              <a:rPr lang="de-DE" sz="2000" dirty="0" smtClean="0">
                <a:latin typeface="+mn-lt"/>
              </a:rPr>
            </a:br>
            <a:r>
              <a:rPr lang="en-US" sz="2000" dirty="0" smtClean="0">
                <a:solidFill>
                  <a:srgbClr val="008000"/>
                </a:solidFill>
                <a:latin typeface="+mn-lt"/>
              </a:rPr>
              <a:t>(h-k)/2 + 1 leaf</a:t>
            </a: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 and </a:t>
            </a:r>
            <a:r>
              <a:rPr lang="en-US" sz="2000" dirty="0" smtClean="0">
                <a:solidFill>
                  <a:srgbClr val="008000"/>
                </a:solidFill>
                <a:latin typeface="+mn-lt"/>
              </a:rPr>
              <a:t>3(h-k-1)/2 + 1 node</a:t>
            </a: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 computations.</a:t>
            </a:r>
          </a:p>
          <a:p>
            <a:pPr>
              <a:spcAft>
                <a:spcPts val="1200"/>
              </a:spcAft>
            </a:pPr>
            <a:endParaRPr lang="en-US" sz="2000" b="1" dirty="0" smtClean="0">
              <a:solidFill>
                <a:srgbClr val="000000"/>
              </a:solidFill>
              <a:latin typeface="+mn-lt"/>
            </a:endParaRPr>
          </a:p>
          <a:p>
            <a:pPr>
              <a:spcAft>
                <a:spcPts val="1200"/>
              </a:spcAft>
            </a:pPr>
            <a:r>
              <a:rPr lang="en-US" sz="2000" b="1" dirty="0" smtClean="0">
                <a:solidFill>
                  <a:srgbClr val="000000"/>
                </a:solidFill>
                <a:latin typeface="+mn-lt"/>
              </a:rPr>
              <a:t>Add. Storage</a:t>
            </a: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/>
            </a:r>
            <a:br>
              <a:rPr lang="en-US" sz="2000" dirty="0" smtClean="0">
                <a:solidFill>
                  <a:srgbClr val="000000"/>
                </a:solidFill>
                <a:latin typeface="+mn-lt"/>
              </a:rPr>
            </a:b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   Single stack of size </a:t>
            </a: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h-k </a:t>
            </a: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nodes for all </a:t>
            </a:r>
            <a:r>
              <a:rPr lang="en-US" sz="2000" dirty="0" err="1" smtClean="0">
                <a:solidFill>
                  <a:srgbClr val="000000"/>
                </a:solidFill>
                <a:latin typeface="+mn-lt"/>
              </a:rPr>
              <a:t>TreeHash</a:t>
            </a: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 instances.</a:t>
            </a:r>
            <a:br>
              <a:rPr lang="en-US" sz="2000" dirty="0" smtClean="0">
                <a:solidFill>
                  <a:srgbClr val="000000"/>
                </a:solidFill>
                <a:latin typeface="+mn-lt"/>
              </a:rPr>
            </a:b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+ One node per </a:t>
            </a:r>
            <a:r>
              <a:rPr lang="en-US" sz="2000" dirty="0" err="1" smtClean="0">
                <a:solidFill>
                  <a:srgbClr val="000000"/>
                </a:solidFill>
                <a:latin typeface="+mn-lt"/>
              </a:rPr>
              <a:t>TreeHash</a:t>
            </a: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 instance.</a:t>
            </a:r>
            <a:br>
              <a:rPr lang="en-US" sz="2000" dirty="0" smtClean="0">
                <a:solidFill>
                  <a:srgbClr val="000000"/>
                </a:solidFill>
                <a:latin typeface="+mn-lt"/>
              </a:rPr>
            </a:b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= </a:t>
            </a: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2(h-k) </a:t>
            </a: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nodes</a:t>
            </a:r>
            <a:endParaRPr lang="de-DE" sz="2000" dirty="0" smtClean="0">
              <a:latin typeface="+mn-lt"/>
            </a:endParaRPr>
          </a:p>
          <a:p>
            <a:pPr>
              <a:spcAft>
                <a:spcPts val="1200"/>
              </a:spcAft>
            </a:pPr>
            <a:endParaRPr lang="en-US" sz="2000" dirty="0" smtClean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/>
          <p:cNvSpPr txBox="1">
            <a:spLocks/>
          </p:cNvSpPr>
          <p:nvPr/>
        </p:nvSpPr>
        <p:spPr>
          <a:xfrm>
            <a:off x="358775" y="488950"/>
            <a:ext cx="6667500" cy="838200"/>
          </a:xfrm>
          <a:prstGeom prst="rect">
            <a:avLst/>
          </a:prstGeom>
        </p:spPr>
        <p:txBody>
          <a:bodyPr anchor="ctr" anchorCtr="0"/>
          <a:lstStyle/>
          <a:p>
            <a:pPr lvl="0">
              <a:defRPr/>
            </a:pPr>
            <a:r>
              <a:rPr lang="en-US" sz="2800" b="1" kern="0" dirty="0" smtClean="0">
                <a:latin typeface="+mj-lt"/>
              </a:rPr>
              <a:t>BDS Performance</a:t>
            </a:r>
            <a:endParaRPr lang="en-US" sz="2000" b="1" kern="0" dirty="0">
              <a:latin typeface="+mj-lt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58775" y="1628800"/>
            <a:ext cx="8533705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2000" b="1" dirty="0" smtClean="0">
                <a:latin typeface="+mn-lt"/>
              </a:rPr>
              <a:t>Storage:</a:t>
            </a:r>
          </a:p>
          <a:p>
            <a:pPr>
              <a:spcAft>
                <a:spcPts val="0"/>
              </a:spcAft>
            </a:pPr>
            <a:endParaRPr lang="en-US" sz="2000" dirty="0" smtClean="0">
              <a:latin typeface="+mn-lt"/>
            </a:endParaRPr>
          </a:p>
          <a:p>
            <a:pPr>
              <a:spcAft>
                <a:spcPts val="0"/>
              </a:spcAft>
            </a:pPr>
            <a:r>
              <a:rPr lang="en-US" sz="2000" dirty="0" smtClean="0">
                <a:latin typeface="+mn-lt"/>
              </a:rPr>
              <a:t>                                 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000" dirty="0" smtClean="0">
                <a:latin typeface="+mn-lt"/>
              </a:rPr>
              <a:t> bit nodes</a:t>
            </a:r>
          </a:p>
          <a:p>
            <a:pPr>
              <a:spcAft>
                <a:spcPts val="0"/>
              </a:spcAft>
            </a:pPr>
            <a:endParaRPr lang="en-US" sz="2000" dirty="0" smtClean="0">
              <a:latin typeface="+mn-lt"/>
            </a:endParaRPr>
          </a:p>
          <a:p>
            <a:pPr>
              <a:spcAft>
                <a:spcPts val="0"/>
              </a:spcAft>
            </a:pPr>
            <a:r>
              <a:rPr lang="en-US" sz="2400" dirty="0" smtClean="0">
                <a:latin typeface="+mn-lt"/>
              </a:rPr>
              <a:t>            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000" dirty="0" smtClean="0">
                <a:latin typeface="+mn-lt"/>
              </a:rPr>
              <a:t> bit seeds for forward secure XMSS.</a:t>
            </a:r>
          </a:p>
          <a:p>
            <a:pPr>
              <a:spcAft>
                <a:spcPts val="0"/>
              </a:spcAft>
            </a:pPr>
            <a:endParaRPr lang="en-US" sz="2000" dirty="0" smtClean="0">
              <a:latin typeface="+mn-lt"/>
            </a:endParaRPr>
          </a:p>
          <a:p>
            <a:pPr>
              <a:spcAft>
                <a:spcPts val="0"/>
              </a:spcAft>
            </a:pPr>
            <a:r>
              <a:rPr lang="en-US" sz="2000" b="1" dirty="0" smtClean="0">
                <a:latin typeface="+mn-lt"/>
              </a:rPr>
              <a:t>Runtime:</a:t>
            </a:r>
          </a:p>
          <a:p>
            <a:pPr>
              <a:spcAft>
                <a:spcPts val="0"/>
              </a:spcAft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−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)/2+1 </a:t>
            </a:r>
            <a:r>
              <a:rPr lang="en-US" sz="2000" dirty="0" smtClean="0">
                <a:latin typeface="+mn-lt"/>
              </a:rPr>
              <a:t>leaf and </a:t>
            </a:r>
            <a:br>
              <a:rPr lang="en-US" sz="2000" dirty="0" smtClean="0">
                <a:latin typeface="+mn-lt"/>
              </a:rPr>
            </a:b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3(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−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−1)/2+1 </a:t>
            </a:r>
            <a:r>
              <a:rPr lang="en-US" sz="2000" dirty="0" smtClean="0">
                <a:latin typeface="+mn-lt"/>
              </a:rPr>
              <a:t>node computations.</a:t>
            </a:r>
          </a:p>
          <a:p>
            <a:pPr>
              <a:spcAft>
                <a:spcPts val="0"/>
              </a:spcAft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−</a:t>
            </a:r>
            <a:r>
              <a:rPr lang="en-US" sz="24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000" dirty="0" smtClean="0">
                <a:solidFill>
                  <a:srgbClr val="000000"/>
                </a:solidFill>
                <a:latin typeface="+mn-lt"/>
                <a:cs typeface="Times New Roman" pitchFamily="18" charset="0"/>
              </a:rPr>
              <a:t>calls to FSPRG </a:t>
            </a:r>
            <a:r>
              <a:rPr lang="en-US" sz="2000" dirty="0" smtClean="0">
                <a:solidFill>
                  <a:srgbClr val="000000"/>
                </a:solidFill>
                <a:latin typeface="Verdana"/>
              </a:rPr>
              <a:t>for forward secure XMSS in the worst case.</a:t>
            </a:r>
            <a:endParaRPr lang="en-US" sz="2000" dirty="0" smtClean="0">
              <a:latin typeface="+mn-lt"/>
            </a:endParaRPr>
          </a:p>
          <a:p>
            <a:pPr>
              <a:spcAft>
                <a:spcPts val="0"/>
              </a:spcAft>
            </a:pPr>
            <a:endParaRPr lang="en-US" sz="2000" dirty="0" smtClean="0">
              <a:latin typeface="+mn-lt"/>
            </a:endParaRPr>
          </a:p>
          <a:p>
            <a:pPr>
              <a:spcAft>
                <a:spcPts val="0"/>
              </a:spcAft>
            </a:pPr>
            <a:endParaRPr lang="en-US" sz="2000" dirty="0" smtClean="0">
              <a:latin typeface="+mn-lt"/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/>
        </p:nvGraphicFramePr>
        <p:xfrm>
          <a:off x="493670" y="2014350"/>
          <a:ext cx="2952329" cy="9651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4" name="Formel" r:id="rId3" imgW="1320480" imgH="431640" progId="Equation.3">
                  <p:embed/>
                </p:oleObj>
              </mc:Choice>
              <mc:Fallback>
                <p:oleObj name="Formel" r:id="rId3" imgW="1320480" imgH="4316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670" y="2014350"/>
                        <a:ext cx="2952329" cy="96518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570351" y="2983731"/>
          <a:ext cx="1152128" cy="3360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5" name="Formel" r:id="rId5" imgW="609480" imgH="177480" progId="Equation.3">
                  <p:embed/>
                </p:oleObj>
              </mc:Choice>
              <mc:Fallback>
                <p:oleObj name="Formel" r:id="rId5" imgW="609480" imgH="1774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351" y="2983731"/>
                        <a:ext cx="1152128" cy="33608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2138" y="2878832"/>
            <a:ext cx="8498334" cy="838200"/>
          </a:xfrm>
        </p:spPr>
        <p:txBody>
          <a:bodyPr/>
          <a:lstStyle/>
          <a:p>
            <a:pPr algn="ctr" fontAlgn="ctr">
              <a:spcAft>
                <a:spcPts val="600"/>
              </a:spcAft>
            </a:pPr>
            <a:r>
              <a:rPr lang="en-US" sz="4400" dirty="0" err="1" smtClean="0"/>
              <a:t>TreeHash</a:t>
            </a: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2000" dirty="0" smtClean="0"/>
              <a:t>(Mer89)</a:t>
            </a:r>
            <a:endParaRPr lang="en-US" sz="2000" baseline="300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TreeHash</a:t>
            </a:r>
            <a:endParaRPr lang="de-DE" dirty="0"/>
          </a:p>
        </p:txBody>
      </p:sp>
      <p:sp>
        <p:nvSpPr>
          <p:cNvPr id="4" name="Inhaltsplatzhalter 2"/>
          <p:cNvSpPr txBox="1">
            <a:spLocks/>
          </p:cNvSpPr>
          <p:nvPr/>
        </p:nvSpPr>
        <p:spPr>
          <a:xfrm>
            <a:off x="250825" y="1592263"/>
            <a:ext cx="8640763" cy="4500562"/>
          </a:xfrm>
          <a:prstGeom prst="rect">
            <a:avLst/>
          </a:prstGeom>
        </p:spPr>
        <p:txBody>
          <a:bodyPr/>
          <a:lstStyle/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TreeHash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v,i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): Computes node on level v with leftmost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2000" kern="0" dirty="0" smtClean="0">
                <a:latin typeface="+mn-lt"/>
              </a:rPr>
              <a:t>descendant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</a:t>
            </a:r>
          </a:p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2000" kern="0" dirty="0" smtClean="0">
                <a:latin typeface="+mn-lt"/>
              </a:rPr>
              <a:t>Public Key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Generation: Run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TreeHash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(h,0)</a:t>
            </a:r>
          </a:p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lang="en-US" sz="2000" kern="0" dirty="0" smtClean="0">
              <a:latin typeface="+mn-lt"/>
            </a:endParaRPr>
          </a:p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lang="en-US" sz="2000" kern="0" dirty="0" smtClean="0">
              <a:latin typeface="+mn-lt"/>
            </a:endParaRPr>
          </a:p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lang="en-US" sz="2000" kern="0" dirty="0" smtClean="0">
              <a:latin typeface="+mn-lt"/>
            </a:endParaRPr>
          </a:p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lang="en-US" sz="2000" kern="0" dirty="0" smtClean="0">
              <a:latin typeface="+mn-lt"/>
            </a:endParaRPr>
          </a:p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9388" lvl="0" indent="-179388" eaLnBrk="0" hangingPunct="0">
              <a:spcBef>
                <a:spcPct val="20000"/>
              </a:spcBef>
            </a:pPr>
            <a:r>
              <a:rPr lang="en-US" sz="2000" kern="0" dirty="0" smtClean="0"/>
              <a:t>   L</a:t>
            </a:r>
            <a:r>
              <a:rPr lang="en-US" sz="2000" kern="0" baseline="-25000" dirty="0" smtClean="0"/>
              <a:t>0	</a:t>
            </a:r>
            <a:r>
              <a:rPr lang="en-US" sz="2000" kern="0" dirty="0" smtClean="0"/>
              <a:t>      L</a:t>
            </a:r>
            <a:r>
              <a:rPr lang="en-US" sz="2000" kern="0" baseline="-25000" dirty="0" smtClean="0"/>
              <a:t>1                 </a:t>
            </a:r>
            <a:r>
              <a:rPr lang="en-US" sz="2000" kern="0" dirty="0" smtClean="0"/>
              <a:t>L</a:t>
            </a:r>
            <a:r>
              <a:rPr lang="en-US" sz="2000" kern="0" baseline="-25000" dirty="0" smtClean="0"/>
              <a:t>2                 </a:t>
            </a:r>
            <a:r>
              <a:rPr lang="en-US" sz="2000" kern="0" dirty="0" smtClean="0"/>
              <a:t>L</a:t>
            </a:r>
            <a:r>
              <a:rPr lang="en-US" sz="2000" kern="0" baseline="-25000" dirty="0" smtClean="0"/>
              <a:t>3                  </a:t>
            </a:r>
            <a:r>
              <a:rPr lang="en-US" sz="2000" b="1" kern="0" baseline="-25000" dirty="0" smtClean="0"/>
              <a:t>. . .</a:t>
            </a:r>
            <a:r>
              <a:rPr lang="en-US" sz="2000" kern="0" dirty="0" smtClean="0"/>
              <a:t>                                          L</a:t>
            </a:r>
            <a:r>
              <a:rPr lang="en-US" sz="2000" kern="0" baseline="-25000" dirty="0" smtClean="0"/>
              <a:t>7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Oval 26"/>
          <p:cNvSpPr>
            <a:spLocks noChangeArrowheads="1"/>
          </p:cNvSpPr>
          <p:nvPr/>
        </p:nvSpPr>
        <p:spPr bwMode="auto">
          <a:xfrm>
            <a:off x="454795" y="5029869"/>
            <a:ext cx="431800" cy="431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6" name="Oval 27"/>
          <p:cNvSpPr>
            <a:spLocks noChangeArrowheads="1"/>
          </p:cNvSpPr>
          <p:nvPr/>
        </p:nvSpPr>
        <p:spPr bwMode="auto">
          <a:xfrm>
            <a:off x="1534295" y="5029869"/>
            <a:ext cx="431800" cy="431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7" name="Oval 28"/>
          <p:cNvSpPr>
            <a:spLocks noChangeArrowheads="1"/>
          </p:cNvSpPr>
          <p:nvPr/>
        </p:nvSpPr>
        <p:spPr bwMode="auto">
          <a:xfrm>
            <a:off x="2542357" y="5029869"/>
            <a:ext cx="431800" cy="431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8" name="Oval 29"/>
          <p:cNvSpPr>
            <a:spLocks noChangeArrowheads="1"/>
          </p:cNvSpPr>
          <p:nvPr/>
        </p:nvSpPr>
        <p:spPr bwMode="auto">
          <a:xfrm>
            <a:off x="3621857" y="5029869"/>
            <a:ext cx="431800" cy="431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9" name="Oval 30"/>
          <p:cNvSpPr>
            <a:spLocks noChangeArrowheads="1"/>
          </p:cNvSpPr>
          <p:nvPr/>
        </p:nvSpPr>
        <p:spPr bwMode="auto">
          <a:xfrm>
            <a:off x="4704532" y="5029869"/>
            <a:ext cx="431800" cy="431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10" name="Oval 31"/>
          <p:cNvSpPr>
            <a:spLocks noChangeArrowheads="1"/>
          </p:cNvSpPr>
          <p:nvPr/>
        </p:nvSpPr>
        <p:spPr bwMode="auto">
          <a:xfrm>
            <a:off x="5784032" y="5029869"/>
            <a:ext cx="431800" cy="431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11" name="Oval 32"/>
          <p:cNvSpPr>
            <a:spLocks noChangeArrowheads="1"/>
          </p:cNvSpPr>
          <p:nvPr/>
        </p:nvSpPr>
        <p:spPr bwMode="auto">
          <a:xfrm>
            <a:off x="6792095" y="5029869"/>
            <a:ext cx="431800" cy="431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12" name="Oval 33"/>
          <p:cNvSpPr>
            <a:spLocks noChangeArrowheads="1"/>
          </p:cNvSpPr>
          <p:nvPr/>
        </p:nvSpPr>
        <p:spPr bwMode="auto">
          <a:xfrm>
            <a:off x="7871595" y="5029869"/>
            <a:ext cx="431800" cy="431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13" name="Oval 34"/>
          <p:cNvSpPr>
            <a:spLocks noChangeArrowheads="1"/>
          </p:cNvSpPr>
          <p:nvPr/>
        </p:nvSpPr>
        <p:spPr bwMode="auto">
          <a:xfrm>
            <a:off x="1032645" y="4310732"/>
            <a:ext cx="431800" cy="431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14" name="Oval 35"/>
          <p:cNvSpPr>
            <a:spLocks noChangeArrowheads="1"/>
          </p:cNvSpPr>
          <p:nvPr/>
        </p:nvSpPr>
        <p:spPr bwMode="auto">
          <a:xfrm>
            <a:off x="3120207" y="4310732"/>
            <a:ext cx="431800" cy="431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15" name="Oval 36"/>
          <p:cNvSpPr>
            <a:spLocks noChangeArrowheads="1"/>
          </p:cNvSpPr>
          <p:nvPr/>
        </p:nvSpPr>
        <p:spPr bwMode="auto">
          <a:xfrm>
            <a:off x="5280795" y="4310732"/>
            <a:ext cx="431800" cy="431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16" name="Oval 37"/>
          <p:cNvSpPr>
            <a:spLocks noChangeArrowheads="1"/>
          </p:cNvSpPr>
          <p:nvPr/>
        </p:nvSpPr>
        <p:spPr bwMode="auto">
          <a:xfrm>
            <a:off x="7368357" y="4310732"/>
            <a:ext cx="431800" cy="431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17" name="Oval 38"/>
          <p:cNvSpPr>
            <a:spLocks noChangeArrowheads="1"/>
          </p:cNvSpPr>
          <p:nvPr/>
        </p:nvSpPr>
        <p:spPr bwMode="auto">
          <a:xfrm>
            <a:off x="2112145" y="3590007"/>
            <a:ext cx="431800" cy="431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18" name="Oval 39"/>
          <p:cNvSpPr>
            <a:spLocks noChangeArrowheads="1"/>
          </p:cNvSpPr>
          <p:nvPr/>
        </p:nvSpPr>
        <p:spPr bwMode="auto">
          <a:xfrm>
            <a:off x="6360295" y="3590007"/>
            <a:ext cx="431800" cy="431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19" name="Oval 40"/>
          <p:cNvSpPr>
            <a:spLocks noChangeArrowheads="1"/>
          </p:cNvSpPr>
          <p:nvPr/>
        </p:nvSpPr>
        <p:spPr bwMode="auto">
          <a:xfrm>
            <a:off x="4199707" y="2797844"/>
            <a:ext cx="431800" cy="431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20" name="Line 57"/>
          <p:cNvSpPr>
            <a:spLocks noChangeShapeType="1"/>
          </p:cNvSpPr>
          <p:nvPr/>
        </p:nvSpPr>
        <p:spPr bwMode="auto">
          <a:xfrm flipH="1">
            <a:off x="815157" y="4742532"/>
            <a:ext cx="43180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21" name="Line 58"/>
          <p:cNvSpPr>
            <a:spLocks noChangeShapeType="1"/>
          </p:cNvSpPr>
          <p:nvPr/>
        </p:nvSpPr>
        <p:spPr bwMode="auto">
          <a:xfrm>
            <a:off x="1246957" y="4742532"/>
            <a:ext cx="360363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22" name="Line 59"/>
          <p:cNvSpPr>
            <a:spLocks noChangeShapeType="1"/>
          </p:cNvSpPr>
          <p:nvPr/>
        </p:nvSpPr>
        <p:spPr bwMode="auto">
          <a:xfrm flipH="1">
            <a:off x="2904307" y="4742532"/>
            <a:ext cx="43180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23" name="Line 60"/>
          <p:cNvSpPr>
            <a:spLocks noChangeShapeType="1"/>
          </p:cNvSpPr>
          <p:nvPr/>
        </p:nvSpPr>
        <p:spPr bwMode="auto">
          <a:xfrm>
            <a:off x="3336107" y="4742532"/>
            <a:ext cx="360363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24" name="Line 61"/>
          <p:cNvSpPr>
            <a:spLocks noChangeShapeType="1"/>
          </p:cNvSpPr>
          <p:nvPr/>
        </p:nvSpPr>
        <p:spPr bwMode="auto">
          <a:xfrm flipH="1">
            <a:off x="5064895" y="4742532"/>
            <a:ext cx="43180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25" name="Line 62"/>
          <p:cNvSpPr>
            <a:spLocks noChangeShapeType="1"/>
          </p:cNvSpPr>
          <p:nvPr/>
        </p:nvSpPr>
        <p:spPr bwMode="auto">
          <a:xfrm>
            <a:off x="5496695" y="4742532"/>
            <a:ext cx="360362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26" name="Line 63"/>
          <p:cNvSpPr>
            <a:spLocks noChangeShapeType="1"/>
          </p:cNvSpPr>
          <p:nvPr/>
        </p:nvSpPr>
        <p:spPr bwMode="auto">
          <a:xfrm flipH="1">
            <a:off x="7152457" y="4742532"/>
            <a:ext cx="43180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27" name="Line 64"/>
          <p:cNvSpPr>
            <a:spLocks noChangeShapeType="1"/>
          </p:cNvSpPr>
          <p:nvPr/>
        </p:nvSpPr>
        <p:spPr bwMode="auto">
          <a:xfrm>
            <a:off x="7584257" y="4742532"/>
            <a:ext cx="360363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28" name="Line 65"/>
          <p:cNvSpPr>
            <a:spLocks noChangeShapeType="1"/>
          </p:cNvSpPr>
          <p:nvPr/>
        </p:nvSpPr>
        <p:spPr bwMode="auto">
          <a:xfrm flipH="1">
            <a:off x="1391420" y="4021807"/>
            <a:ext cx="936625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29" name="Line 66"/>
          <p:cNvSpPr>
            <a:spLocks noChangeShapeType="1"/>
          </p:cNvSpPr>
          <p:nvPr/>
        </p:nvSpPr>
        <p:spPr bwMode="auto">
          <a:xfrm>
            <a:off x="2328045" y="4021807"/>
            <a:ext cx="86360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30" name="Line 67"/>
          <p:cNvSpPr>
            <a:spLocks noChangeShapeType="1"/>
          </p:cNvSpPr>
          <p:nvPr/>
        </p:nvSpPr>
        <p:spPr bwMode="auto">
          <a:xfrm flipH="1">
            <a:off x="5639570" y="4021807"/>
            <a:ext cx="936625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31" name="Line 68"/>
          <p:cNvSpPr>
            <a:spLocks noChangeShapeType="1"/>
          </p:cNvSpPr>
          <p:nvPr/>
        </p:nvSpPr>
        <p:spPr bwMode="auto">
          <a:xfrm>
            <a:off x="6576195" y="4021807"/>
            <a:ext cx="86360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32" name="Line 69"/>
          <p:cNvSpPr>
            <a:spLocks noChangeShapeType="1"/>
          </p:cNvSpPr>
          <p:nvPr/>
        </p:nvSpPr>
        <p:spPr bwMode="auto">
          <a:xfrm flipH="1">
            <a:off x="2472507" y="3229644"/>
            <a:ext cx="1943100" cy="433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33" name="Line 70"/>
          <p:cNvSpPr>
            <a:spLocks noChangeShapeType="1"/>
          </p:cNvSpPr>
          <p:nvPr/>
        </p:nvSpPr>
        <p:spPr bwMode="auto">
          <a:xfrm>
            <a:off x="4415607" y="3229644"/>
            <a:ext cx="2016125" cy="433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34" name="Text Box 105"/>
          <p:cNvSpPr txBox="1">
            <a:spLocks noChangeArrowheads="1"/>
          </p:cNvSpPr>
          <p:nvPr/>
        </p:nvSpPr>
        <p:spPr bwMode="auto">
          <a:xfrm>
            <a:off x="4664845" y="2745457"/>
            <a:ext cx="503237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de-DE" sz="2800">
                <a:latin typeface="Times New Roman" pitchFamily="18" charset="0"/>
              </a:rPr>
              <a:t>=</a:t>
            </a:r>
          </a:p>
        </p:txBody>
      </p:sp>
      <p:pic>
        <p:nvPicPr>
          <p:cNvPr id="35" name="Picture 229" descr="j023817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98232" y="2781969"/>
            <a:ext cx="576263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AutoShape 242"/>
          <p:cNvSpPr>
            <a:spLocks/>
          </p:cNvSpPr>
          <p:nvPr/>
        </p:nvSpPr>
        <p:spPr bwMode="auto">
          <a:xfrm>
            <a:off x="8316094" y="2672432"/>
            <a:ext cx="360362" cy="2844800"/>
          </a:xfrm>
          <a:prstGeom prst="rightBrace">
            <a:avLst>
              <a:gd name="adj1" fmla="val 65786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38" name="Text Box 243"/>
          <p:cNvSpPr txBox="1">
            <a:spLocks noChangeArrowheads="1"/>
          </p:cNvSpPr>
          <p:nvPr/>
        </p:nvSpPr>
        <p:spPr bwMode="auto">
          <a:xfrm>
            <a:off x="8713216" y="3789040"/>
            <a:ext cx="3952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altLang="de-DE" sz="2800" i="1" dirty="0">
                <a:latin typeface="Times New Roman" pitchFamily="18" charset="0"/>
              </a:rPr>
              <a:t>h</a:t>
            </a:r>
            <a:endParaRPr lang="de-DE" altLang="de-DE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0" name="Gerade Verbindung 39"/>
          <p:cNvCxnSpPr/>
          <p:nvPr/>
        </p:nvCxnSpPr>
        <p:spPr>
          <a:xfrm>
            <a:off x="250825" y="3429000"/>
            <a:ext cx="7921575" cy="0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40"/>
          <p:cNvCxnSpPr/>
          <p:nvPr/>
        </p:nvCxnSpPr>
        <p:spPr>
          <a:xfrm>
            <a:off x="251520" y="4149080"/>
            <a:ext cx="7921575" cy="0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41"/>
          <p:cNvCxnSpPr/>
          <p:nvPr/>
        </p:nvCxnSpPr>
        <p:spPr>
          <a:xfrm>
            <a:off x="251520" y="4869160"/>
            <a:ext cx="7921575" cy="0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feld 42"/>
          <p:cNvSpPr txBox="1"/>
          <p:nvPr/>
        </p:nvSpPr>
        <p:spPr>
          <a:xfrm>
            <a:off x="262483" y="2915652"/>
            <a:ext cx="1128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CC0927"/>
                </a:solidFill>
              </a:rPr>
              <a:t>v = h = 3</a:t>
            </a:r>
            <a:endParaRPr lang="de-DE" dirty="0">
              <a:solidFill>
                <a:srgbClr val="CC0927"/>
              </a:solidFill>
            </a:endParaRPr>
          </a:p>
        </p:txBody>
      </p:sp>
      <p:sp>
        <p:nvSpPr>
          <p:cNvPr id="44" name="Textfeld 43"/>
          <p:cNvSpPr txBox="1"/>
          <p:nvPr/>
        </p:nvSpPr>
        <p:spPr>
          <a:xfrm>
            <a:off x="273528" y="3573016"/>
            <a:ext cx="781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CC0927"/>
                </a:solidFill>
              </a:rPr>
              <a:t>v = 2</a:t>
            </a:r>
            <a:endParaRPr lang="de-DE" dirty="0">
              <a:solidFill>
                <a:srgbClr val="CC0927"/>
              </a:solidFill>
            </a:endParaRPr>
          </a:p>
        </p:txBody>
      </p:sp>
      <p:sp>
        <p:nvSpPr>
          <p:cNvPr id="45" name="Textfeld 44"/>
          <p:cNvSpPr txBox="1"/>
          <p:nvPr/>
        </p:nvSpPr>
        <p:spPr>
          <a:xfrm>
            <a:off x="262483" y="4293096"/>
            <a:ext cx="781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CC0927"/>
                </a:solidFill>
              </a:rPr>
              <a:t>v = 1</a:t>
            </a:r>
            <a:endParaRPr lang="de-DE" dirty="0">
              <a:solidFill>
                <a:srgbClr val="CC0927"/>
              </a:solidFill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260229" y="5003884"/>
            <a:ext cx="781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CC0927"/>
                </a:solidFill>
              </a:rPr>
              <a:t>v = 0</a:t>
            </a:r>
            <a:endParaRPr lang="de-DE" dirty="0">
              <a:solidFill>
                <a:srgbClr val="CC0927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TreeHash</a:t>
            </a:r>
            <a:endParaRPr lang="de-DE" dirty="0"/>
          </a:p>
        </p:txBody>
      </p:sp>
      <p:sp>
        <p:nvSpPr>
          <p:cNvPr id="4" name="Inhaltsplatzhalter 2"/>
          <p:cNvSpPr txBox="1">
            <a:spLocks/>
          </p:cNvSpPr>
          <p:nvPr/>
        </p:nvSpPr>
        <p:spPr>
          <a:xfrm>
            <a:off x="250825" y="1592263"/>
            <a:ext cx="8640763" cy="4500562"/>
          </a:xfrm>
          <a:prstGeom prst="rect">
            <a:avLst/>
          </a:prstGeom>
        </p:spPr>
        <p:txBody>
          <a:bodyPr/>
          <a:lstStyle/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2000" kern="0" dirty="0" smtClean="0">
              <a:latin typeface="+mn-lt"/>
            </a:endParaRPr>
          </a:p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TreeHash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v,i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kern="0" dirty="0" smtClean="0">
                <a:latin typeface="+mn-lt"/>
              </a:rPr>
              <a:t>1: Init Stack, N1, N2</a:t>
            </a:r>
          </a:p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2: For </a:t>
            </a:r>
            <a:r>
              <a:rPr lang="en-US" sz="2000" kern="0" dirty="0" err="1" smtClean="0">
                <a:latin typeface="+mn-lt"/>
              </a:rPr>
              <a:t>j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= </a:t>
            </a:r>
            <a:r>
              <a:rPr kumimoji="0" lang="en-US" sz="2000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i+2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-1 do</a:t>
            </a:r>
          </a:p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kern="0" dirty="0" smtClean="0">
                <a:latin typeface="+mn-lt"/>
              </a:rPr>
              <a:t>3: 	N1 = </a:t>
            </a:r>
            <a:r>
              <a:rPr lang="en-US" sz="2000" kern="0" dirty="0" err="1" smtClean="0">
                <a:latin typeface="+mn-lt"/>
              </a:rPr>
              <a:t>LeafCalc</a:t>
            </a:r>
            <a:r>
              <a:rPr lang="en-US" sz="2000" kern="0" dirty="0" smtClean="0">
                <a:latin typeface="+mn-lt"/>
              </a:rPr>
              <a:t>(</a:t>
            </a:r>
            <a:r>
              <a:rPr lang="en-US" sz="2000" kern="0" dirty="0">
                <a:latin typeface="+mn-lt"/>
              </a:rPr>
              <a:t>j</a:t>
            </a:r>
            <a:r>
              <a:rPr lang="en-US" sz="2000" kern="0" dirty="0" smtClean="0">
                <a:latin typeface="+mn-lt"/>
              </a:rPr>
              <a:t>)</a:t>
            </a:r>
          </a:p>
          <a:p>
            <a:pPr marL="179388" indent="-179388" eaLnBrk="0" hangingPunct="0">
              <a:spcBef>
                <a:spcPct val="20000"/>
              </a:spcBef>
            </a:pP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4:	While N1</a:t>
            </a:r>
            <a:r>
              <a:rPr lang="en-US" sz="2000" kern="0" dirty="0" smtClean="0">
                <a:latin typeface="+mn-lt"/>
              </a:rPr>
              <a:t>.</a:t>
            </a:r>
            <a:r>
              <a:rPr lang="en-US" sz="2000" kern="0" dirty="0" smtClean="0">
                <a:solidFill>
                  <a:srgbClr val="000000"/>
                </a:solidFill>
                <a:latin typeface="Verdana"/>
              </a:rPr>
              <a:t>level()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== </a:t>
            </a:r>
            <a:r>
              <a:rPr kumimoji="0" lang="en-US" sz="2000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Stack.top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()</a:t>
            </a:r>
            <a:r>
              <a:rPr lang="en-US" sz="2000" kern="0" dirty="0" smtClean="0">
                <a:latin typeface="+mn-lt"/>
              </a:rPr>
              <a:t>.</a:t>
            </a:r>
            <a:r>
              <a:rPr lang="en-US" sz="2000" kern="0" dirty="0" smtClean="0">
                <a:solidFill>
                  <a:srgbClr val="000000"/>
                </a:solidFill>
                <a:latin typeface="Verdana"/>
              </a:rPr>
              <a:t>level()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do</a:t>
            </a:r>
          </a:p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kern="0" dirty="0" smtClean="0">
                <a:latin typeface="+mn-lt"/>
              </a:rPr>
              <a:t>5:		N2 = Stack.pop()</a:t>
            </a:r>
          </a:p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6:		N1 = </a:t>
            </a:r>
            <a:r>
              <a:rPr kumimoji="0" lang="en-US" sz="2000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ComputeParent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 N2, N1 )</a:t>
            </a:r>
          </a:p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kern="0" dirty="0" smtClean="0">
                <a:latin typeface="+mn-lt"/>
              </a:rPr>
              <a:t>7:	</a:t>
            </a:r>
            <a:r>
              <a:rPr lang="en-US" sz="2000" kern="0" dirty="0" err="1" smtClean="0">
                <a:latin typeface="+mn-lt"/>
              </a:rPr>
              <a:t>Stack.push</a:t>
            </a:r>
            <a:r>
              <a:rPr lang="en-US" sz="2000" kern="0" dirty="0" smtClean="0">
                <a:latin typeface="+mn-lt"/>
              </a:rPr>
              <a:t>(N1)</a:t>
            </a:r>
          </a:p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8: Return Stack.pop()</a:t>
            </a:r>
          </a:p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lang="en-US" sz="2000" kern="0" dirty="0" smtClean="0">
              <a:latin typeface="+mn-lt"/>
            </a:endParaRPr>
          </a:p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lang="en-US" sz="2000" kern="0" dirty="0" smtClean="0">
              <a:latin typeface="+mn-lt"/>
            </a:endParaRPr>
          </a:p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lang="en-US" sz="2000" kern="0" dirty="0" smtClean="0">
              <a:latin typeface="+mn-lt"/>
            </a:endParaRPr>
          </a:p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lang="en-US" sz="2000" kern="0" dirty="0" smtClean="0">
              <a:latin typeface="+mn-lt"/>
            </a:endParaRPr>
          </a:p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9388" lvl="0" indent="-179388" eaLnBrk="0" hangingPunct="0">
              <a:spcBef>
                <a:spcPct val="20000"/>
              </a:spcBef>
            </a:pPr>
            <a:r>
              <a:rPr lang="en-US" sz="2000" kern="0" dirty="0" smtClean="0"/>
              <a:t>   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9388" marR="0" lvl="0" indent="-179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48" name="Gerade Verbindung 47"/>
          <p:cNvCxnSpPr/>
          <p:nvPr/>
        </p:nvCxnSpPr>
        <p:spPr>
          <a:xfrm>
            <a:off x="250825" y="2706584"/>
            <a:ext cx="864076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48"/>
          <p:cNvCxnSpPr/>
          <p:nvPr/>
        </p:nvCxnSpPr>
        <p:spPr>
          <a:xfrm>
            <a:off x="242811" y="5589240"/>
            <a:ext cx="864076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49"/>
          <p:cNvCxnSpPr/>
          <p:nvPr/>
        </p:nvCxnSpPr>
        <p:spPr>
          <a:xfrm>
            <a:off x="242811" y="2348880"/>
            <a:ext cx="864076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TreeHash</a:t>
            </a:r>
            <a:endParaRPr lang="de-DE" dirty="0"/>
          </a:p>
        </p:txBody>
      </p:sp>
      <p:sp>
        <p:nvSpPr>
          <p:cNvPr id="4" name="Inhaltsplatzhalter 2"/>
          <p:cNvSpPr txBox="1">
            <a:spLocks/>
          </p:cNvSpPr>
          <p:nvPr/>
        </p:nvSpPr>
        <p:spPr>
          <a:xfrm>
            <a:off x="250825" y="1592263"/>
            <a:ext cx="8640763" cy="4500562"/>
          </a:xfrm>
          <a:prstGeom prst="rect">
            <a:avLst/>
          </a:prstGeom>
        </p:spPr>
        <p:txBody>
          <a:bodyPr/>
          <a:lstStyle/>
          <a:p>
            <a:pPr marL="179388" lvl="0" indent="-179388" eaLnBrk="0" hangingPunct="0">
              <a:spcBef>
                <a:spcPct val="20000"/>
              </a:spcBef>
            </a:pPr>
            <a:r>
              <a:rPr lang="en-US" sz="2400" kern="0" dirty="0" smtClean="0"/>
              <a:t> </a:t>
            </a:r>
          </a:p>
          <a:p>
            <a:pPr marL="179388" lvl="0" indent="-179388" eaLnBrk="0" hangingPunct="0">
              <a:spcBef>
                <a:spcPct val="20000"/>
              </a:spcBef>
            </a:pPr>
            <a:endParaRPr lang="en-US" sz="2400" kern="0" dirty="0" smtClean="0"/>
          </a:p>
          <a:p>
            <a:pPr marL="179388" lvl="0" indent="-179388" eaLnBrk="0" hangingPunct="0">
              <a:spcBef>
                <a:spcPct val="20000"/>
              </a:spcBef>
            </a:pPr>
            <a:endParaRPr lang="en-US" sz="2400" kern="0" dirty="0" smtClean="0"/>
          </a:p>
          <a:p>
            <a:pPr marL="179388" lvl="0" indent="-179388" eaLnBrk="0" hangingPunct="0">
              <a:spcBef>
                <a:spcPct val="20000"/>
              </a:spcBef>
            </a:pPr>
            <a:endParaRPr lang="en-US" sz="2400" kern="0" dirty="0" smtClean="0"/>
          </a:p>
          <a:p>
            <a:pPr marL="179388" lvl="0" indent="-179388" eaLnBrk="0" hangingPunct="0">
              <a:spcBef>
                <a:spcPct val="20000"/>
              </a:spcBef>
            </a:pPr>
            <a:endParaRPr lang="en-US" sz="2400" kern="0" dirty="0" smtClean="0"/>
          </a:p>
          <a:p>
            <a:pPr marL="179388" lvl="0" indent="-179388" eaLnBrk="0" hangingPunct="0">
              <a:spcBef>
                <a:spcPct val="20000"/>
              </a:spcBef>
            </a:pPr>
            <a:endParaRPr lang="en-US" sz="2400" kern="0" dirty="0" smtClean="0"/>
          </a:p>
          <a:p>
            <a:pPr marL="179388" lvl="0" indent="-179388" eaLnBrk="0" hangingPunct="0">
              <a:spcBef>
                <a:spcPct val="20000"/>
              </a:spcBef>
            </a:pPr>
            <a:endParaRPr lang="en-US" sz="2400" kern="0" dirty="0" smtClean="0"/>
          </a:p>
          <a:p>
            <a:pPr marL="179388" lvl="0" indent="-179388" eaLnBrk="0" hangingPunct="0">
              <a:spcBef>
                <a:spcPct val="20000"/>
              </a:spcBef>
            </a:pPr>
            <a:endParaRPr lang="en-US" sz="2400" kern="0" dirty="0" smtClean="0"/>
          </a:p>
          <a:p>
            <a:pPr marL="179388" lvl="0" indent="-179388" eaLnBrk="0" hangingPunct="0">
              <a:spcBef>
                <a:spcPct val="20000"/>
              </a:spcBef>
            </a:pPr>
            <a:r>
              <a:rPr lang="en-US" sz="2400" kern="0" dirty="0" smtClean="0"/>
              <a:t>   L</a:t>
            </a:r>
            <a:r>
              <a:rPr lang="en-US" sz="2400" kern="0" baseline="-25000" dirty="0" smtClean="0"/>
              <a:t>i </a:t>
            </a:r>
            <a:r>
              <a:rPr lang="en-US" sz="2400" kern="0" dirty="0" smtClean="0"/>
              <a:t>          L</a:t>
            </a:r>
            <a:r>
              <a:rPr lang="en-US" sz="2400" kern="0" baseline="-25000" dirty="0" smtClean="0"/>
              <a:t>i+1                                      . . .                                                            </a:t>
            </a:r>
            <a:r>
              <a:rPr lang="en-US" sz="2400" kern="0" dirty="0" smtClean="0"/>
              <a:t>L</a:t>
            </a:r>
            <a:r>
              <a:rPr lang="en-US" sz="2400" kern="0" baseline="-25000" dirty="0" smtClean="0"/>
              <a:t>i+2</a:t>
            </a:r>
            <a:r>
              <a:rPr lang="en-US" sz="2400" kern="0" baseline="-14000" dirty="0" smtClean="0"/>
              <a:t>v</a:t>
            </a:r>
            <a:r>
              <a:rPr lang="en-US" sz="2400" kern="0" baseline="-25000" dirty="0" smtClean="0"/>
              <a:t>-1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Oval 26"/>
          <p:cNvSpPr>
            <a:spLocks noChangeArrowheads="1"/>
          </p:cNvSpPr>
          <p:nvPr/>
        </p:nvSpPr>
        <p:spPr bwMode="auto">
          <a:xfrm>
            <a:off x="454795" y="4741837"/>
            <a:ext cx="431800" cy="431800"/>
          </a:xfrm>
          <a:prstGeom prst="ellipse">
            <a:avLst/>
          </a:prstGeom>
          <a:solidFill>
            <a:srgbClr val="00206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6" name="Oval 27"/>
          <p:cNvSpPr>
            <a:spLocks noChangeArrowheads="1"/>
          </p:cNvSpPr>
          <p:nvPr/>
        </p:nvSpPr>
        <p:spPr bwMode="auto">
          <a:xfrm>
            <a:off x="1534295" y="4741837"/>
            <a:ext cx="431800" cy="431800"/>
          </a:xfrm>
          <a:prstGeom prst="ellipse">
            <a:avLst/>
          </a:prstGeom>
          <a:solidFill>
            <a:srgbClr val="00206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13" name="Oval 34"/>
          <p:cNvSpPr>
            <a:spLocks noChangeArrowheads="1"/>
          </p:cNvSpPr>
          <p:nvPr/>
        </p:nvSpPr>
        <p:spPr bwMode="auto">
          <a:xfrm>
            <a:off x="1032645" y="4022700"/>
            <a:ext cx="431800" cy="431800"/>
          </a:xfrm>
          <a:prstGeom prst="ellipse">
            <a:avLst/>
          </a:prstGeom>
          <a:solidFill>
            <a:srgbClr val="00206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17" name="Oval 38"/>
          <p:cNvSpPr>
            <a:spLocks noChangeArrowheads="1"/>
          </p:cNvSpPr>
          <p:nvPr/>
        </p:nvSpPr>
        <p:spPr bwMode="auto">
          <a:xfrm>
            <a:off x="2112145" y="3301975"/>
            <a:ext cx="431800" cy="431800"/>
          </a:xfrm>
          <a:prstGeom prst="ellipse">
            <a:avLst/>
          </a:prstGeom>
          <a:solidFill>
            <a:srgbClr val="00206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19" name="Oval 40"/>
          <p:cNvSpPr>
            <a:spLocks noChangeArrowheads="1"/>
          </p:cNvSpPr>
          <p:nvPr/>
        </p:nvSpPr>
        <p:spPr bwMode="auto">
          <a:xfrm>
            <a:off x="4199707" y="2509812"/>
            <a:ext cx="431800" cy="4318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20" name="Line 57"/>
          <p:cNvSpPr>
            <a:spLocks noChangeShapeType="1"/>
          </p:cNvSpPr>
          <p:nvPr/>
        </p:nvSpPr>
        <p:spPr bwMode="auto">
          <a:xfrm flipH="1">
            <a:off x="815157" y="4454500"/>
            <a:ext cx="43180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21" name="Line 58"/>
          <p:cNvSpPr>
            <a:spLocks noChangeShapeType="1"/>
          </p:cNvSpPr>
          <p:nvPr/>
        </p:nvSpPr>
        <p:spPr bwMode="auto">
          <a:xfrm>
            <a:off x="1246957" y="4454500"/>
            <a:ext cx="360363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28" name="Line 65"/>
          <p:cNvSpPr>
            <a:spLocks noChangeShapeType="1"/>
          </p:cNvSpPr>
          <p:nvPr/>
        </p:nvSpPr>
        <p:spPr bwMode="auto">
          <a:xfrm flipH="1">
            <a:off x="1391420" y="3733775"/>
            <a:ext cx="936625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29" name="Line 66"/>
          <p:cNvSpPr>
            <a:spLocks noChangeShapeType="1"/>
          </p:cNvSpPr>
          <p:nvPr/>
        </p:nvSpPr>
        <p:spPr bwMode="auto">
          <a:xfrm>
            <a:off x="2328045" y="3733775"/>
            <a:ext cx="86360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32" name="Line 69"/>
          <p:cNvSpPr>
            <a:spLocks noChangeShapeType="1"/>
          </p:cNvSpPr>
          <p:nvPr/>
        </p:nvSpPr>
        <p:spPr bwMode="auto">
          <a:xfrm flipH="1">
            <a:off x="2472507" y="2941612"/>
            <a:ext cx="1943100" cy="433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33" name="Line 70"/>
          <p:cNvSpPr>
            <a:spLocks noChangeShapeType="1"/>
          </p:cNvSpPr>
          <p:nvPr/>
        </p:nvSpPr>
        <p:spPr bwMode="auto">
          <a:xfrm>
            <a:off x="4415607" y="2941612"/>
            <a:ext cx="2016125" cy="433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48" name="Oval 26"/>
          <p:cNvSpPr>
            <a:spLocks noChangeArrowheads="1"/>
          </p:cNvSpPr>
          <p:nvPr/>
        </p:nvSpPr>
        <p:spPr bwMode="auto">
          <a:xfrm>
            <a:off x="2547935" y="4751519"/>
            <a:ext cx="431800" cy="431800"/>
          </a:xfrm>
          <a:prstGeom prst="ellipse">
            <a:avLst/>
          </a:prstGeom>
          <a:solidFill>
            <a:srgbClr val="00206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49" name="Oval 27"/>
          <p:cNvSpPr>
            <a:spLocks noChangeArrowheads="1"/>
          </p:cNvSpPr>
          <p:nvPr/>
        </p:nvSpPr>
        <p:spPr bwMode="auto">
          <a:xfrm>
            <a:off x="3627435" y="4751519"/>
            <a:ext cx="431800" cy="431800"/>
          </a:xfrm>
          <a:prstGeom prst="ellipse">
            <a:avLst/>
          </a:prstGeom>
          <a:solidFill>
            <a:srgbClr val="00206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50" name="Oval 34"/>
          <p:cNvSpPr>
            <a:spLocks noChangeArrowheads="1"/>
          </p:cNvSpPr>
          <p:nvPr/>
        </p:nvSpPr>
        <p:spPr bwMode="auto">
          <a:xfrm>
            <a:off x="3125785" y="4032382"/>
            <a:ext cx="431800" cy="431800"/>
          </a:xfrm>
          <a:prstGeom prst="ellipse">
            <a:avLst/>
          </a:prstGeom>
          <a:solidFill>
            <a:srgbClr val="00206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51" name="Line 57"/>
          <p:cNvSpPr>
            <a:spLocks noChangeShapeType="1"/>
          </p:cNvSpPr>
          <p:nvPr/>
        </p:nvSpPr>
        <p:spPr bwMode="auto">
          <a:xfrm flipH="1">
            <a:off x="2908297" y="4464182"/>
            <a:ext cx="43180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52" name="Line 58"/>
          <p:cNvSpPr>
            <a:spLocks noChangeShapeType="1"/>
          </p:cNvSpPr>
          <p:nvPr/>
        </p:nvSpPr>
        <p:spPr bwMode="auto">
          <a:xfrm>
            <a:off x="3340097" y="4464182"/>
            <a:ext cx="360363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53" name="Oval 26"/>
          <p:cNvSpPr>
            <a:spLocks noChangeArrowheads="1"/>
          </p:cNvSpPr>
          <p:nvPr/>
        </p:nvSpPr>
        <p:spPr bwMode="auto">
          <a:xfrm>
            <a:off x="4716016" y="4741837"/>
            <a:ext cx="431800" cy="431800"/>
          </a:xfrm>
          <a:prstGeom prst="ellipse">
            <a:avLst/>
          </a:prstGeom>
          <a:solidFill>
            <a:srgbClr val="00206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54" name="Oval 27"/>
          <p:cNvSpPr>
            <a:spLocks noChangeArrowheads="1"/>
          </p:cNvSpPr>
          <p:nvPr/>
        </p:nvSpPr>
        <p:spPr bwMode="auto">
          <a:xfrm>
            <a:off x="5795516" y="4741837"/>
            <a:ext cx="431800" cy="431800"/>
          </a:xfrm>
          <a:prstGeom prst="ellipse">
            <a:avLst/>
          </a:prstGeom>
          <a:solidFill>
            <a:srgbClr val="00206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55" name="Oval 34"/>
          <p:cNvSpPr>
            <a:spLocks noChangeArrowheads="1"/>
          </p:cNvSpPr>
          <p:nvPr/>
        </p:nvSpPr>
        <p:spPr bwMode="auto">
          <a:xfrm>
            <a:off x="5293866" y="4022700"/>
            <a:ext cx="431800" cy="431800"/>
          </a:xfrm>
          <a:prstGeom prst="ellipse">
            <a:avLst/>
          </a:prstGeom>
          <a:solidFill>
            <a:srgbClr val="00206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56" name="Oval 38"/>
          <p:cNvSpPr>
            <a:spLocks noChangeArrowheads="1"/>
          </p:cNvSpPr>
          <p:nvPr/>
        </p:nvSpPr>
        <p:spPr bwMode="auto">
          <a:xfrm>
            <a:off x="6373366" y="3301975"/>
            <a:ext cx="431800" cy="431800"/>
          </a:xfrm>
          <a:prstGeom prst="ellipse">
            <a:avLst/>
          </a:prstGeom>
          <a:solidFill>
            <a:srgbClr val="00206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57" name="Line 57"/>
          <p:cNvSpPr>
            <a:spLocks noChangeShapeType="1"/>
          </p:cNvSpPr>
          <p:nvPr/>
        </p:nvSpPr>
        <p:spPr bwMode="auto">
          <a:xfrm flipH="1">
            <a:off x="5076378" y="4454500"/>
            <a:ext cx="43180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58" name="Line 58"/>
          <p:cNvSpPr>
            <a:spLocks noChangeShapeType="1"/>
          </p:cNvSpPr>
          <p:nvPr/>
        </p:nvSpPr>
        <p:spPr bwMode="auto">
          <a:xfrm>
            <a:off x="5508178" y="4454500"/>
            <a:ext cx="360363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59" name="Line 65"/>
          <p:cNvSpPr>
            <a:spLocks noChangeShapeType="1"/>
          </p:cNvSpPr>
          <p:nvPr/>
        </p:nvSpPr>
        <p:spPr bwMode="auto">
          <a:xfrm flipH="1">
            <a:off x="5652641" y="3733775"/>
            <a:ext cx="936625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60" name="Line 66"/>
          <p:cNvSpPr>
            <a:spLocks noChangeShapeType="1"/>
          </p:cNvSpPr>
          <p:nvPr/>
        </p:nvSpPr>
        <p:spPr bwMode="auto">
          <a:xfrm>
            <a:off x="6589266" y="3733775"/>
            <a:ext cx="86360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61" name="Oval 26"/>
          <p:cNvSpPr>
            <a:spLocks noChangeArrowheads="1"/>
          </p:cNvSpPr>
          <p:nvPr/>
        </p:nvSpPr>
        <p:spPr bwMode="auto">
          <a:xfrm>
            <a:off x="6809156" y="4751519"/>
            <a:ext cx="431800" cy="431800"/>
          </a:xfrm>
          <a:prstGeom prst="ellipse">
            <a:avLst/>
          </a:prstGeom>
          <a:solidFill>
            <a:srgbClr val="00206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62" name="Oval 27"/>
          <p:cNvSpPr>
            <a:spLocks noChangeArrowheads="1"/>
          </p:cNvSpPr>
          <p:nvPr/>
        </p:nvSpPr>
        <p:spPr bwMode="auto">
          <a:xfrm>
            <a:off x="7888656" y="4751519"/>
            <a:ext cx="431800" cy="431800"/>
          </a:xfrm>
          <a:prstGeom prst="ellipse">
            <a:avLst/>
          </a:prstGeom>
          <a:solidFill>
            <a:srgbClr val="00206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63" name="Oval 34"/>
          <p:cNvSpPr>
            <a:spLocks noChangeArrowheads="1"/>
          </p:cNvSpPr>
          <p:nvPr/>
        </p:nvSpPr>
        <p:spPr bwMode="auto">
          <a:xfrm>
            <a:off x="7387006" y="4032382"/>
            <a:ext cx="431800" cy="431800"/>
          </a:xfrm>
          <a:prstGeom prst="ellipse">
            <a:avLst/>
          </a:prstGeom>
          <a:solidFill>
            <a:srgbClr val="00206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altLang="de-DE"/>
          </a:p>
        </p:txBody>
      </p:sp>
      <p:sp>
        <p:nvSpPr>
          <p:cNvPr id="64" name="Line 57"/>
          <p:cNvSpPr>
            <a:spLocks noChangeShapeType="1"/>
          </p:cNvSpPr>
          <p:nvPr/>
        </p:nvSpPr>
        <p:spPr bwMode="auto">
          <a:xfrm flipH="1">
            <a:off x="7169518" y="4464182"/>
            <a:ext cx="43180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65" name="Line 58"/>
          <p:cNvSpPr>
            <a:spLocks noChangeShapeType="1"/>
          </p:cNvSpPr>
          <p:nvPr/>
        </p:nvSpPr>
        <p:spPr bwMode="auto">
          <a:xfrm>
            <a:off x="7601318" y="4464182"/>
            <a:ext cx="360363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66" name="Rechteck 65"/>
          <p:cNvSpPr/>
          <p:nvPr/>
        </p:nvSpPr>
        <p:spPr>
          <a:xfrm>
            <a:off x="250824" y="1592262"/>
            <a:ext cx="33940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kern="0" dirty="0" err="1" smtClean="0"/>
              <a:t>TreeHash</a:t>
            </a:r>
            <a:r>
              <a:rPr lang="en-US" sz="3200" b="1" kern="0" dirty="0" smtClean="0"/>
              <a:t>(</a:t>
            </a:r>
            <a:r>
              <a:rPr lang="en-US" sz="3200" b="1" kern="0" dirty="0" err="1" smtClean="0"/>
              <a:t>v,i</a:t>
            </a:r>
            <a:r>
              <a:rPr lang="en-US" sz="3200" b="1" kern="0" dirty="0" smtClean="0"/>
              <a:t>)</a:t>
            </a:r>
            <a:endParaRPr lang="de-DE" sz="32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3" grpId="0" animBg="1"/>
      <p:bldP spid="17" grpId="0" animBg="1"/>
      <p:bldP spid="19" grpId="0" animBg="1"/>
      <p:bldP spid="20" grpId="0" animBg="1"/>
      <p:bldP spid="21" grpId="0" animBg="1"/>
      <p:bldP spid="28" grpId="0" animBg="1"/>
      <p:bldP spid="29" grpId="0" animBg="1"/>
      <p:bldP spid="32" grpId="0" animBg="1"/>
      <p:bldP spid="3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/>
          <p:cNvSpPr txBox="1">
            <a:spLocks/>
          </p:cNvSpPr>
          <p:nvPr/>
        </p:nvSpPr>
        <p:spPr>
          <a:xfrm>
            <a:off x="358775" y="488950"/>
            <a:ext cx="6667500" cy="838200"/>
          </a:xfrm>
          <a:prstGeom prst="rect">
            <a:avLst/>
          </a:prstGeom>
        </p:spPr>
        <p:txBody>
          <a:bodyPr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Efficiency?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51521" y="1556792"/>
            <a:ext cx="864096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latin typeface="+mn-lt"/>
              </a:rPr>
              <a:t>Key </a:t>
            </a:r>
            <a:r>
              <a:rPr lang="de-DE" sz="2000" dirty="0" err="1" smtClean="0">
                <a:latin typeface="+mn-lt"/>
              </a:rPr>
              <a:t>generation</a:t>
            </a:r>
            <a:r>
              <a:rPr lang="de-DE" sz="2000" dirty="0" smtClean="0">
                <a:latin typeface="+mn-lt"/>
              </a:rPr>
              <a:t>: Every </a:t>
            </a:r>
            <a:r>
              <a:rPr lang="de-DE" sz="2000" dirty="0" err="1" smtClean="0">
                <a:latin typeface="+mn-lt"/>
              </a:rPr>
              <a:t>node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has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to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be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computed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once</a:t>
            </a:r>
            <a:r>
              <a:rPr lang="de-DE" sz="2000" dirty="0" smtClean="0">
                <a:latin typeface="+mn-lt"/>
              </a:rPr>
              <a:t>. </a:t>
            </a:r>
          </a:p>
          <a:p>
            <a:r>
              <a:rPr lang="de-DE" sz="2000" dirty="0" smtClean="0">
                <a:latin typeface="+mn-lt"/>
              </a:rPr>
              <a:t>	</a:t>
            </a:r>
            <a:r>
              <a:rPr lang="de-DE" sz="2000" dirty="0" err="1" smtClean="0">
                <a:latin typeface="+mn-lt"/>
              </a:rPr>
              <a:t>cost</a:t>
            </a:r>
            <a:r>
              <a:rPr lang="de-DE" sz="2000" dirty="0" smtClean="0">
                <a:latin typeface="+mn-lt"/>
              </a:rPr>
              <a:t> = 2</a:t>
            </a:r>
            <a:r>
              <a:rPr lang="de-DE" sz="2000" baseline="30000" dirty="0" smtClean="0">
                <a:latin typeface="+mn-lt"/>
              </a:rPr>
              <a:t>h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leaves</a:t>
            </a:r>
            <a:r>
              <a:rPr lang="de-DE" sz="2000" dirty="0" smtClean="0">
                <a:latin typeface="+mn-lt"/>
              </a:rPr>
              <a:t> + 2</a:t>
            </a:r>
            <a:r>
              <a:rPr lang="de-DE" sz="2000" baseline="30000" dirty="0" smtClean="0">
                <a:latin typeface="+mn-lt"/>
              </a:rPr>
              <a:t>h</a:t>
            </a:r>
            <a:r>
              <a:rPr lang="de-DE" sz="2000" dirty="0" smtClean="0">
                <a:latin typeface="+mn-lt"/>
              </a:rPr>
              <a:t>-1 </a:t>
            </a:r>
            <a:r>
              <a:rPr lang="de-DE" sz="2000" dirty="0" err="1" smtClean="0">
                <a:latin typeface="+mn-lt"/>
              </a:rPr>
              <a:t>nodes</a:t>
            </a:r>
            <a:endParaRPr lang="de-DE" sz="2000" dirty="0" smtClean="0">
              <a:latin typeface="+mn-lt"/>
            </a:endParaRPr>
          </a:p>
          <a:p>
            <a:r>
              <a:rPr lang="de-DE" sz="2000" dirty="0" smtClean="0">
                <a:latin typeface="+mn-lt"/>
              </a:rPr>
              <a:t>	 =&gt; </a:t>
            </a:r>
            <a:r>
              <a:rPr lang="de-DE" sz="2000" dirty="0" smtClean="0">
                <a:solidFill>
                  <a:srgbClr val="008000"/>
                </a:solidFill>
                <a:latin typeface="+mn-lt"/>
              </a:rPr>
              <a:t>optimal</a:t>
            </a:r>
          </a:p>
          <a:p>
            <a:endParaRPr lang="de-DE" sz="2000" dirty="0" smtClean="0">
              <a:latin typeface="+mn-lt"/>
            </a:endParaRPr>
          </a:p>
          <a:p>
            <a:r>
              <a:rPr lang="de-DE" sz="2000" dirty="0" err="1" smtClean="0">
                <a:latin typeface="+mn-lt"/>
              </a:rPr>
              <a:t>Signature</a:t>
            </a:r>
            <a:r>
              <a:rPr lang="de-DE" sz="2000" dirty="0" smtClean="0">
                <a:latin typeface="+mn-lt"/>
              </a:rPr>
              <a:t>: </a:t>
            </a:r>
            <a:r>
              <a:rPr lang="de-DE" sz="2000" dirty="0" err="1" smtClean="0">
                <a:latin typeface="+mn-lt"/>
              </a:rPr>
              <a:t>One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node</a:t>
            </a:r>
            <a:r>
              <a:rPr lang="de-DE" sz="2000" dirty="0" smtClean="0">
                <a:latin typeface="+mn-lt"/>
              </a:rPr>
              <a:t> on </a:t>
            </a:r>
            <a:r>
              <a:rPr lang="de-DE" sz="2000" dirty="0" err="1" smtClean="0">
                <a:latin typeface="+mn-lt"/>
              </a:rPr>
              <a:t>each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level</a:t>
            </a:r>
            <a:r>
              <a:rPr lang="de-DE" sz="2000" dirty="0" smtClean="0">
                <a:latin typeface="+mn-lt"/>
              </a:rPr>
              <a:t> 0 &lt;= v &lt; h.</a:t>
            </a:r>
          </a:p>
          <a:p>
            <a:r>
              <a:rPr lang="de-DE" sz="2000" dirty="0" smtClean="0">
                <a:latin typeface="+mn-lt"/>
              </a:rPr>
              <a:t>	</a:t>
            </a:r>
            <a:r>
              <a:rPr lang="de-DE" sz="2000" dirty="0" err="1" smtClean="0">
                <a:latin typeface="+mn-lt"/>
              </a:rPr>
              <a:t>cost</a:t>
            </a:r>
            <a:r>
              <a:rPr lang="de-DE" sz="2000" dirty="0" smtClean="0"/>
              <a:t> 2</a:t>
            </a:r>
            <a:r>
              <a:rPr lang="de-DE" sz="2000" baseline="30000" dirty="0" smtClean="0"/>
              <a:t>h</a:t>
            </a:r>
            <a:r>
              <a:rPr lang="de-DE" sz="2000" dirty="0" smtClean="0"/>
              <a:t>-1 </a:t>
            </a:r>
            <a:r>
              <a:rPr lang="de-DE" sz="2000" dirty="0" err="1" smtClean="0"/>
              <a:t>leaves</a:t>
            </a:r>
            <a:r>
              <a:rPr lang="de-DE" sz="2000" dirty="0" smtClean="0"/>
              <a:t> + 2</a:t>
            </a:r>
            <a:r>
              <a:rPr lang="de-DE" sz="2000" baseline="30000" dirty="0" smtClean="0"/>
              <a:t>h</a:t>
            </a:r>
            <a:r>
              <a:rPr lang="de-DE" sz="2000" dirty="0" smtClean="0"/>
              <a:t>-1-h </a:t>
            </a:r>
            <a:r>
              <a:rPr lang="de-DE" sz="2000" dirty="0" err="1" smtClean="0"/>
              <a:t>nodes</a:t>
            </a:r>
            <a:r>
              <a:rPr lang="de-DE" sz="2000" dirty="0" smtClean="0"/>
              <a:t>.</a:t>
            </a:r>
          </a:p>
          <a:p>
            <a:endParaRPr lang="de-DE" sz="2000" dirty="0" smtClean="0">
              <a:latin typeface="+mn-lt"/>
            </a:endParaRPr>
          </a:p>
          <a:p>
            <a:r>
              <a:rPr lang="de-DE" sz="2000" b="1" dirty="0" err="1" smtClean="0">
                <a:latin typeface="+mn-lt"/>
              </a:rPr>
              <a:t>Many</a:t>
            </a:r>
            <a:r>
              <a:rPr lang="de-DE" sz="2000" b="1" dirty="0" smtClean="0">
                <a:latin typeface="+mn-lt"/>
              </a:rPr>
              <a:t> </a:t>
            </a:r>
            <a:r>
              <a:rPr lang="de-DE" sz="2000" b="1" dirty="0" err="1" smtClean="0">
                <a:latin typeface="+mn-lt"/>
              </a:rPr>
              <a:t>nodes</a:t>
            </a:r>
            <a:r>
              <a:rPr lang="de-DE" sz="2000" b="1" dirty="0" smtClean="0">
                <a:latin typeface="+mn-lt"/>
              </a:rPr>
              <a:t> </a:t>
            </a:r>
            <a:r>
              <a:rPr lang="de-DE" sz="2000" b="1" dirty="0" err="1" smtClean="0">
                <a:latin typeface="+mn-lt"/>
              </a:rPr>
              <a:t>are</a:t>
            </a:r>
            <a:r>
              <a:rPr lang="de-DE" sz="2000" b="1" dirty="0" smtClean="0">
                <a:latin typeface="+mn-lt"/>
              </a:rPr>
              <a:t> </a:t>
            </a:r>
            <a:r>
              <a:rPr lang="de-DE" sz="2000" b="1" dirty="0" err="1" smtClean="0">
                <a:latin typeface="+mn-lt"/>
              </a:rPr>
              <a:t>computed</a:t>
            </a:r>
            <a:r>
              <a:rPr lang="de-DE" sz="2000" b="1" dirty="0" smtClean="0">
                <a:latin typeface="+mn-lt"/>
              </a:rPr>
              <a:t> </a:t>
            </a:r>
            <a:r>
              <a:rPr lang="de-DE" sz="2000" b="1" dirty="0" err="1" smtClean="0">
                <a:latin typeface="+mn-lt"/>
              </a:rPr>
              <a:t>many</a:t>
            </a:r>
            <a:r>
              <a:rPr lang="de-DE" sz="2000" b="1" dirty="0" smtClean="0">
                <a:latin typeface="+mn-lt"/>
              </a:rPr>
              <a:t> </a:t>
            </a:r>
            <a:r>
              <a:rPr lang="de-DE" sz="2000" b="1" dirty="0" err="1" smtClean="0">
                <a:latin typeface="+mn-lt"/>
              </a:rPr>
              <a:t>times</a:t>
            </a:r>
            <a:r>
              <a:rPr lang="de-DE" sz="2000" b="1" dirty="0" smtClean="0">
                <a:latin typeface="+mn-lt"/>
              </a:rPr>
              <a:t>! </a:t>
            </a:r>
          </a:p>
          <a:p>
            <a:r>
              <a:rPr lang="de-DE" sz="2000" dirty="0" smtClean="0">
                <a:latin typeface="+mn-lt"/>
              </a:rPr>
              <a:t>(e.g. </a:t>
            </a:r>
            <a:r>
              <a:rPr lang="de-DE" sz="2000" dirty="0" err="1" smtClean="0">
                <a:latin typeface="+mn-lt"/>
              </a:rPr>
              <a:t>those</a:t>
            </a:r>
            <a:r>
              <a:rPr lang="de-DE" sz="2000" dirty="0" smtClean="0">
                <a:latin typeface="+mn-lt"/>
              </a:rPr>
              <a:t> on </a:t>
            </a:r>
            <a:r>
              <a:rPr lang="de-DE" sz="2000" dirty="0" err="1" smtClean="0">
                <a:latin typeface="+mn-lt"/>
              </a:rPr>
              <a:t>level</a:t>
            </a:r>
            <a:r>
              <a:rPr lang="de-DE" sz="2000" dirty="0" smtClean="0">
                <a:latin typeface="+mn-lt"/>
              </a:rPr>
              <a:t> v=h-1 </a:t>
            </a:r>
            <a:r>
              <a:rPr lang="de-DE" sz="2000" dirty="0" err="1" smtClean="0">
                <a:latin typeface="+mn-lt"/>
              </a:rPr>
              <a:t>are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computed</a:t>
            </a:r>
            <a:r>
              <a:rPr lang="de-DE" sz="2000" dirty="0" smtClean="0">
                <a:latin typeface="+mn-lt"/>
              </a:rPr>
              <a:t> 2</a:t>
            </a:r>
            <a:r>
              <a:rPr lang="de-DE" sz="2000" baseline="30000" dirty="0" smtClean="0">
                <a:latin typeface="+mn-lt"/>
              </a:rPr>
              <a:t>h-1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times</a:t>
            </a:r>
            <a:r>
              <a:rPr lang="de-DE" sz="2000" dirty="0" smtClean="0">
                <a:latin typeface="+mn-lt"/>
              </a:rPr>
              <a:t>)</a:t>
            </a:r>
          </a:p>
          <a:p>
            <a:r>
              <a:rPr lang="de-DE" sz="2000" dirty="0" smtClean="0">
                <a:latin typeface="+mn-lt"/>
              </a:rPr>
              <a:t>	-&gt; Not optimal </a:t>
            </a:r>
            <a:r>
              <a:rPr lang="de-DE" sz="2000" dirty="0" err="1" smtClean="0">
                <a:latin typeface="+mn-lt"/>
              </a:rPr>
              <a:t>if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state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allowed</a:t>
            </a:r>
            <a:r>
              <a:rPr lang="de-DE" sz="2000" dirty="0" smtClean="0">
                <a:latin typeface="+mn-lt"/>
              </a:rPr>
              <a:t>	</a:t>
            </a:r>
            <a:endParaRPr lang="de-DE" sz="2000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2138" y="2734816"/>
            <a:ext cx="8498334" cy="838200"/>
          </a:xfrm>
        </p:spPr>
        <p:txBody>
          <a:bodyPr/>
          <a:lstStyle/>
          <a:p>
            <a:pPr algn="ctr" fontAlgn="ctr">
              <a:spcAft>
                <a:spcPts val="600"/>
              </a:spcAft>
            </a:pPr>
            <a:r>
              <a:rPr lang="en-US" sz="4400" dirty="0" smtClean="0"/>
              <a:t>The BDS Algorithm</a:t>
            </a:r>
            <a:endParaRPr lang="en-US" sz="4400" baseline="300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/>
          <p:cNvSpPr txBox="1">
            <a:spLocks/>
          </p:cNvSpPr>
          <p:nvPr/>
        </p:nvSpPr>
        <p:spPr>
          <a:xfrm>
            <a:off x="358775" y="488950"/>
            <a:ext cx="6667500" cy="838200"/>
          </a:xfrm>
          <a:prstGeom prst="rect">
            <a:avLst/>
          </a:prstGeom>
        </p:spPr>
        <p:txBody>
          <a:bodyPr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Motivation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 smtClean="0">
                <a:latin typeface="+mj-lt"/>
                <a:ea typeface="+mj-ea"/>
                <a:cs typeface="+mj-cs"/>
              </a:rPr>
              <a:t>(for all Tree Traversal Algorithms)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51521" y="1700808"/>
            <a:ext cx="864096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b="1" dirty="0" smtClean="0">
                <a:solidFill>
                  <a:srgbClr val="000000"/>
                </a:solidFill>
                <a:latin typeface="+mn-lt"/>
              </a:rPr>
              <a:t>No Storage:</a:t>
            </a:r>
          </a:p>
          <a:p>
            <a:pPr lvl="0"/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Signature: Compute one node on each level 0 &lt;= v &lt; h.</a:t>
            </a:r>
          </a:p>
          <a:p>
            <a:pPr lvl="0"/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	Costs: 2</a:t>
            </a:r>
            <a:r>
              <a:rPr lang="en-US" sz="2000" baseline="30000" dirty="0" smtClean="0">
                <a:solidFill>
                  <a:srgbClr val="000000"/>
                </a:solidFill>
                <a:latin typeface="+mn-lt"/>
              </a:rPr>
              <a:t>h</a:t>
            </a: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-1 leaf + 2</a:t>
            </a:r>
            <a:r>
              <a:rPr lang="en-US" sz="2000" baseline="30000" dirty="0" smtClean="0">
                <a:solidFill>
                  <a:srgbClr val="000000"/>
                </a:solidFill>
                <a:latin typeface="+mn-lt"/>
              </a:rPr>
              <a:t>h</a:t>
            </a: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-1-h node computations.</a:t>
            </a:r>
          </a:p>
          <a:p>
            <a:pPr lvl="0"/>
            <a:endParaRPr lang="en-US" sz="2000" dirty="0" smtClean="0">
              <a:solidFill>
                <a:srgbClr val="000000"/>
              </a:solidFill>
              <a:latin typeface="+mn-lt"/>
            </a:endParaRPr>
          </a:p>
          <a:p>
            <a:pPr lvl="0"/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Example: XMSS with SHA2 and h = 20 </a:t>
            </a:r>
            <a:r>
              <a:rPr lang="en-US" sz="2000" dirty="0" smtClean="0">
                <a:solidFill>
                  <a:srgbClr val="CC0927"/>
                </a:solidFill>
                <a:latin typeface="+mn-lt"/>
              </a:rPr>
              <a:t>~25min </a:t>
            </a:r>
          </a:p>
          <a:p>
            <a:pPr lvl="0"/>
            <a:endParaRPr lang="en-US" sz="2000" dirty="0">
              <a:solidFill>
                <a:srgbClr val="CC0927"/>
              </a:solidFill>
              <a:latin typeface="+mn-lt"/>
            </a:endParaRPr>
          </a:p>
          <a:p>
            <a:pPr lvl="0"/>
            <a:r>
              <a:rPr lang="en-US" sz="2000" b="1" dirty="0" smtClean="0">
                <a:solidFill>
                  <a:srgbClr val="000000"/>
                </a:solidFill>
                <a:latin typeface="+mn-lt"/>
              </a:rPr>
              <a:t>Store whole tree: </a:t>
            </a: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2</a:t>
            </a:r>
            <a:r>
              <a:rPr lang="en-US" sz="2000" baseline="30000" dirty="0" smtClean="0">
                <a:solidFill>
                  <a:srgbClr val="000000"/>
                </a:solidFill>
                <a:latin typeface="+mn-lt"/>
              </a:rPr>
              <a:t>h</a:t>
            </a: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n bits.</a:t>
            </a:r>
          </a:p>
          <a:p>
            <a:pPr lvl="0"/>
            <a:endParaRPr lang="en-US" sz="2000" dirty="0" smtClean="0">
              <a:solidFill>
                <a:srgbClr val="000000"/>
              </a:solidFill>
              <a:latin typeface="+mn-lt"/>
            </a:endParaRPr>
          </a:p>
          <a:p>
            <a:pPr lvl="0"/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Example: h=20, n=128; storage: 2</a:t>
            </a:r>
            <a:r>
              <a:rPr lang="en-US" sz="2000" baseline="30000" dirty="0" smtClean="0">
                <a:solidFill>
                  <a:srgbClr val="000000"/>
                </a:solidFill>
                <a:latin typeface="+mn-lt"/>
              </a:rPr>
              <a:t>28</a:t>
            </a: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bits = </a:t>
            </a:r>
            <a:r>
              <a:rPr lang="en-US" sz="2000" dirty="0" smtClean="0">
                <a:solidFill>
                  <a:srgbClr val="CC0927"/>
                </a:solidFill>
                <a:latin typeface="+mn-lt"/>
              </a:rPr>
              <a:t>32MB</a:t>
            </a:r>
          </a:p>
          <a:p>
            <a:pPr lvl="0"/>
            <a:endParaRPr lang="en-US" sz="2000" dirty="0" smtClean="0">
              <a:solidFill>
                <a:srgbClr val="000000"/>
              </a:solidFill>
              <a:latin typeface="+mn-lt"/>
            </a:endParaRPr>
          </a:p>
          <a:p>
            <a:pPr lvl="0"/>
            <a:r>
              <a:rPr lang="en-US" sz="2000" b="1" dirty="0" smtClean="0">
                <a:solidFill>
                  <a:srgbClr val="000000"/>
                </a:solidFill>
                <a:latin typeface="+mn-lt"/>
              </a:rPr>
              <a:t>Idea: Look for time-memory trade-off!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09_CASED_PPT_Vorlage">
  <a:themeElements>
    <a:clrScheme name="powerpointvorlag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owerpointvorlag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owerpointvorlag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09_CASED_PPT_Vorlage</Template>
  <TotalTime>29</TotalTime>
  <Words>425</Words>
  <Application>Microsoft Office PowerPoint</Application>
  <PresentationFormat>On-screen Show (4:3)</PresentationFormat>
  <Paragraphs>203</Paragraphs>
  <Slides>22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FrontPage</vt:lpstr>
      <vt:lpstr>Stafford</vt:lpstr>
      <vt:lpstr>Verdana</vt:lpstr>
      <vt:lpstr>Bitstream Charter</vt:lpstr>
      <vt:lpstr>Wingdings</vt:lpstr>
      <vt:lpstr>Times New Roman</vt:lpstr>
      <vt:lpstr>09_CASED_PPT_Vorlage</vt:lpstr>
      <vt:lpstr>Formel</vt:lpstr>
      <vt:lpstr>Hash-Based Signatures </vt:lpstr>
      <vt:lpstr>PowerPoint Presentation</vt:lpstr>
      <vt:lpstr>TreeHash (Mer89)</vt:lpstr>
      <vt:lpstr>TreeHash</vt:lpstr>
      <vt:lpstr>TreeHash</vt:lpstr>
      <vt:lpstr>TreeHash</vt:lpstr>
      <vt:lpstr>PowerPoint Presentation</vt:lpstr>
      <vt:lpstr>The BDS Algorithm</vt:lpstr>
      <vt:lpstr>PowerPoint Presentation</vt:lpstr>
      <vt:lpstr>Use a State</vt:lpstr>
      <vt:lpstr>Authentication Paths</vt:lpstr>
      <vt:lpstr>PowerPoint Presentation</vt:lpstr>
      <vt:lpstr>PowerPoint Presentation</vt:lpstr>
      <vt:lpstr>Computing Left Nodes</vt:lpstr>
      <vt:lpstr>PowerPoint Presentation</vt:lpstr>
      <vt:lpstr>PowerPoint Presentation</vt:lpstr>
      <vt:lpstr>Distribute Computation</vt:lpstr>
      <vt:lpstr>PowerPoint Presentation</vt:lpstr>
      <vt:lpstr>TreeHash with Updates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 the Security of the Winternitz One-Time Signature scheme</dc:title>
  <dc:creator>huelsing</dc:creator>
  <cp:lastModifiedBy>huelsing</cp:lastModifiedBy>
  <cp:revision>1155</cp:revision>
  <dcterms:created xsi:type="dcterms:W3CDTF">2011-06-27T19:47:47Z</dcterms:created>
  <dcterms:modified xsi:type="dcterms:W3CDTF">2014-09-28T23:36:26Z</dcterms:modified>
</cp:coreProperties>
</file>