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54" r:id="rId1"/>
    <p:sldMasterId id="2147483656" r:id="rId2"/>
  </p:sldMasterIdLst>
  <p:notesMasterIdLst>
    <p:notesMasterId r:id="rId24"/>
  </p:notesMasterIdLst>
  <p:sldIdLst>
    <p:sldId id="256" r:id="rId3"/>
    <p:sldId id="258" r:id="rId4"/>
    <p:sldId id="273" r:id="rId5"/>
    <p:sldId id="274" r:id="rId6"/>
    <p:sldId id="262" r:id="rId7"/>
    <p:sldId id="289" r:id="rId8"/>
    <p:sldId id="275" r:id="rId9"/>
    <p:sldId id="276" r:id="rId10"/>
    <p:sldId id="287" r:id="rId11"/>
    <p:sldId id="283" r:id="rId12"/>
    <p:sldId id="285" r:id="rId13"/>
    <p:sldId id="284" r:id="rId14"/>
    <p:sldId id="280" r:id="rId15"/>
    <p:sldId id="281" r:id="rId16"/>
    <p:sldId id="282" r:id="rId17"/>
    <p:sldId id="277" r:id="rId18"/>
    <p:sldId id="278" r:id="rId19"/>
    <p:sldId id="279" r:id="rId20"/>
    <p:sldId id="288" r:id="rId21"/>
    <p:sldId id="286" r:id="rId22"/>
    <p:sldId id="272" r:id="rId23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osé Spanjaard" initials="" lastIdx="0" clrIdx="0"/>
  <p:cmAuthor id="1" name="TU/e" initials="" lastIdx="13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90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1212" autoAdjust="0"/>
  </p:normalViewPr>
  <p:slideViewPr>
    <p:cSldViewPr>
      <p:cViewPr varScale="1">
        <p:scale>
          <a:sx n="94" d="100"/>
          <a:sy n="94" d="100"/>
        </p:scale>
        <p:origin x="1716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0DB81D0-1B2B-41DF-8D04-8E3B86ED5DC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D209AEFF-CC7F-40B8-B1CE-FA4B485D091C}">
      <dgm:prSet/>
      <dgm:spPr>
        <a:solidFill>
          <a:srgbClr val="00B050"/>
        </a:solidFill>
        <a:ln>
          <a:noFill/>
        </a:ln>
      </dgm:spPr>
      <dgm:t>
        <a:bodyPr/>
        <a:lstStyle/>
        <a:p>
          <a:pPr rtl="0"/>
          <a:r>
            <a:rPr lang="de-DE" dirty="0" smtClean="0">
              <a:solidFill>
                <a:schemeClr val="tx2"/>
              </a:solidFill>
            </a:rPr>
            <a:t>Security well understood</a:t>
          </a:r>
          <a:endParaRPr lang="de-DE" dirty="0">
            <a:solidFill>
              <a:schemeClr val="tx2"/>
            </a:solidFill>
          </a:endParaRPr>
        </a:p>
      </dgm:t>
    </dgm:pt>
    <dgm:pt modelId="{F03D9A85-4622-4E35-B3FE-9C8B963B4758}" type="parTrans" cxnId="{0824C860-8351-423D-8A9C-C89183403084}">
      <dgm:prSet/>
      <dgm:spPr/>
      <dgm:t>
        <a:bodyPr/>
        <a:lstStyle/>
        <a:p>
          <a:endParaRPr lang="de-DE"/>
        </a:p>
      </dgm:t>
    </dgm:pt>
    <dgm:pt modelId="{091FE32F-1CE4-4A52-86B8-43589A9A79F6}" type="sibTrans" cxnId="{0824C860-8351-423D-8A9C-C89183403084}">
      <dgm:prSet/>
      <dgm:spPr/>
      <dgm:t>
        <a:bodyPr/>
        <a:lstStyle/>
        <a:p>
          <a:endParaRPr lang="de-DE"/>
        </a:p>
      </dgm:t>
    </dgm:pt>
    <dgm:pt modelId="{EA65BC27-495A-472A-8DF1-A1BEA975B4BF}">
      <dgm:prSet/>
      <dgm:spPr>
        <a:solidFill>
          <a:srgbClr val="00B050"/>
        </a:solidFill>
        <a:ln>
          <a:noFill/>
        </a:ln>
      </dgm:spPr>
      <dgm:t>
        <a:bodyPr/>
        <a:lstStyle/>
        <a:p>
          <a:pPr rtl="0"/>
          <a:r>
            <a:rPr lang="en-US" dirty="0" smtClean="0">
              <a:solidFill>
                <a:schemeClr val="tx2"/>
              </a:solidFill>
            </a:rPr>
            <a:t>Fast</a:t>
          </a:r>
          <a:endParaRPr lang="en-US" dirty="0">
            <a:solidFill>
              <a:schemeClr val="tx2"/>
            </a:solidFill>
          </a:endParaRPr>
        </a:p>
      </dgm:t>
    </dgm:pt>
    <dgm:pt modelId="{AB8B788A-99BC-405E-B00C-9F0F4EF22F9F}" type="parTrans" cxnId="{A1A3A7D7-963D-4278-9428-C093F3D90A7C}">
      <dgm:prSet/>
      <dgm:spPr/>
      <dgm:t>
        <a:bodyPr/>
        <a:lstStyle/>
        <a:p>
          <a:endParaRPr lang="de-DE"/>
        </a:p>
      </dgm:t>
    </dgm:pt>
    <dgm:pt modelId="{BACB2A22-9FD2-4EF8-9547-E1C03085C66F}" type="sibTrans" cxnId="{A1A3A7D7-963D-4278-9428-C093F3D90A7C}">
      <dgm:prSet/>
      <dgm:spPr/>
      <dgm:t>
        <a:bodyPr/>
        <a:lstStyle/>
        <a:p>
          <a:endParaRPr lang="de-DE"/>
        </a:p>
      </dgm:t>
    </dgm:pt>
    <dgm:pt modelId="{05B7FE56-DE2E-4545-B246-FC1C7663D6B1}">
      <dgm:prSet/>
      <dgm:spPr>
        <a:solidFill>
          <a:srgbClr val="00B050"/>
        </a:solidFill>
        <a:ln>
          <a:noFill/>
        </a:ln>
      </dgm:spPr>
      <dgm:t>
        <a:bodyPr/>
        <a:lstStyle/>
        <a:p>
          <a:pPr rtl="0"/>
          <a:r>
            <a:rPr lang="en-US" dirty="0" smtClean="0">
              <a:solidFill>
                <a:schemeClr val="tx2"/>
              </a:solidFill>
            </a:rPr>
            <a:t>Post quantum</a:t>
          </a:r>
          <a:endParaRPr lang="de-DE" dirty="0">
            <a:solidFill>
              <a:schemeClr val="tx2"/>
            </a:solidFill>
          </a:endParaRPr>
        </a:p>
      </dgm:t>
    </dgm:pt>
    <dgm:pt modelId="{230036BB-DDA8-4BBC-8BD9-F6F2A5758973}" type="sibTrans" cxnId="{EFF2FCDB-DC61-46D2-B767-38A651E6F100}">
      <dgm:prSet/>
      <dgm:spPr/>
      <dgm:t>
        <a:bodyPr/>
        <a:lstStyle/>
        <a:p>
          <a:endParaRPr lang="de-DE"/>
        </a:p>
      </dgm:t>
    </dgm:pt>
    <dgm:pt modelId="{2F3DA82B-D7B3-4EB4-9A55-2021AF94BD1A}" type="parTrans" cxnId="{EFF2FCDB-DC61-46D2-B767-38A651E6F100}">
      <dgm:prSet/>
      <dgm:spPr/>
      <dgm:t>
        <a:bodyPr/>
        <a:lstStyle/>
        <a:p>
          <a:endParaRPr lang="de-DE"/>
        </a:p>
      </dgm:t>
    </dgm:pt>
    <dgm:pt modelId="{47007BA6-8585-4663-95B5-3FDC39B85094}">
      <dgm:prSet/>
      <dgm:spPr>
        <a:solidFill>
          <a:srgbClr val="00B050"/>
        </a:solidFill>
        <a:ln>
          <a:noFill/>
        </a:ln>
      </dgm:spPr>
      <dgm:t>
        <a:bodyPr/>
        <a:lstStyle/>
        <a:p>
          <a:pPr rtl="0"/>
          <a:r>
            <a:rPr lang="en-US" smtClean="0">
              <a:solidFill>
                <a:schemeClr val="tx2"/>
              </a:solidFill>
            </a:rPr>
            <a:t>Only secure hash function</a:t>
          </a:r>
          <a:endParaRPr lang="de-DE" dirty="0">
            <a:solidFill>
              <a:schemeClr val="tx2"/>
            </a:solidFill>
          </a:endParaRPr>
        </a:p>
      </dgm:t>
    </dgm:pt>
    <dgm:pt modelId="{C9B53D03-9101-446F-8CAE-EA2D43D19DB6}" type="parTrans" cxnId="{A329A015-59C3-474F-80C8-CF78F92A9A2A}">
      <dgm:prSet/>
      <dgm:spPr/>
      <dgm:t>
        <a:bodyPr/>
        <a:lstStyle/>
        <a:p>
          <a:endParaRPr lang="en-US"/>
        </a:p>
      </dgm:t>
    </dgm:pt>
    <dgm:pt modelId="{D2D19B64-97B9-4AE4-903F-2A74D5FD34EE}" type="sibTrans" cxnId="{A329A015-59C3-474F-80C8-CF78F92A9A2A}">
      <dgm:prSet/>
      <dgm:spPr/>
      <dgm:t>
        <a:bodyPr/>
        <a:lstStyle/>
        <a:p>
          <a:endParaRPr lang="en-US"/>
        </a:p>
      </dgm:t>
    </dgm:pt>
    <dgm:pt modelId="{9DE7437A-086B-4933-86C0-320C3C8FE8F4}" type="pres">
      <dgm:prSet presAssocID="{D0DB81D0-1B2B-41DF-8D04-8E3B86ED5DC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784D702B-B3BF-4A1D-9E4F-E6C0A9772EA4}" type="pres">
      <dgm:prSet presAssocID="{05B7FE56-DE2E-4545-B246-FC1C7663D6B1}" presName="parentText" presStyleLbl="node1" presStyleIdx="0" presStyleCnt="4" custLinFactNeighborY="-30453">
        <dgm:presLayoutVars>
          <dgm:chMax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7CCE156F-BD10-4E88-B2F2-62C1A709D7E4}" type="pres">
      <dgm:prSet presAssocID="{230036BB-DDA8-4BBC-8BD9-F6F2A5758973}" presName="spacer" presStyleCnt="0"/>
      <dgm:spPr/>
      <dgm:t>
        <a:bodyPr/>
        <a:lstStyle/>
        <a:p>
          <a:endParaRPr lang="en-US"/>
        </a:p>
      </dgm:t>
    </dgm:pt>
    <dgm:pt modelId="{42E2BFCB-0D5F-4CD2-8383-691B00D477B5}" type="pres">
      <dgm:prSet presAssocID="{47007BA6-8585-4663-95B5-3FDC39B85094}" presName="parentText" presStyleLbl="node1" presStyleIdx="1" presStyleCnt="4" custLinFactNeighborY="-30453">
        <dgm:presLayoutVars>
          <dgm:chMax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C69A65A6-6E69-4330-9F7E-7FE5196F040E}" type="pres">
      <dgm:prSet presAssocID="{D2D19B64-97B9-4AE4-903F-2A74D5FD34EE}" presName="spacer" presStyleCnt="0"/>
      <dgm:spPr/>
      <dgm:t>
        <a:bodyPr/>
        <a:lstStyle/>
        <a:p>
          <a:endParaRPr lang="en-US"/>
        </a:p>
      </dgm:t>
    </dgm:pt>
    <dgm:pt modelId="{431880A2-79E2-482C-8FAD-6EA317C105F3}" type="pres">
      <dgm:prSet presAssocID="{D209AEFF-CC7F-40B8-B1CE-FA4B485D091C}" presName="parentText" presStyleLbl="node1" presStyleIdx="2" presStyleCnt="4" custLinFactNeighborY="-30453">
        <dgm:presLayoutVars>
          <dgm:chMax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8BE3B6AC-4744-4311-ACF5-A3731206F36B}" type="pres">
      <dgm:prSet presAssocID="{091FE32F-1CE4-4A52-86B8-43589A9A79F6}" presName="spacer" presStyleCnt="0"/>
      <dgm:spPr/>
      <dgm:t>
        <a:bodyPr/>
        <a:lstStyle/>
        <a:p>
          <a:endParaRPr lang="en-US"/>
        </a:p>
      </dgm:t>
    </dgm:pt>
    <dgm:pt modelId="{9611570E-4675-4FD1-BBC0-9156878BFB99}" type="pres">
      <dgm:prSet presAssocID="{EA65BC27-495A-472A-8DF1-A1BEA975B4BF}" presName="parentText" presStyleLbl="node1" presStyleIdx="3" presStyleCnt="4" custLinFactNeighborY="-30453">
        <dgm:presLayoutVars>
          <dgm:chMax val="0"/>
          <dgm:bulletEnabled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46D376D3-30E8-4ECE-BEEC-82DDBC4F8AE1}" type="presOf" srcId="{47007BA6-8585-4663-95B5-3FDC39B85094}" destId="{42E2BFCB-0D5F-4CD2-8383-691B00D477B5}" srcOrd="0" destOrd="0" presId="urn:microsoft.com/office/officeart/2005/8/layout/vList2"/>
    <dgm:cxn modelId="{EFF2FCDB-DC61-46D2-B767-38A651E6F100}" srcId="{D0DB81D0-1B2B-41DF-8D04-8E3B86ED5DCA}" destId="{05B7FE56-DE2E-4545-B246-FC1C7663D6B1}" srcOrd="0" destOrd="0" parTransId="{2F3DA82B-D7B3-4EB4-9A55-2021AF94BD1A}" sibTransId="{230036BB-DDA8-4BBC-8BD9-F6F2A5758973}"/>
    <dgm:cxn modelId="{A1A3A7D7-963D-4278-9428-C093F3D90A7C}" srcId="{D0DB81D0-1B2B-41DF-8D04-8E3B86ED5DCA}" destId="{EA65BC27-495A-472A-8DF1-A1BEA975B4BF}" srcOrd="3" destOrd="0" parTransId="{AB8B788A-99BC-405E-B00C-9F0F4EF22F9F}" sibTransId="{BACB2A22-9FD2-4EF8-9547-E1C03085C66F}"/>
    <dgm:cxn modelId="{D8BB326E-33A8-4139-B98B-8910CBA9B0BD}" type="presOf" srcId="{05B7FE56-DE2E-4545-B246-FC1C7663D6B1}" destId="{784D702B-B3BF-4A1D-9E4F-E6C0A9772EA4}" srcOrd="0" destOrd="0" presId="urn:microsoft.com/office/officeart/2005/8/layout/vList2"/>
    <dgm:cxn modelId="{A329A015-59C3-474F-80C8-CF78F92A9A2A}" srcId="{D0DB81D0-1B2B-41DF-8D04-8E3B86ED5DCA}" destId="{47007BA6-8585-4663-95B5-3FDC39B85094}" srcOrd="1" destOrd="0" parTransId="{C9B53D03-9101-446F-8CAE-EA2D43D19DB6}" sibTransId="{D2D19B64-97B9-4AE4-903F-2A74D5FD34EE}"/>
    <dgm:cxn modelId="{3A9C24F2-A502-4223-BA73-FA910CCF6E66}" type="presOf" srcId="{D209AEFF-CC7F-40B8-B1CE-FA4B485D091C}" destId="{431880A2-79E2-482C-8FAD-6EA317C105F3}" srcOrd="0" destOrd="0" presId="urn:microsoft.com/office/officeart/2005/8/layout/vList2"/>
    <dgm:cxn modelId="{0824C860-8351-423D-8A9C-C89183403084}" srcId="{D0DB81D0-1B2B-41DF-8D04-8E3B86ED5DCA}" destId="{D209AEFF-CC7F-40B8-B1CE-FA4B485D091C}" srcOrd="2" destOrd="0" parTransId="{F03D9A85-4622-4E35-B3FE-9C8B963B4758}" sibTransId="{091FE32F-1CE4-4A52-86B8-43589A9A79F6}"/>
    <dgm:cxn modelId="{AE9C29EF-8E17-4799-A6E1-ACAB8D375811}" type="presOf" srcId="{EA65BC27-495A-472A-8DF1-A1BEA975B4BF}" destId="{9611570E-4675-4FD1-BBC0-9156878BFB99}" srcOrd="0" destOrd="0" presId="urn:microsoft.com/office/officeart/2005/8/layout/vList2"/>
    <dgm:cxn modelId="{D21209C8-EA4E-4A01-BEA4-2FCD8A909CA3}" type="presOf" srcId="{D0DB81D0-1B2B-41DF-8D04-8E3B86ED5DCA}" destId="{9DE7437A-086B-4933-86C0-320C3C8FE8F4}" srcOrd="0" destOrd="0" presId="urn:microsoft.com/office/officeart/2005/8/layout/vList2"/>
    <dgm:cxn modelId="{E6DCFE35-933D-4368-87EF-AFCE53C119C3}" type="presParOf" srcId="{9DE7437A-086B-4933-86C0-320C3C8FE8F4}" destId="{784D702B-B3BF-4A1D-9E4F-E6C0A9772EA4}" srcOrd="0" destOrd="0" presId="urn:microsoft.com/office/officeart/2005/8/layout/vList2"/>
    <dgm:cxn modelId="{8F641ACA-B597-48C6-A615-7593F8CB4A97}" type="presParOf" srcId="{9DE7437A-086B-4933-86C0-320C3C8FE8F4}" destId="{7CCE156F-BD10-4E88-B2F2-62C1A709D7E4}" srcOrd="1" destOrd="0" presId="urn:microsoft.com/office/officeart/2005/8/layout/vList2"/>
    <dgm:cxn modelId="{1771B177-91BF-4E46-A9D4-1D997E11AF83}" type="presParOf" srcId="{9DE7437A-086B-4933-86C0-320C3C8FE8F4}" destId="{42E2BFCB-0D5F-4CD2-8383-691B00D477B5}" srcOrd="2" destOrd="0" presId="urn:microsoft.com/office/officeart/2005/8/layout/vList2"/>
    <dgm:cxn modelId="{71C11ABC-4133-4B06-8409-C89EAF74EBDC}" type="presParOf" srcId="{9DE7437A-086B-4933-86C0-320C3C8FE8F4}" destId="{C69A65A6-6E69-4330-9F7E-7FE5196F040E}" srcOrd="3" destOrd="0" presId="urn:microsoft.com/office/officeart/2005/8/layout/vList2"/>
    <dgm:cxn modelId="{E62313C6-23C4-406F-9C74-E9475B369F2A}" type="presParOf" srcId="{9DE7437A-086B-4933-86C0-320C3C8FE8F4}" destId="{431880A2-79E2-482C-8FAD-6EA317C105F3}" srcOrd="4" destOrd="0" presId="urn:microsoft.com/office/officeart/2005/8/layout/vList2"/>
    <dgm:cxn modelId="{FBF4B11C-AE25-4C55-9B42-BC843490B838}" type="presParOf" srcId="{9DE7437A-086B-4933-86C0-320C3C8FE8F4}" destId="{8BE3B6AC-4744-4311-ACF5-A3731206F36B}" srcOrd="5" destOrd="0" presId="urn:microsoft.com/office/officeart/2005/8/layout/vList2"/>
    <dgm:cxn modelId="{059D7C73-03B2-4950-8728-2C9107DE9B29}" type="presParOf" srcId="{9DE7437A-086B-4933-86C0-320C3C8FE8F4}" destId="{9611570E-4675-4FD1-BBC0-9156878BFB99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84D702B-B3BF-4A1D-9E4F-E6C0A9772EA4}">
      <dsp:nvSpPr>
        <dsp:cNvPr id="0" name=""/>
        <dsp:cNvSpPr/>
      </dsp:nvSpPr>
      <dsp:spPr>
        <a:xfrm>
          <a:off x="0" y="29338"/>
          <a:ext cx="3999104" cy="1064700"/>
        </a:xfrm>
        <a:prstGeom prst="roundRect">
          <a:avLst/>
        </a:prstGeom>
        <a:solidFill>
          <a:srgbClr val="00B050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solidFill>
                <a:schemeClr val="tx2"/>
              </a:solidFill>
            </a:rPr>
            <a:t>Post quantum</a:t>
          </a:r>
          <a:endParaRPr lang="de-DE" sz="2800" kern="1200" dirty="0">
            <a:solidFill>
              <a:schemeClr val="tx2"/>
            </a:solidFill>
          </a:endParaRPr>
        </a:p>
      </dsp:txBody>
      <dsp:txXfrm>
        <a:off x="51974" y="81312"/>
        <a:ext cx="3895156" cy="960752"/>
      </dsp:txXfrm>
    </dsp:sp>
    <dsp:sp modelId="{42E2BFCB-0D5F-4CD2-8383-691B00D477B5}">
      <dsp:nvSpPr>
        <dsp:cNvPr id="0" name=""/>
        <dsp:cNvSpPr/>
      </dsp:nvSpPr>
      <dsp:spPr>
        <a:xfrm>
          <a:off x="0" y="1174678"/>
          <a:ext cx="3999104" cy="1064700"/>
        </a:xfrm>
        <a:prstGeom prst="roundRect">
          <a:avLst/>
        </a:prstGeom>
        <a:solidFill>
          <a:srgbClr val="00B050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smtClean="0">
              <a:solidFill>
                <a:schemeClr val="tx2"/>
              </a:solidFill>
            </a:rPr>
            <a:t>Only secure hash function</a:t>
          </a:r>
          <a:endParaRPr lang="de-DE" sz="2800" kern="1200" dirty="0">
            <a:solidFill>
              <a:schemeClr val="tx2"/>
            </a:solidFill>
          </a:endParaRPr>
        </a:p>
      </dsp:txBody>
      <dsp:txXfrm>
        <a:off x="51974" y="1226652"/>
        <a:ext cx="3895156" cy="960752"/>
      </dsp:txXfrm>
    </dsp:sp>
    <dsp:sp modelId="{431880A2-79E2-482C-8FAD-6EA317C105F3}">
      <dsp:nvSpPr>
        <dsp:cNvPr id="0" name=""/>
        <dsp:cNvSpPr/>
      </dsp:nvSpPr>
      <dsp:spPr>
        <a:xfrm>
          <a:off x="0" y="2320018"/>
          <a:ext cx="3999104" cy="1064700"/>
        </a:xfrm>
        <a:prstGeom prst="roundRect">
          <a:avLst/>
        </a:prstGeom>
        <a:solidFill>
          <a:srgbClr val="00B050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800" kern="1200" dirty="0" smtClean="0">
              <a:solidFill>
                <a:schemeClr val="tx2"/>
              </a:solidFill>
            </a:rPr>
            <a:t>Security well understood</a:t>
          </a:r>
          <a:endParaRPr lang="de-DE" sz="2800" kern="1200" dirty="0">
            <a:solidFill>
              <a:schemeClr val="tx2"/>
            </a:solidFill>
          </a:endParaRPr>
        </a:p>
      </dsp:txBody>
      <dsp:txXfrm>
        <a:off x="51974" y="2371992"/>
        <a:ext cx="3895156" cy="960752"/>
      </dsp:txXfrm>
    </dsp:sp>
    <dsp:sp modelId="{9611570E-4675-4FD1-BBC0-9156878BFB99}">
      <dsp:nvSpPr>
        <dsp:cNvPr id="0" name=""/>
        <dsp:cNvSpPr/>
      </dsp:nvSpPr>
      <dsp:spPr>
        <a:xfrm>
          <a:off x="0" y="3465358"/>
          <a:ext cx="3999104" cy="1064700"/>
        </a:xfrm>
        <a:prstGeom prst="roundRect">
          <a:avLst/>
        </a:prstGeom>
        <a:solidFill>
          <a:srgbClr val="00B050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solidFill>
                <a:schemeClr val="tx2"/>
              </a:solidFill>
            </a:rPr>
            <a:t>Fast</a:t>
          </a:r>
          <a:endParaRPr lang="en-US" sz="2800" kern="1200" dirty="0">
            <a:solidFill>
              <a:schemeClr val="tx2"/>
            </a:solidFill>
          </a:endParaRPr>
        </a:p>
      </dsp:txBody>
      <dsp:txXfrm>
        <a:off x="51974" y="3517332"/>
        <a:ext cx="3895156" cy="96075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1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nl-NL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nl-NL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nl-NL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AD6D418-50D5-408C-A10F-A5779BDA50E6}" type="slidenum">
              <a:rPr lang="nl-NL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831714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190" name="Picture 14" descr="foto roo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34025" y="1196975"/>
            <a:ext cx="3609975" cy="4176713"/>
          </a:xfrm>
          <a:prstGeom prst="rect">
            <a:avLst/>
          </a:prstGeom>
          <a:noFill/>
        </p:spPr>
      </p:pic>
      <p:pic>
        <p:nvPicPr>
          <p:cNvPr id="50191" name="Picture 15" descr="red titl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0825" cy="6854825"/>
          </a:xfrm>
          <a:prstGeom prst="rect">
            <a:avLst/>
          </a:prstGeom>
          <a:noFill/>
        </p:spPr>
      </p:pic>
      <p:sp>
        <p:nvSpPr>
          <p:cNvPr id="501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1619250"/>
            <a:ext cx="5616575" cy="1470025"/>
          </a:xfrm>
        </p:spPr>
        <p:txBody>
          <a:bodyPr anchor="t"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nl-NL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11188" y="3238500"/>
            <a:ext cx="5113337" cy="550863"/>
          </a:xfrm>
        </p:spPr>
        <p:txBody>
          <a:bodyPr/>
          <a:lstStyle>
            <a:lvl1pPr marL="0" indent="0">
              <a:buFontTx/>
              <a:buNone/>
              <a:defRPr sz="1800">
                <a:solidFill>
                  <a:schemeClr val="tx2"/>
                </a:solidFill>
              </a:defRPr>
            </a:lvl1pPr>
          </a:lstStyle>
          <a:p>
            <a:r>
              <a:rPr lang="de-DE" smtClean="0"/>
              <a:t>Formatvorlage des Untertitelmasters durch Klicken bearbeiten</a:t>
            </a:r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>
          <a:xfrm>
            <a:off x="179388" y="6548438"/>
            <a:ext cx="2879725" cy="1873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nl-NL"/>
              <a:t>/ name of department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PAGE </a:t>
            </a:r>
            <a:fld id="{17AF7B5A-0EEC-4E57-AB36-54475F0F6153}" type="slidenum">
              <a:rPr lang="nl-NL"/>
              <a:pPr/>
              <a:t>‹#›</a:t>
            </a:fld>
            <a:endParaRPr lang="nl-NL"/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C0C5E44C-C1E0-431A-87D5-7144B029FB06}" type="datetime1">
              <a:rPr lang="nl-NL"/>
              <a:pPr/>
              <a:t>6-10-2014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30988" y="0"/>
            <a:ext cx="2005012" cy="5738813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11188" y="0"/>
            <a:ext cx="5867400" cy="5738813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>
          <a:xfrm>
            <a:off x="179388" y="6548438"/>
            <a:ext cx="2879725" cy="1873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nl-NL"/>
              <a:t>/ name of department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PAGE </a:t>
            </a:r>
            <a:fld id="{4871E2D2-49CB-4312-B790-14FA9D563D66}" type="slidenum">
              <a:rPr lang="nl-NL"/>
              <a:pPr/>
              <a:t>‹#›</a:t>
            </a:fld>
            <a:endParaRPr lang="nl-NL"/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B00D4B51-CE62-4D02-BCF5-6AB430899FD5}" type="datetime1">
              <a:rPr lang="nl-NL"/>
              <a:pPr/>
              <a:t>6-10-2014</a:t>
            </a:fld>
            <a:endParaRPr lang="nl-N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11188" y="1619250"/>
            <a:ext cx="5616575" cy="1470025"/>
          </a:xfrm>
        </p:spPr>
        <p:txBody>
          <a:bodyPr anchor="t"/>
          <a:lstStyle>
            <a:lvl1pPr>
              <a:defRPr/>
            </a:lvl1pPr>
          </a:lstStyle>
          <a:p>
            <a:r>
              <a:rPr lang="nl-NL"/>
              <a:t>Click to edit Master title style</a:t>
            </a:r>
          </a:p>
        </p:txBody>
      </p:sp>
      <p:sp>
        <p:nvSpPr>
          <p:cNvPr id="22016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611188" y="3238500"/>
            <a:ext cx="5113337" cy="550863"/>
          </a:xfrm>
        </p:spPr>
        <p:txBody>
          <a:bodyPr/>
          <a:lstStyle>
            <a:lvl1pPr marL="0" indent="0">
              <a:buFontTx/>
              <a:buNone/>
              <a:defRPr sz="1800">
                <a:solidFill>
                  <a:schemeClr val="tx2"/>
                </a:solidFill>
              </a:defRPr>
            </a:lvl1pPr>
          </a:lstStyle>
          <a:p>
            <a:r>
              <a:rPr lang="nl-NL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PAGE </a:t>
            </a:r>
            <a:fld id="{4DE5A140-209B-43A0-8147-E32AA229C465}" type="slidenum">
              <a:rPr lang="nl-NL"/>
              <a:pPr/>
              <a:t>‹#›</a:t>
            </a:fld>
            <a:endParaRPr lang="nl-NL"/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18EEDCF1-D1BA-4128-BCC2-100F807501F3}" type="datetime1">
              <a:rPr lang="nl-NL"/>
              <a:pPr/>
              <a:t>6-10-2014</a:t>
            </a:fld>
            <a:endParaRPr lang="nl-NL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PAGE </a:t>
            </a:r>
            <a:fld id="{3116B6BF-EBB2-4E9D-AE66-29572AD19759}" type="slidenum">
              <a:rPr lang="nl-NL"/>
              <a:pPr/>
              <a:t>‹#›</a:t>
            </a:fld>
            <a:endParaRPr lang="nl-NL"/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30FABBE6-131D-444C-AA54-F43F19671AA4}" type="datetime1">
              <a:rPr lang="nl-NL"/>
              <a:pPr/>
              <a:t>6-10-2014</a:t>
            </a:fld>
            <a:endParaRPr lang="nl-NL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11188" y="1196975"/>
            <a:ext cx="3919537" cy="45418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83125" y="1196975"/>
            <a:ext cx="3921125" cy="45418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PAGE </a:t>
            </a:r>
            <a:fld id="{78735297-3522-4F02-A9F2-92B8D8B1CFE8}" type="slidenum">
              <a:rPr lang="nl-NL"/>
              <a:pPr/>
              <a:t>‹#›</a:t>
            </a:fld>
            <a:endParaRPr lang="nl-NL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A0C4772F-C17B-4029-BAC7-EDCF579414C1}" type="datetime1">
              <a:rPr lang="nl-NL"/>
              <a:pPr/>
              <a:t>6-10-2014</a:t>
            </a:fld>
            <a:endParaRPr lang="nl-NL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PAGE </a:t>
            </a:r>
            <a:fld id="{0347D7D6-5A3B-4872-858E-A07553BA2487}" type="slidenum">
              <a:rPr lang="nl-NL"/>
              <a:pPr/>
              <a:t>‹#›</a:t>
            </a:fld>
            <a:endParaRPr lang="nl-NL"/>
          </a:p>
        </p:txBody>
      </p:sp>
      <p:sp>
        <p:nvSpPr>
          <p:cNvPr id="9" name="Datumsplatzhalt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27A9CEA2-6274-443B-89DB-3AC68585AD2B}" type="datetime1">
              <a:rPr lang="nl-NL"/>
              <a:pPr/>
              <a:t>6-10-2014</a:t>
            </a:fld>
            <a:endParaRPr lang="nl-NL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>
          <a:xfrm>
            <a:off x="179388" y="6548438"/>
            <a:ext cx="2879725" cy="1873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nl-NL"/>
              <a:t>/ name of department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PAGE </a:t>
            </a:r>
            <a:fld id="{45415223-4BE1-4C08-AF60-1F7EC5E28412}" type="slidenum">
              <a:rPr lang="nl-NL"/>
              <a:pPr/>
              <a:t>‹#›</a:t>
            </a:fld>
            <a:endParaRPr lang="nl-NL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EDEF4373-4219-4375-814A-0F4800D6370A}" type="datetime1">
              <a:rPr lang="nl-NL"/>
              <a:pPr/>
              <a:t>6-10-2014</a:t>
            </a:fld>
            <a:endParaRPr lang="nl-NL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1"/>
          <p:cNvSpPr>
            <a:spLocks noGrp="1"/>
          </p:cNvSpPr>
          <p:nvPr>
            <p:ph type="ftr" sz="quarter" idx="10"/>
          </p:nvPr>
        </p:nvSpPr>
        <p:spPr>
          <a:xfrm>
            <a:off x="179388" y="6548438"/>
            <a:ext cx="2879725" cy="1873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nl-NL"/>
              <a:t>/ name of department</a:t>
            </a: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PAGE </a:t>
            </a:r>
            <a:fld id="{9CEF8EC6-0DE1-4F31-A81F-96998F0F9D29}" type="slidenum">
              <a:rPr lang="nl-NL"/>
              <a:pPr/>
              <a:t>‹#›</a:t>
            </a:fld>
            <a:endParaRPr lang="nl-NL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10AC20FD-A08B-4047-89C4-2CF2CFA54488}" type="datetime1">
              <a:rPr lang="nl-NL"/>
              <a:pPr/>
              <a:t>6-10-2014</a:t>
            </a:fld>
            <a:endParaRPr lang="nl-NL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0"/>
          </p:nvPr>
        </p:nvSpPr>
        <p:spPr>
          <a:xfrm>
            <a:off x="179388" y="6548438"/>
            <a:ext cx="2879725" cy="1873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nl-NL"/>
              <a:t>/ name of department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PAGE </a:t>
            </a:r>
            <a:fld id="{008F6C27-FE2E-44E7-BA37-24CBF75D4819}" type="slidenum">
              <a:rPr lang="nl-NL"/>
              <a:pPr/>
              <a:t>‹#›</a:t>
            </a:fld>
            <a:endParaRPr lang="nl-NL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32DE40F8-2FCA-492A-BC17-A2272A19B0ED}" type="datetime1">
              <a:rPr lang="nl-NL"/>
              <a:pPr/>
              <a:t>6-10-2014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PAGE </a:t>
            </a:r>
            <a:fld id="{F6191C09-C392-4E8C-984F-AEB7D870D5B3}" type="slidenum">
              <a:rPr lang="nl-NL"/>
              <a:pPr/>
              <a:t>‹#›</a:t>
            </a:fld>
            <a:endParaRPr lang="nl-NL"/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B3A7A31A-19F3-4674-BE2B-B5E7D030595A}" type="datetime1">
              <a:rPr lang="nl-NL"/>
              <a:pPr/>
              <a:t>6-10-2014</a:t>
            </a:fld>
            <a:endParaRPr lang="nl-NL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0"/>
          </p:nvPr>
        </p:nvSpPr>
        <p:spPr>
          <a:xfrm>
            <a:off x="179388" y="6548438"/>
            <a:ext cx="2879725" cy="1873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nl-NL"/>
              <a:t>/ name of department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PAGE </a:t>
            </a:r>
            <a:fld id="{FF8C0014-C6C6-444A-8F22-72444F29720D}" type="slidenum">
              <a:rPr lang="nl-NL"/>
              <a:pPr/>
              <a:t>‹#›</a:t>
            </a:fld>
            <a:endParaRPr lang="nl-NL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9D464C32-6560-426F-ADEB-CD5408A421FB}" type="datetime1">
              <a:rPr lang="nl-NL"/>
              <a:pPr/>
              <a:t>6-10-2014</a:t>
            </a:fld>
            <a:endParaRPr lang="nl-NL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>
          <a:xfrm>
            <a:off x="179388" y="6548438"/>
            <a:ext cx="2879725" cy="1873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nl-NL"/>
              <a:t>/ name of department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PAGE </a:t>
            </a:r>
            <a:fld id="{0EA0EB83-35C9-456F-9BD6-C752090BAF9F}" type="slidenum">
              <a:rPr lang="nl-NL"/>
              <a:pPr/>
              <a:t>‹#›</a:t>
            </a:fld>
            <a:endParaRPr lang="nl-NL"/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A9E869B0-3C71-4256-BDF3-3C8062EC018A}" type="datetime1">
              <a:rPr lang="nl-NL"/>
              <a:pPr/>
              <a:t>6-10-2014</a:t>
            </a:fld>
            <a:endParaRPr lang="nl-NL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30988" y="0"/>
            <a:ext cx="2005012" cy="5738813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11188" y="0"/>
            <a:ext cx="5867400" cy="5738813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>
          <a:xfrm>
            <a:off x="179388" y="6548438"/>
            <a:ext cx="2879725" cy="1873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nl-NL"/>
              <a:t>/ name of department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PAGE </a:t>
            </a:r>
            <a:fld id="{ED833546-AF26-45A9-A48F-CDFECDA3605E}" type="slidenum">
              <a:rPr lang="nl-NL"/>
              <a:pPr/>
              <a:t>‹#›</a:t>
            </a:fld>
            <a:endParaRPr lang="nl-NL"/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D421B3E8-90CA-4FBB-BDC3-B1E29EBD8DD9}" type="datetime1">
              <a:rPr lang="nl-NL"/>
              <a:pPr/>
              <a:t>6-10-2014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PAGE </a:t>
            </a:r>
            <a:fld id="{DABF39E4-F748-4BCC-80E1-F6DD697D9B5F}" type="slidenum">
              <a:rPr lang="nl-NL"/>
              <a:pPr/>
              <a:t>‹#›</a:t>
            </a:fld>
            <a:endParaRPr lang="nl-NL"/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630D3766-DA98-4A31-98C3-4E3306659FD5}" type="datetime1">
              <a:rPr lang="nl-NL"/>
              <a:pPr/>
              <a:t>6-10-2014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11188" y="1196975"/>
            <a:ext cx="3919537" cy="45418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83125" y="1196975"/>
            <a:ext cx="3921125" cy="45418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PAGE </a:t>
            </a:r>
            <a:fld id="{6D74BCC2-C5F6-4C3B-BBC2-C3803576C8F9}" type="slidenum">
              <a:rPr lang="nl-NL"/>
              <a:pPr/>
              <a:t>‹#›</a:t>
            </a:fld>
            <a:endParaRPr lang="nl-NL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437DC255-3574-4D65-A6F2-7113F8DD586D}" type="datetime1">
              <a:rPr lang="nl-NL"/>
              <a:pPr/>
              <a:t>6-10-2014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0"/>
          </p:nvPr>
        </p:nvSpPr>
        <p:spPr>
          <a:xfrm>
            <a:off x="179388" y="6548438"/>
            <a:ext cx="2879725" cy="1873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nl-NL"/>
              <a:t>/ name of department</a:t>
            </a:r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PAGE </a:t>
            </a:r>
            <a:fld id="{CDC42A9C-FC3F-462B-BCF9-CB555862250A}" type="slidenum">
              <a:rPr lang="nl-NL"/>
              <a:pPr/>
              <a:t>‹#›</a:t>
            </a:fld>
            <a:endParaRPr lang="nl-NL"/>
          </a:p>
        </p:txBody>
      </p:sp>
      <p:sp>
        <p:nvSpPr>
          <p:cNvPr id="9" name="Datumsplatzhalt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49A82D43-F287-4FF6-9F3D-7F3C8BFD38DB}" type="datetime1">
              <a:rPr lang="nl-NL"/>
              <a:pPr/>
              <a:t>6-10-2014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>
          <a:xfrm>
            <a:off x="179388" y="6548438"/>
            <a:ext cx="2879725" cy="1873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nl-NL"/>
              <a:t>/ name of department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PAGE </a:t>
            </a:r>
            <a:fld id="{C0E844FF-4B75-4157-9D25-84AEB071ECF3}" type="slidenum">
              <a:rPr lang="nl-NL"/>
              <a:pPr/>
              <a:t>‹#›</a:t>
            </a:fld>
            <a:endParaRPr lang="nl-NL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7D0AB18C-B5C0-4DD7-B786-7EE53E677AB2}" type="datetime1">
              <a:rPr lang="nl-NL"/>
              <a:pPr/>
              <a:t>6-10-2014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1"/>
          <p:cNvSpPr>
            <a:spLocks noGrp="1"/>
          </p:cNvSpPr>
          <p:nvPr>
            <p:ph type="ftr" sz="quarter" idx="10"/>
          </p:nvPr>
        </p:nvSpPr>
        <p:spPr>
          <a:xfrm>
            <a:off x="179388" y="6548438"/>
            <a:ext cx="2879725" cy="1873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nl-NL"/>
              <a:t>/ name of department</a:t>
            </a: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PAGE </a:t>
            </a:r>
            <a:fld id="{C1111A80-6BC5-420F-8D73-49C7F756AF91}" type="slidenum">
              <a:rPr lang="nl-NL"/>
              <a:pPr/>
              <a:t>‹#›</a:t>
            </a:fld>
            <a:endParaRPr lang="nl-NL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721639A5-6ADA-4A53-8553-7858FA715672}" type="datetime1">
              <a:rPr lang="nl-NL"/>
              <a:pPr/>
              <a:t>6-10-2014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0"/>
          </p:nvPr>
        </p:nvSpPr>
        <p:spPr>
          <a:xfrm>
            <a:off x="179388" y="6548438"/>
            <a:ext cx="2879725" cy="1873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nl-NL"/>
              <a:t>/ name of department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PAGE </a:t>
            </a:r>
            <a:fld id="{99F4235F-15EE-461A-A8AF-714F825341E3}" type="slidenum">
              <a:rPr lang="nl-NL"/>
              <a:pPr/>
              <a:t>‹#›</a:t>
            </a:fld>
            <a:endParaRPr lang="nl-NL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974A459E-916A-46F0-A5A0-ED1296AE45E8}" type="datetime1">
              <a:rPr lang="nl-NL"/>
              <a:pPr/>
              <a:t>6-10-2014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0"/>
          </p:nvPr>
        </p:nvSpPr>
        <p:spPr>
          <a:xfrm>
            <a:off x="179388" y="6548438"/>
            <a:ext cx="2879725" cy="1873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nl-NL"/>
              <a:t>/ name of department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PAGE </a:t>
            </a:r>
            <a:fld id="{7F0BE786-5059-4994-9AB0-06EC26CD7B44}" type="slidenum">
              <a:rPr lang="nl-NL"/>
              <a:pPr/>
              <a:t>‹#›</a:t>
            </a:fld>
            <a:endParaRPr lang="nl-NL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3371FB09-148E-41E6-9259-F64176AEF013}" type="datetime1">
              <a:rPr lang="nl-NL"/>
              <a:pPr/>
              <a:t>6-10-2014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172" name="Picture 20" descr="red bar small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8982075" cy="895350"/>
          </a:xfrm>
          <a:prstGeom prst="rect">
            <a:avLst/>
          </a:prstGeom>
          <a:noFill/>
        </p:spPr>
      </p:pic>
      <p:sp>
        <p:nvSpPr>
          <p:cNvPr id="49156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611188" y="0"/>
            <a:ext cx="8024812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het opmaakprofiel te bewerken</a:t>
            </a:r>
          </a:p>
        </p:txBody>
      </p:sp>
      <p:sp>
        <p:nvSpPr>
          <p:cNvPr id="49159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670300" y="6567488"/>
            <a:ext cx="576263" cy="18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sz="800">
                <a:solidFill>
                  <a:schemeClr val="accent2"/>
                </a:solidFill>
              </a:defRPr>
            </a:lvl1pPr>
          </a:lstStyle>
          <a:p>
            <a:r>
              <a:rPr lang="nl-NL"/>
              <a:t>PAGE </a:t>
            </a:r>
            <a:fld id="{F90F19CC-B5B6-48E2-A6A8-34360AEF8293}" type="slidenum">
              <a:rPr lang="nl-NL"/>
              <a:pPr/>
              <a:t>‹#›</a:t>
            </a:fld>
            <a:endParaRPr lang="nl-NL"/>
          </a:p>
        </p:txBody>
      </p:sp>
      <p:pic>
        <p:nvPicPr>
          <p:cNvPr id="49163" name="Picture 11" descr="logo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016750" y="6332538"/>
            <a:ext cx="2030413" cy="431800"/>
          </a:xfrm>
          <a:prstGeom prst="rect">
            <a:avLst/>
          </a:prstGeom>
          <a:noFill/>
        </p:spPr>
      </p:pic>
      <p:sp>
        <p:nvSpPr>
          <p:cNvPr id="49165" name="Rectangle 1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130550" y="6567488"/>
            <a:ext cx="539750" cy="18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sz="800">
                <a:solidFill>
                  <a:schemeClr val="accent2"/>
                </a:solidFill>
              </a:defRPr>
            </a:lvl1pPr>
          </a:lstStyle>
          <a:p>
            <a:fld id="{087CA011-52AD-4D96-9040-F22EE0CE7E23}" type="datetime1">
              <a:rPr lang="nl-NL"/>
              <a:pPr/>
              <a:t>6-10-2014</a:t>
            </a:fld>
            <a:endParaRPr lang="nl-NL"/>
          </a:p>
        </p:txBody>
      </p:sp>
      <p:sp>
        <p:nvSpPr>
          <p:cNvPr id="49167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611188" y="1196975"/>
            <a:ext cx="7993062" cy="454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  <p:sldLayoutId id="2147483664" r:id="rId8"/>
    <p:sldLayoutId id="2147483665" r:id="rId9"/>
    <p:sldLayoutId id="2147483666" r:id="rId10"/>
    <p:sldLayoutId id="2147483667" r:id="rId11"/>
  </p:sldLayoutIdLst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9pPr>
    </p:titleStyle>
    <p:bodyStyle>
      <a:lvl1pPr marL="268288" indent="-26828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534988" indent="-265113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200" b="1">
          <a:solidFill>
            <a:schemeClr val="tx1"/>
          </a:solidFill>
          <a:latin typeface="+mn-lt"/>
        </a:defRPr>
      </a:lvl2pPr>
      <a:lvl3pPr marL="814388" indent="-277813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Arial" charset="0"/>
        <a:buChar char="−"/>
        <a:defRPr sz="2200" b="1">
          <a:solidFill>
            <a:schemeClr val="tx1"/>
          </a:solidFill>
          <a:latin typeface="+mn-lt"/>
        </a:defRPr>
      </a:lvl3pPr>
      <a:lvl4pPr marL="1069975" indent="-2540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Arial" charset="0"/>
        <a:buChar char="−"/>
        <a:defRPr sz="2200" b="1">
          <a:solidFill>
            <a:schemeClr val="tx1"/>
          </a:solidFill>
          <a:latin typeface="+mn-lt"/>
        </a:defRPr>
      </a:lvl4pPr>
      <a:lvl5pPr marL="1349375" indent="-277813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Arial" charset="0"/>
        <a:buChar char="−"/>
        <a:defRPr sz="2200" b="1">
          <a:solidFill>
            <a:schemeClr val="tx1"/>
          </a:solidFill>
          <a:latin typeface="+mn-lt"/>
        </a:defRPr>
      </a:lvl5pPr>
      <a:lvl6pPr marL="1806575" indent="-277813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Arial" charset="0"/>
        <a:buChar char="−"/>
        <a:defRPr sz="2200" b="1">
          <a:solidFill>
            <a:schemeClr val="tx1"/>
          </a:solidFill>
          <a:latin typeface="+mn-lt"/>
        </a:defRPr>
      </a:lvl6pPr>
      <a:lvl7pPr marL="2263775" indent="-277813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Arial" charset="0"/>
        <a:buChar char="−"/>
        <a:defRPr sz="2200" b="1">
          <a:solidFill>
            <a:schemeClr val="tx1"/>
          </a:solidFill>
          <a:latin typeface="+mn-lt"/>
        </a:defRPr>
      </a:lvl7pPr>
      <a:lvl8pPr marL="2720975" indent="-277813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Arial" charset="0"/>
        <a:buChar char="−"/>
        <a:defRPr sz="2200" b="1">
          <a:solidFill>
            <a:schemeClr val="tx1"/>
          </a:solidFill>
          <a:latin typeface="+mn-lt"/>
        </a:defRPr>
      </a:lvl8pPr>
      <a:lvl9pPr marL="3178175" indent="-277813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Arial" charset="0"/>
        <a:buChar char="−"/>
        <a:defRPr sz="2200" b="1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9155" name="Picture 19" descr="red bar small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8982075" cy="895350"/>
          </a:xfrm>
          <a:prstGeom prst="rect">
            <a:avLst/>
          </a:prstGeom>
          <a:noFill/>
        </p:spPr>
      </p:pic>
      <p:sp>
        <p:nvSpPr>
          <p:cNvPr id="219145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611188" y="1196975"/>
            <a:ext cx="7993062" cy="454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</a:p>
        </p:txBody>
      </p:sp>
      <p:sp>
        <p:nvSpPr>
          <p:cNvPr id="219148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670300" y="6567488"/>
            <a:ext cx="576263" cy="18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sz="800">
                <a:solidFill>
                  <a:schemeClr val="accent2"/>
                </a:solidFill>
              </a:defRPr>
            </a:lvl1pPr>
          </a:lstStyle>
          <a:p>
            <a:r>
              <a:rPr lang="nl-NL"/>
              <a:t>PAGE </a:t>
            </a:r>
            <a:fld id="{03F53D97-81E1-4563-A286-2479017280A5}" type="slidenum">
              <a:rPr lang="nl-NL"/>
              <a:pPr/>
              <a:t>‹#›</a:t>
            </a:fld>
            <a:endParaRPr lang="nl-NL"/>
          </a:p>
        </p:txBody>
      </p:sp>
      <p:pic>
        <p:nvPicPr>
          <p:cNvPr id="219149" name="Picture 13" descr="logo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016750" y="6332538"/>
            <a:ext cx="2030413" cy="431800"/>
          </a:xfrm>
          <a:prstGeom prst="rect">
            <a:avLst/>
          </a:prstGeom>
          <a:noFill/>
        </p:spPr>
      </p:pic>
      <p:sp>
        <p:nvSpPr>
          <p:cNvPr id="219150" name="Rectangle 1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130550" y="6567488"/>
            <a:ext cx="539750" cy="18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sz="800">
                <a:solidFill>
                  <a:schemeClr val="accent2"/>
                </a:solidFill>
              </a:defRPr>
            </a:lvl1pPr>
          </a:lstStyle>
          <a:p>
            <a:fld id="{547CCDA3-AD07-473E-8225-FF95FC77B6D2}" type="datetime1">
              <a:rPr lang="nl-NL"/>
              <a:pPr/>
              <a:t>6-10-2014</a:t>
            </a:fld>
            <a:endParaRPr lang="nl-NL"/>
          </a:p>
        </p:txBody>
      </p:sp>
      <p:sp>
        <p:nvSpPr>
          <p:cNvPr id="219151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611188" y="0"/>
            <a:ext cx="8024812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</p:sldLayoutIdLst>
  <p:hf hdr="0"/>
  <p:txStyles>
    <p:titleStyle>
      <a:lvl1pPr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9pPr>
    </p:titleStyle>
    <p:bodyStyle>
      <a:lvl1pPr marL="268288" indent="-268288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534988" indent="-265113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200" b="1">
          <a:solidFill>
            <a:schemeClr val="tx1"/>
          </a:solidFill>
          <a:latin typeface="+mn-lt"/>
        </a:defRPr>
      </a:lvl2pPr>
      <a:lvl3pPr marL="814388" indent="-277813" algn="l" rtl="0" fontAlgn="base">
        <a:spcBef>
          <a:spcPct val="20000"/>
        </a:spcBef>
        <a:spcAft>
          <a:spcPct val="0"/>
        </a:spcAft>
        <a:buClr>
          <a:schemeClr val="tx1"/>
        </a:buClr>
        <a:buFont typeface="Arial" charset="0"/>
        <a:buChar char="−"/>
        <a:defRPr sz="2200" b="1">
          <a:solidFill>
            <a:schemeClr val="tx1"/>
          </a:solidFill>
          <a:latin typeface="+mn-lt"/>
        </a:defRPr>
      </a:lvl3pPr>
      <a:lvl4pPr marL="1069975" indent="-254000" algn="l" rtl="0" fontAlgn="base">
        <a:spcBef>
          <a:spcPct val="20000"/>
        </a:spcBef>
        <a:spcAft>
          <a:spcPct val="0"/>
        </a:spcAft>
        <a:buClr>
          <a:schemeClr val="tx1"/>
        </a:buClr>
        <a:buFont typeface="Arial" charset="0"/>
        <a:buChar char="−"/>
        <a:defRPr sz="2200" b="1">
          <a:solidFill>
            <a:schemeClr val="tx1"/>
          </a:solidFill>
          <a:latin typeface="+mn-lt"/>
        </a:defRPr>
      </a:lvl4pPr>
      <a:lvl5pPr marL="1349375" indent="-277813" algn="l" rtl="0" fontAlgn="base">
        <a:spcBef>
          <a:spcPct val="20000"/>
        </a:spcBef>
        <a:spcAft>
          <a:spcPct val="0"/>
        </a:spcAft>
        <a:buClr>
          <a:schemeClr val="tx1"/>
        </a:buClr>
        <a:buFont typeface="Arial" charset="0"/>
        <a:buChar char="−"/>
        <a:defRPr sz="2200" b="1">
          <a:solidFill>
            <a:schemeClr val="tx1"/>
          </a:solidFill>
          <a:latin typeface="+mn-lt"/>
        </a:defRPr>
      </a:lvl5pPr>
      <a:lvl6pPr marL="1806575" indent="-277813" algn="l" rtl="0" fontAlgn="base">
        <a:spcBef>
          <a:spcPct val="20000"/>
        </a:spcBef>
        <a:spcAft>
          <a:spcPct val="0"/>
        </a:spcAft>
        <a:buClr>
          <a:schemeClr val="tx1"/>
        </a:buClr>
        <a:buFont typeface="Arial" charset="0"/>
        <a:buChar char="−"/>
        <a:defRPr sz="2200" b="1">
          <a:solidFill>
            <a:schemeClr val="tx1"/>
          </a:solidFill>
          <a:latin typeface="+mn-lt"/>
        </a:defRPr>
      </a:lvl6pPr>
      <a:lvl7pPr marL="2263775" indent="-277813" algn="l" rtl="0" fontAlgn="base">
        <a:spcBef>
          <a:spcPct val="20000"/>
        </a:spcBef>
        <a:spcAft>
          <a:spcPct val="0"/>
        </a:spcAft>
        <a:buClr>
          <a:schemeClr val="tx1"/>
        </a:buClr>
        <a:buFont typeface="Arial" charset="0"/>
        <a:buChar char="−"/>
        <a:defRPr sz="2200" b="1">
          <a:solidFill>
            <a:schemeClr val="tx1"/>
          </a:solidFill>
          <a:latin typeface="+mn-lt"/>
        </a:defRPr>
      </a:lvl7pPr>
      <a:lvl8pPr marL="2720975" indent="-277813" algn="l" rtl="0" fontAlgn="base">
        <a:spcBef>
          <a:spcPct val="20000"/>
        </a:spcBef>
        <a:spcAft>
          <a:spcPct val="0"/>
        </a:spcAft>
        <a:buClr>
          <a:schemeClr val="tx1"/>
        </a:buClr>
        <a:buFont typeface="Arial" charset="0"/>
        <a:buChar char="−"/>
        <a:defRPr sz="2200" b="1">
          <a:solidFill>
            <a:schemeClr val="tx1"/>
          </a:solidFill>
          <a:latin typeface="+mn-lt"/>
        </a:defRPr>
      </a:lvl8pPr>
      <a:lvl9pPr marL="3178175" indent="-277813" algn="l" rtl="0" fontAlgn="base">
        <a:spcBef>
          <a:spcPct val="20000"/>
        </a:spcBef>
        <a:spcAft>
          <a:spcPct val="0"/>
        </a:spcAft>
        <a:buClr>
          <a:schemeClr val="tx1"/>
        </a:buClr>
        <a:buFont typeface="Arial" charset="0"/>
        <a:buChar char="−"/>
        <a:defRPr sz="2200" b="1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2.bin"/><Relationship Id="rId4" Type="http://schemas.openxmlformats.org/officeDocument/2006/relationships/image" Target="../media/image13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image" Target="../media/image17.png"/><Relationship Id="rId7" Type="http://schemas.openxmlformats.org/officeDocument/2006/relationships/image" Target="../media/image1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19.jpeg"/><Relationship Id="rId10" Type="http://schemas.openxmlformats.org/officeDocument/2006/relationships/image" Target="../media/image21.png"/><Relationship Id="rId4" Type="http://schemas.openxmlformats.org/officeDocument/2006/relationships/image" Target="../media/image18.jpeg"/><Relationship Id="rId9" Type="http://schemas.openxmlformats.org/officeDocument/2006/relationships/image" Target="../media/image20.w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13" Type="http://schemas.openxmlformats.org/officeDocument/2006/relationships/oleObject" Target="../embeddings/oleObject12.bin"/><Relationship Id="rId18" Type="http://schemas.openxmlformats.org/officeDocument/2006/relationships/oleObject" Target="../embeddings/oleObject17.bin"/><Relationship Id="rId3" Type="http://schemas.openxmlformats.org/officeDocument/2006/relationships/image" Target="../media/image17.png"/><Relationship Id="rId7" Type="http://schemas.openxmlformats.org/officeDocument/2006/relationships/image" Target="../media/image22.wmf"/><Relationship Id="rId12" Type="http://schemas.openxmlformats.org/officeDocument/2006/relationships/oleObject" Target="../embeddings/oleObject11.bin"/><Relationship Id="rId17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5.bin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6.bin"/><Relationship Id="rId11" Type="http://schemas.openxmlformats.org/officeDocument/2006/relationships/oleObject" Target="../embeddings/oleObject10.bin"/><Relationship Id="rId5" Type="http://schemas.openxmlformats.org/officeDocument/2006/relationships/image" Target="../media/image16.wmf"/><Relationship Id="rId15" Type="http://schemas.openxmlformats.org/officeDocument/2006/relationships/oleObject" Target="../embeddings/oleObject14.bin"/><Relationship Id="rId10" Type="http://schemas.openxmlformats.org/officeDocument/2006/relationships/oleObject" Target="../embeddings/oleObject9.bin"/><Relationship Id="rId19" Type="http://schemas.openxmlformats.org/officeDocument/2006/relationships/image" Target="../media/image23.wmf"/><Relationship Id="rId4" Type="http://schemas.openxmlformats.org/officeDocument/2006/relationships/oleObject" Target="../embeddings/oleObject5.bin"/><Relationship Id="rId9" Type="http://schemas.openxmlformats.org/officeDocument/2006/relationships/oleObject" Target="../embeddings/oleObject8.bin"/><Relationship Id="rId14" Type="http://schemas.openxmlformats.org/officeDocument/2006/relationships/oleObject" Target="../embeddings/oleObject13.bin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25.png"/><Relationship Id="rId7" Type="http://schemas.openxmlformats.org/officeDocument/2006/relationships/image" Target="../media/image29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.png"/><Relationship Id="rId5" Type="http://schemas.openxmlformats.org/officeDocument/2006/relationships/image" Target="../media/image27.png"/><Relationship Id="rId4" Type="http://schemas.openxmlformats.org/officeDocument/2006/relationships/image" Target="../media/image26.w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ctrTitle"/>
          </p:nvPr>
        </p:nvSpPr>
        <p:spPr>
          <a:xfrm>
            <a:off x="611188" y="1619250"/>
            <a:ext cx="7201172" cy="1470025"/>
          </a:xfrm>
        </p:spPr>
        <p:txBody>
          <a:bodyPr/>
          <a:lstStyle/>
          <a:p>
            <a:r>
              <a:rPr lang="en-US" dirty="0"/>
              <a:t>Towards A Standard for Practical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Hash-based </a:t>
            </a:r>
            <a:r>
              <a:rPr lang="en-US" dirty="0"/>
              <a:t>Signatures </a:t>
            </a:r>
            <a:endParaRPr lang="de-DE" sz="1800" dirty="0"/>
          </a:p>
        </p:txBody>
      </p:sp>
      <p:sp>
        <p:nvSpPr>
          <p:cNvPr id="5" name="Untertitel 4"/>
          <p:cNvSpPr>
            <a:spLocks noGrp="1"/>
          </p:cNvSpPr>
          <p:nvPr>
            <p:ph type="subTitle" idx="1"/>
          </p:nvPr>
        </p:nvSpPr>
        <p:spPr>
          <a:xfrm>
            <a:off x="611188" y="2734121"/>
            <a:ext cx="7345188" cy="550863"/>
          </a:xfrm>
        </p:spPr>
        <p:txBody>
          <a:bodyPr/>
          <a:lstStyle/>
          <a:p>
            <a:r>
              <a:rPr lang="de-DE" dirty="0" smtClean="0"/>
              <a:t>D. Butin, S.-L. Gazdag, A. Hülsing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Reduced Security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Change WOTS -&gt; WOTS+</a:t>
            </a:r>
          </a:p>
          <a:p>
            <a:r>
              <a:rPr lang="de-DE" dirty="0" smtClean="0"/>
              <a:t>Change Tree</a:t>
            </a:r>
          </a:p>
          <a:p>
            <a:endParaRPr lang="de-DE" dirty="0"/>
          </a:p>
          <a:p>
            <a:endParaRPr lang="de-DE" dirty="0" smtClean="0"/>
          </a:p>
          <a:p>
            <a:endParaRPr lang="de-DE" dirty="0"/>
          </a:p>
          <a:p>
            <a:endParaRPr lang="de-DE" dirty="0" smtClean="0"/>
          </a:p>
          <a:p>
            <a:pPr marL="0" indent="0" algn="ctr">
              <a:buNone/>
            </a:pPr>
            <a:r>
              <a:rPr lang="de-DE" dirty="0" smtClean="0"/>
              <a:t>Security from second-preimage resistance</a:t>
            </a:r>
          </a:p>
          <a:p>
            <a:pPr marL="0" indent="0" algn="ctr">
              <a:buNone/>
            </a:pPr>
            <a:endParaRPr lang="de-DE" dirty="0" smtClean="0"/>
          </a:p>
          <a:p>
            <a:pPr marL="0" indent="0" algn="ctr">
              <a:buNone/>
            </a:pPr>
            <a:r>
              <a:rPr lang="de-DE" dirty="0" smtClean="0"/>
              <a:t>„Collision-resilient“ scheme </a:t>
            </a:r>
          </a:p>
          <a:p>
            <a:pPr algn="ctr"/>
            <a:endParaRPr lang="de-DE" dirty="0"/>
          </a:p>
          <a:p>
            <a:pPr marL="0" indent="0" algn="ctr">
              <a:buNone/>
            </a:pPr>
            <a:r>
              <a:rPr lang="de-DE" dirty="0" smtClean="0"/>
              <a:t>No birthday-attacks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nl-NL" smtClean="0"/>
              <a:t>PAGE </a:t>
            </a:r>
            <a:fld id="{F6191C09-C392-4E8C-984F-AEB7D870D5B3}" type="slidenum">
              <a:rPr lang="nl-NL" smtClean="0"/>
              <a:pPr/>
              <a:t>9</a:t>
            </a:fld>
            <a:endParaRPr lang="nl-N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B3A7A31A-19F3-4674-BE2B-B5E7D030595A}" type="datetime1">
              <a:rPr lang="nl-NL" smtClean="0"/>
              <a:pPr/>
              <a:t>6-10-2014</a:t>
            </a:fld>
            <a:endParaRPr lang="nl-NL"/>
          </a:p>
        </p:txBody>
      </p:sp>
      <p:sp>
        <p:nvSpPr>
          <p:cNvPr id="30" name="Oval 34"/>
          <p:cNvSpPr>
            <a:spLocks noChangeArrowheads="1"/>
          </p:cNvSpPr>
          <p:nvPr/>
        </p:nvSpPr>
        <p:spPr bwMode="auto">
          <a:xfrm>
            <a:off x="657901" y="2877933"/>
            <a:ext cx="407051" cy="407051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31" name="Oval 35"/>
          <p:cNvSpPr>
            <a:spLocks noChangeArrowheads="1"/>
          </p:cNvSpPr>
          <p:nvPr/>
        </p:nvSpPr>
        <p:spPr bwMode="auto">
          <a:xfrm>
            <a:off x="2745463" y="2877933"/>
            <a:ext cx="407051" cy="407051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32" name="Oval 38"/>
          <p:cNvSpPr>
            <a:spLocks noChangeArrowheads="1"/>
          </p:cNvSpPr>
          <p:nvPr/>
        </p:nvSpPr>
        <p:spPr bwMode="auto">
          <a:xfrm>
            <a:off x="1737401" y="2204864"/>
            <a:ext cx="407051" cy="407051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grpSp>
        <p:nvGrpSpPr>
          <p:cNvPr id="33" name="Gruppieren 17"/>
          <p:cNvGrpSpPr/>
          <p:nvPr/>
        </p:nvGrpSpPr>
        <p:grpSpPr>
          <a:xfrm>
            <a:off x="1064952" y="2611914"/>
            <a:ext cx="1680511" cy="485924"/>
            <a:chOff x="1251830" y="3776497"/>
            <a:chExt cx="1680511" cy="485924"/>
          </a:xfrm>
        </p:grpSpPr>
        <p:sp>
          <p:nvSpPr>
            <p:cNvPr id="34" name="Line 57"/>
            <p:cNvSpPr>
              <a:spLocks noChangeShapeType="1"/>
            </p:cNvSpPr>
            <p:nvPr/>
          </p:nvSpPr>
          <p:spPr bwMode="auto">
            <a:xfrm flipH="1">
              <a:off x="1251830" y="4262419"/>
              <a:ext cx="871170" cy="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35" name="Line 58"/>
            <p:cNvSpPr>
              <a:spLocks noChangeShapeType="1"/>
            </p:cNvSpPr>
            <p:nvPr/>
          </p:nvSpPr>
          <p:spPr bwMode="auto">
            <a:xfrm>
              <a:off x="2123001" y="4262419"/>
              <a:ext cx="809340" cy="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36" name="Line 57"/>
            <p:cNvSpPr>
              <a:spLocks noChangeShapeType="1"/>
            </p:cNvSpPr>
            <p:nvPr/>
          </p:nvSpPr>
          <p:spPr bwMode="auto">
            <a:xfrm flipV="1">
              <a:off x="2126001" y="3776497"/>
              <a:ext cx="0" cy="48592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arrow"/>
            </a:ln>
          </p:spPr>
          <p:txBody>
            <a:bodyPr/>
            <a:lstStyle/>
            <a:p>
              <a:endParaRPr lang="de-DE"/>
            </a:p>
          </p:txBody>
        </p:sp>
      </p:grpSp>
      <p:graphicFrame>
        <p:nvGraphicFramePr>
          <p:cNvPr id="37" name="Object 20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79375043"/>
              </p:ext>
            </p:extLst>
          </p:nvPr>
        </p:nvGraphicFramePr>
        <p:xfrm>
          <a:off x="2093681" y="2662293"/>
          <a:ext cx="388938" cy="363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82" name="Formel" r:id="rId3" imgW="177492" imgH="164814" progId="Equation.3">
                  <p:embed/>
                </p:oleObj>
              </mc:Choice>
              <mc:Fallback>
                <p:oleObj name="Formel" r:id="rId3" imgW="177492" imgH="164814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93681" y="2662293"/>
                        <a:ext cx="388938" cy="3635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" name="Oval 34"/>
          <p:cNvSpPr>
            <a:spLocks noChangeArrowheads="1"/>
          </p:cNvSpPr>
          <p:nvPr/>
        </p:nvSpPr>
        <p:spPr bwMode="auto">
          <a:xfrm>
            <a:off x="6397867" y="2877933"/>
            <a:ext cx="407051" cy="407051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39" name="Oval 35"/>
          <p:cNvSpPr>
            <a:spLocks noChangeArrowheads="1"/>
          </p:cNvSpPr>
          <p:nvPr/>
        </p:nvSpPr>
        <p:spPr bwMode="auto">
          <a:xfrm>
            <a:off x="8485429" y="2877933"/>
            <a:ext cx="407051" cy="407051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40" name="Oval 38"/>
          <p:cNvSpPr>
            <a:spLocks noChangeArrowheads="1"/>
          </p:cNvSpPr>
          <p:nvPr/>
        </p:nvSpPr>
        <p:spPr bwMode="auto">
          <a:xfrm>
            <a:off x="7477367" y="2204864"/>
            <a:ext cx="407051" cy="407051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grpSp>
        <p:nvGrpSpPr>
          <p:cNvPr id="41" name="Gruppieren 25"/>
          <p:cNvGrpSpPr/>
          <p:nvPr/>
        </p:nvGrpSpPr>
        <p:grpSpPr>
          <a:xfrm>
            <a:off x="6804918" y="2611915"/>
            <a:ext cx="1680511" cy="485923"/>
            <a:chOff x="1251830" y="3776498"/>
            <a:chExt cx="1680511" cy="485923"/>
          </a:xfrm>
        </p:grpSpPr>
        <p:sp>
          <p:nvSpPr>
            <p:cNvPr id="42" name="Line 57"/>
            <p:cNvSpPr>
              <a:spLocks noChangeShapeType="1"/>
            </p:cNvSpPr>
            <p:nvPr/>
          </p:nvSpPr>
          <p:spPr bwMode="auto">
            <a:xfrm flipH="1">
              <a:off x="1251830" y="4262419"/>
              <a:ext cx="871170" cy="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43" name="Line 58"/>
            <p:cNvSpPr>
              <a:spLocks noChangeShapeType="1"/>
            </p:cNvSpPr>
            <p:nvPr/>
          </p:nvSpPr>
          <p:spPr bwMode="auto">
            <a:xfrm>
              <a:off x="2123001" y="4262419"/>
              <a:ext cx="809340" cy="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grpSp>
          <p:nvGrpSpPr>
            <p:cNvPr id="44" name="Gruppieren 103"/>
            <p:cNvGrpSpPr/>
            <p:nvPr/>
          </p:nvGrpSpPr>
          <p:grpSpPr>
            <a:xfrm>
              <a:off x="2033900" y="4013448"/>
              <a:ext cx="184200" cy="176966"/>
              <a:chOff x="859408" y="3933055"/>
              <a:chExt cx="184200" cy="176966"/>
            </a:xfrm>
          </p:grpSpPr>
          <p:sp>
            <p:nvSpPr>
              <p:cNvPr id="49" name="Ellipse 33"/>
              <p:cNvSpPr/>
              <p:nvPr/>
            </p:nvSpPr>
            <p:spPr>
              <a:xfrm>
                <a:off x="859409" y="3933055"/>
                <a:ext cx="184199" cy="176966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cxnSp>
            <p:nvCxnSpPr>
              <p:cNvPr id="50" name="Gerade Verbindung 34"/>
              <p:cNvCxnSpPr/>
              <p:nvPr/>
            </p:nvCxnSpPr>
            <p:spPr>
              <a:xfrm rot="16200000" flipH="1">
                <a:off x="863026" y="4021538"/>
                <a:ext cx="176966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Gerade Verbindung 35"/>
              <p:cNvCxnSpPr>
                <a:stCxn id="49" idx="2"/>
                <a:endCxn id="49" idx="6"/>
              </p:cNvCxnSpPr>
              <p:nvPr/>
            </p:nvCxnSpPr>
            <p:spPr>
              <a:xfrm rot="10800000" flipH="1">
                <a:off x="859408" y="4021538"/>
                <a:ext cx="184199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5" name="Line 57"/>
            <p:cNvSpPr>
              <a:spLocks noChangeShapeType="1"/>
            </p:cNvSpPr>
            <p:nvPr/>
          </p:nvSpPr>
          <p:spPr bwMode="auto">
            <a:xfrm flipH="1" flipV="1">
              <a:off x="2123001" y="4190414"/>
              <a:ext cx="0" cy="7200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46" name="Line 57"/>
            <p:cNvSpPr>
              <a:spLocks noChangeShapeType="1"/>
            </p:cNvSpPr>
            <p:nvPr/>
          </p:nvSpPr>
          <p:spPr bwMode="auto">
            <a:xfrm flipV="1">
              <a:off x="2126001" y="3776498"/>
              <a:ext cx="0" cy="23695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arrow"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47" name="Textfeld 31"/>
            <p:cNvSpPr txBox="1"/>
            <p:nvPr/>
          </p:nvSpPr>
          <p:spPr>
            <a:xfrm>
              <a:off x="1350309" y="3869432"/>
              <a:ext cx="50475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 smtClean="0"/>
                <a:t>b</a:t>
              </a:r>
              <a:r>
                <a:rPr lang="de-DE" baseline="-25000" dirty="0" smtClean="0"/>
                <a:t>i</a:t>
              </a:r>
              <a:endParaRPr lang="de-DE" baseline="-25000" dirty="0"/>
            </a:p>
          </p:txBody>
        </p:sp>
        <p:sp>
          <p:nvSpPr>
            <p:cNvPr id="48" name="Line 57"/>
            <p:cNvSpPr>
              <a:spLocks noChangeShapeType="1"/>
            </p:cNvSpPr>
            <p:nvPr/>
          </p:nvSpPr>
          <p:spPr bwMode="auto">
            <a:xfrm flipH="1">
              <a:off x="1698520" y="4101931"/>
              <a:ext cx="410742" cy="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</p:grpSp>
      <p:graphicFrame>
        <p:nvGraphicFramePr>
          <p:cNvPr id="52" name="Object 20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13332050"/>
              </p:ext>
            </p:extLst>
          </p:nvPr>
        </p:nvGraphicFramePr>
        <p:xfrm>
          <a:off x="7833647" y="2522215"/>
          <a:ext cx="388938" cy="363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83" name="Formel" r:id="rId5" imgW="177492" imgH="164814" progId="Equation.3">
                  <p:embed/>
                </p:oleObj>
              </mc:Choice>
              <mc:Fallback>
                <p:oleObj name="Formel" r:id="rId5" imgW="177492" imgH="164814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33647" y="2522215"/>
                        <a:ext cx="388938" cy="3635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3" name="Pfeil nach rechts 37"/>
          <p:cNvSpPr/>
          <p:nvPr/>
        </p:nvSpPr>
        <p:spPr>
          <a:xfrm>
            <a:off x="4283968" y="2594223"/>
            <a:ext cx="936104" cy="580135"/>
          </a:xfrm>
          <a:prstGeom prst="rightArrow">
            <a:avLst/>
          </a:prstGeom>
          <a:solidFill>
            <a:srgbClr val="CC092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4" name="Pfeil nach rechts 37"/>
          <p:cNvSpPr/>
          <p:nvPr/>
        </p:nvSpPr>
        <p:spPr>
          <a:xfrm rot="5400000">
            <a:off x="4406928" y="4166065"/>
            <a:ext cx="470089" cy="580135"/>
          </a:xfrm>
          <a:prstGeom prst="rightArrow">
            <a:avLst/>
          </a:prstGeom>
          <a:solidFill>
            <a:srgbClr val="CC092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5" name="Pfeil nach rechts 37"/>
          <p:cNvSpPr/>
          <p:nvPr/>
        </p:nvSpPr>
        <p:spPr>
          <a:xfrm rot="5400000">
            <a:off x="4406928" y="5064128"/>
            <a:ext cx="470089" cy="580135"/>
          </a:xfrm>
          <a:prstGeom prst="rightArrow">
            <a:avLst/>
          </a:prstGeom>
          <a:solidFill>
            <a:srgbClr val="CC092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83236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 animBg="1"/>
      <p:bldP spid="5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Size reduction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124744"/>
            <a:ext cx="7993062" cy="4541838"/>
          </a:xfrm>
        </p:spPr>
        <p:txBody>
          <a:bodyPr/>
          <a:lstStyle/>
          <a:p>
            <a:pPr>
              <a:buNone/>
            </a:pPr>
            <a:r>
              <a:rPr lang="en-US" dirty="0"/>
              <a:t>Hash function </a:t>
            </a:r>
            <a:r>
              <a:rPr lang="en-US" i="1" dirty="0"/>
              <a:t>h:{0,1}* </a:t>
            </a:r>
            <a:r>
              <a:rPr lang="en-US" i="1" dirty="0">
                <a:cs typeface="Arial"/>
              </a:rPr>
              <a:t>→ {0,1}</a:t>
            </a:r>
            <a:r>
              <a:rPr lang="en-US" i="1" baseline="30000" dirty="0">
                <a:cs typeface="Arial"/>
              </a:rPr>
              <a:t>m</a:t>
            </a:r>
          </a:p>
          <a:p>
            <a:pPr>
              <a:buNone/>
            </a:pPr>
            <a:r>
              <a:rPr lang="en-US" dirty="0"/>
              <a:t>Assume: </a:t>
            </a:r>
          </a:p>
          <a:p>
            <a:pPr>
              <a:buNone/>
            </a:pPr>
            <a:r>
              <a:rPr lang="en-US" dirty="0"/>
              <a:t>	- only generic attacks,</a:t>
            </a:r>
          </a:p>
          <a:p>
            <a:pPr>
              <a:buNone/>
            </a:pPr>
            <a:r>
              <a:rPr lang="en-US" dirty="0"/>
              <a:t>	- security level </a:t>
            </a:r>
            <a:r>
              <a:rPr lang="en-US" i="1" dirty="0"/>
              <a:t>n</a:t>
            </a:r>
            <a:endParaRPr lang="en-US" dirty="0"/>
          </a:p>
          <a:p>
            <a:pPr>
              <a:buNone/>
            </a:pPr>
            <a:endParaRPr lang="en-US" dirty="0">
              <a:cs typeface="Arial"/>
            </a:endParaRPr>
          </a:p>
          <a:p>
            <a:pPr>
              <a:buNone/>
            </a:pPr>
            <a:r>
              <a:rPr lang="en-US" dirty="0">
                <a:cs typeface="Arial"/>
              </a:rPr>
              <a:t>Collision resistance required</a:t>
            </a:r>
            <a:r>
              <a:rPr lang="en-US" dirty="0" smtClean="0">
                <a:cs typeface="Arial"/>
              </a:rPr>
              <a:t>:</a:t>
            </a:r>
            <a:br>
              <a:rPr lang="en-US" dirty="0" smtClean="0">
                <a:cs typeface="Arial"/>
              </a:rPr>
            </a:br>
            <a:r>
              <a:rPr lang="en-US" sz="4000" dirty="0" smtClean="0">
                <a:cs typeface="Arial"/>
              </a:rPr>
              <a:t>→</a:t>
            </a:r>
            <a:r>
              <a:rPr lang="en-US" dirty="0" smtClean="0">
                <a:cs typeface="Arial"/>
              </a:rPr>
              <a:t> </a:t>
            </a:r>
            <a:r>
              <a:rPr lang="en-US" dirty="0">
                <a:cs typeface="Arial"/>
              </a:rPr>
              <a:t>generic attack = birthday attack </a:t>
            </a:r>
            <a:r>
              <a:rPr lang="en-US" sz="4000" dirty="0">
                <a:cs typeface="Arial"/>
              </a:rPr>
              <a:t>→</a:t>
            </a:r>
            <a:r>
              <a:rPr lang="en-US" dirty="0">
                <a:cs typeface="Arial"/>
              </a:rPr>
              <a:t>  </a:t>
            </a:r>
            <a:r>
              <a:rPr lang="en-US" sz="2800" i="1" dirty="0">
                <a:cs typeface="Arial"/>
              </a:rPr>
              <a:t>m</a:t>
            </a:r>
            <a:r>
              <a:rPr lang="en-US" sz="2800" dirty="0">
                <a:cs typeface="Arial"/>
              </a:rPr>
              <a:t> = 2</a:t>
            </a:r>
            <a:r>
              <a:rPr lang="en-US" sz="2800" i="1" dirty="0">
                <a:cs typeface="Arial"/>
              </a:rPr>
              <a:t>n</a:t>
            </a:r>
          </a:p>
          <a:p>
            <a:pPr>
              <a:buNone/>
            </a:pPr>
            <a:endParaRPr lang="en-US" dirty="0">
              <a:cs typeface="Arial"/>
            </a:endParaRPr>
          </a:p>
          <a:p>
            <a:pPr>
              <a:buNone/>
            </a:pPr>
            <a:r>
              <a:rPr lang="en-US" dirty="0">
                <a:cs typeface="Arial"/>
              </a:rPr>
              <a:t>Second-</a:t>
            </a:r>
            <a:r>
              <a:rPr lang="en-US" dirty="0" err="1">
                <a:cs typeface="Arial"/>
              </a:rPr>
              <a:t>preimage</a:t>
            </a:r>
            <a:r>
              <a:rPr lang="en-US" dirty="0">
                <a:cs typeface="Arial"/>
              </a:rPr>
              <a:t> resistance required</a:t>
            </a:r>
            <a:r>
              <a:rPr lang="en-US" dirty="0" smtClean="0">
                <a:cs typeface="Arial"/>
              </a:rPr>
              <a:t>:</a:t>
            </a:r>
            <a:br>
              <a:rPr lang="en-US" dirty="0" smtClean="0">
                <a:cs typeface="Arial"/>
              </a:rPr>
            </a:br>
            <a:r>
              <a:rPr lang="en-US" sz="4000" dirty="0" smtClean="0">
                <a:cs typeface="Arial"/>
              </a:rPr>
              <a:t>→</a:t>
            </a:r>
            <a:r>
              <a:rPr lang="en-US" dirty="0" smtClean="0">
                <a:cs typeface="Arial"/>
              </a:rPr>
              <a:t> </a:t>
            </a:r>
            <a:r>
              <a:rPr lang="en-US" dirty="0">
                <a:cs typeface="Arial"/>
              </a:rPr>
              <a:t>generic attack = exhaustive search </a:t>
            </a:r>
            <a:r>
              <a:rPr lang="en-US" sz="4000" dirty="0">
                <a:cs typeface="Arial"/>
              </a:rPr>
              <a:t>→</a:t>
            </a:r>
            <a:r>
              <a:rPr lang="en-US" dirty="0">
                <a:cs typeface="Arial"/>
              </a:rPr>
              <a:t>  </a:t>
            </a:r>
            <a:r>
              <a:rPr lang="en-US" sz="2800" i="1" dirty="0">
                <a:cs typeface="Arial"/>
              </a:rPr>
              <a:t>m</a:t>
            </a:r>
            <a:r>
              <a:rPr lang="en-US" sz="2800" dirty="0">
                <a:cs typeface="Arial"/>
              </a:rPr>
              <a:t> = </a:t>
            </a:r>
            <a:r>
              <a:rPr lang="en-US" sz="2800" i="1" dirty="0" smtClean="0">
                <a:cs typeface="Arial"/>
              </a:rPr>
              <a:t>n</a:t>
            </a:r>
            <a:endParaRPr lang="en-US" sz="2800" i="1" dirty="0">
              <a:cs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nl-NL" smtClean="0"/>
              <a:t>PAGE </a:t>
            </a:r>
            <a:fld id="{F6191C09-C392-4E8C-984F-AEB7D870D5B3}" type="slidenum">
              <a:rPr lang="nl-NL" smtClean="0"/>
              <a:pPr/>
              <a:t>10</a:t>
            </a:fld>
            <a:endParaRPr lang="nl-N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B3A7A31A-19F3-4674-BE2B-B5E7D030595A}" type="datetime1">
              <a:rPr lang="nl-NL" smtClean="0"/>
              <a:pPr/>
              <a:t>6-10-2014</a:t>
            </a:fld>
            <a:endParaRPr lang="nl-NL"/>
          </a:p>
        </p:txBody>
      </p:sp>
      <p:sp>
        <p:nvSpPr>
          <p:cNvPr id="6" name="Textfeld 258"/>
          <p:cNvSpPr txBox="1"/>
          <p:nvPr/>
        </p:nvSpPr>
        <p:spPr>
          <a:xfrm>
            <a:off x="1691680" y="2924944"/>
            <a:ext cx="5625777" cy="1200329"/>
          </a:xfrm>
          <a:prstGeom prst="rect">
            <a:avLst/>
          </a:prstGeom>
          <a:solidFill>
            <a:srgbClr val="CC0927"/>
          </a:solidFill>
          <a:effectLst>
            <a:glow rad="228600">
              <a:srgbClr val="333399">
                <a:satMod val="175000"/>
                <a:alpha val="40000"/>
              </a:srgbClr>
            </a:glow>
          </a:effectLst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/>
              </a:rPr>
              <a:t>Halfes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/>
              </a:rPr>
              <a:t> Signature Size!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400" b="0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3369361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Early warning system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nl-NL" smtClean="0"/>
              <a:t>PAGE </a:t>
            </a:r>
            <a:fld id="{F6191C09-C392-4E8C-984F-AEB7D870D5B3}" type="slidenum">
              <a:rPr lang="nl-NL" smtClean="0"/>
              <a:pPr/>
              <a:t>11</a:t>
            </a:fld>
            <a:endParaRPr lang="nl-N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B3A7A31A-19F3-4674-BE2B-B5E7D030595A}" type="datetime1">
              <a:rPr lang="nl-NL" smtClean="0"/>
              <a:pPr/>
              <a:t>6-10-2014</a:t>
            </a:fld>
            <a:endParaRPr lang="nl-NL"/>
          </a:p>
        </p:txBody>
      </p:sp>
      <p:cxnSp>
        <p:nvCxnSpPr>
          <p:cNvPr id="6" name="Gerade Verbindung mit Pfeil 5"/>
          <p:cNvCxnSpPr/>
          <p:nvPr/>
        </p:nvCxnSpPr>
        <p:spPr>
          <a:xfrm>
            <a:off x="250825" y="4869160"/>
            <a:ext cx="8569647" cy="0"/>
          </a:xfrm>
          <a:prstGeom prst="straightConnector1">
            <a:avLst/>
          </a:prstGeom>
          <a:ln w="38100">
            <a:solidFill>
              <a:schemeClr val="accent1">
                <a:lumMod val="50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Gerade Verbindung 9"/>
          <p:cNvCxnSpPr/>
          <p:nvPr/>
        </p:nvCxnSpPr>
        <p:spPr>
          <a:xfrm>
            <a:off x="957086" y="4869160"/>
            <a:ext cx="0" cy="288032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Gerade Verbindung 12"/>
          <p:cNvCxnSpPr/>
          <p:nvPr/>
        </p:nvCxnSpPr>
        <p:spPr>
          <a:xfrm>
            <a:off x="3131840" y="4869160"/>
            <a:ext cx="0" cy="288032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Gerade Verbindung 13"/>
          <p:cNvCxnSpPr/>
          <p:nvPr/>
        </p:nvCxnSpPr>
        <p:spPr>
          <a:xfrm>
            <a:off x="5292080" y="4869160"/>
            <a:ext cx="0" cy="288032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feld 14"/>
          <p:cNvSpPr txBox="1"/>
          <p:nvPr/>
        </p:nvSpPr>
        <p:spPr>
          <a:xfrm>
            <a:off x="611560" y="5157192"/>
            <a:ext cx="8288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2004</a:t>
            </a:r>
            <a:endParaRPr lang="de-DE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1" name="Textfeld 15"/>
          <p:cNvSpPr txBox="1"/>
          <p:nvPr/>
        </p:nvSpPr>
        <p:spPr>
          <a:xfrm>
            <a:off x="2771800" y="5157192"/>
            <a:ext cx="8288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2005</a:t>
            </a:r>
            <a:endParaRPr lang="de-DE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2" name="Textfeld 16"/>
          <p:cNvSpPr txBox="1"/>
          <p:nvPr/>
        </p:nvSpPr>
        <p:spPr>
          <a:xfrm>
            <a:off x="4967287" y="5229200"/>
            <a:ext cx="8288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2008</a:t>
            </a:r>
            <a:endParaRPr lang="de-DE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3" name="Textfeld 17"/>
          <p:cNvSpPr txBox="1"/>
          <p:nvPr/>
        </p:nvSpPr>
        <p:spPr>
          <a:xfrm>
            <a:off x="250825" y="2570421"/>
            <a:ext cx="1440855" cy="923330"/>
          </a:xfrm>
          <a:prstGeom prst="rect">
            <a:avLst/>
          </a:prstGeom>
          <a:noFill/>
          <a:ln w="25400">
            <a:solidFill>
              <a:schemeClr val="accent1">
                <a:lumMod val="50000"/>
              </a:schemeClr>
            </a:solidFill>
          </a:ln>
        </p:spPr>
        <p:txBody>
          <a:bodyPr wrap="square" rtlCol="0" anchor="ctr" anchorCtr="0">
            <a:spAutoFit/>
          </a:bodyPr>
          <a:lstStyle/>
          <a:p>
            <a:pPr algn="ctr"/>
            <a:r>
              <a:rPr lang="de-DE" sz="1600" b="1" dirty="0" smtClean="0"/>
              <a:t>MD5</a:t>
            </a:r>
            <a:r>
              <a:rPr lang="de-DE" dirty="0" smtClean="0"/>
              <a:t> </a:t>
            </a:r>
          </a:p>
          <a:p>
            <a:pPr algn="ctr"/>
            <a:r>
              <a:rPr lang="de-DE" dirty="0" smtClean="0"/>
              <a:t>Collisions</a:t>
            </a:r>
          </a:p>
          <a:p>
            <a:pPr algn="ctr"/>
            <a:r>
              <a:rPr lang="de-DE" dirty="0" smtClean="0"/>
              <a:t>(</a:t>
            </a:r>
            <a:r>
              <a:rPr lang="de-DE" dirty="0" err="1" smtClean="0"/>
              <a:t>theo</a:t>
            </a:r>
            <a:r>
              <a:rPr lang="de-DE" dirty="0" smtClean="0"/>
              <a:t>.)</a:t>
            </a:r>
            <a:endParaRPr lang="de-DE" dirty="0"/>
          </a:p>
        </p:txBody>
      </p:sp>
      <p:sp>
        <p:nvSpPr>
          <p:cNvPr id="14" name="Textfeld 18"/>
          <p:cNvSpPr txBox="1"/>
          <p:nvPr/>
        </p:nvSpPr>
        <p:spPr>
          <a:xfrm>
            <a:off x="2425017" y="3609302"/>
            <a:ext cx="1440855" cy="923330"/>
          </a:xfrm>
          <a:prstGeom prst="rect">
            <a:avLst/>
          </a:prstGeom>
          <a:noFill/>
          <a:ln w="25400">
            <a:solidFill>
              <a:schemeClr val="accent1">
                <a:lumMod val="50000"/>
              </a:schemeClr>
            </a:solidFill>
          </a:ln>
        </p:spPr>
        <p:txBody>
          <a:bodyPr wrap="square" rtlCol="0" anchor="ctr" anchorCtr="0">
            <a:spAutoFit/>
          </a:bodyPr>
          <a:lstStyle/>
          <a:p>
            <a:pPr algn="ctr"/>
            <a:r>
              <a:rPr lang="de-DE" sz="1600" b="1" dirty="0" smtClean="0"/>
              <a:t>SHA-1</a:t>
            </a:r>
            <a:r>
              <a:rPr lang="de-DE" dirty="0" smtClean="0"/>
              <a:t> </a:t>
            </a:r>
          </a:p>
          <a:p>
            <a:pPr algn="ctr"/>
            <a:r>
              <a:rPr lang="de-DE" dirty="0" smtClean="0"/>
              <a:t>Collisions</a:t>
            </a:r>
          </a:p>
          <a:p>
            <a:pPr algn="ctr"/>
            <a:r>
              <a:rPr lang="de-DE" dirty="0" smtClean="0"/>
              <a:t>(</a:t>
            </a:r>
            <a:r>
              <a:rPr lang="de-DE" dirty="0" err="1" smtClean="0"/>
              <a:t>theo</a:t>
            </a:r>
            <a:r>
              <a:rPr lang="de-DE" dirty="0" smtClean="0"/>
              <a:t>.)</a:t>
            </a:r>
            <a:endParaRPr lang="de-DE" dirty="0"/>
          </a:p>
        </p:txBody>
      </p:sp>
      <p:sp>
        <p:nvSpPr>
          <p:cNvPr id="15" name="Textfeld 19"/>
          <p:cNvSpPr txBox="1"/>
          <p:nvPr/>
        </p:nvSpPr>
        <p:spPr>
          <a:xfrm>
            <a:off x="4571652" y="2570421"/>
            <a:ext cx="1440855" cy="923330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wrap="square" rtlCol="0" anchor="ctr" anchorCtr="0">
            <a:spAutoFit/>
          </a:bodyPr>
          <a:lstStyle/>
          <a:p>
            <a:pPr algn="ctr"/>
            <a:r>
              <a:rPr lang="de-DE" sz="1600" b="1" dirty="0" smtClean="0"/>
              <a:t>MD5 </a:t>
            </a:r>
          </a:p>
          <a:p>
            <a:pPr algn="ctr"/>
            <a:r>
              <a:rPr lang="de-DE" dirty="0" smtClean="0"/>
              <a:t>Collisions</a:t>
            </a:r>
          </a:p>
          <a:p>
            <a:pPr algn="ctr"/>
            <a:r>
              <a:rPr lang="de-DE" dirty="0" smtClean="0"/>
              <a:t>(practical!)</a:t>
            </a:r>
            <a:endParaRPr lang="de-DE" dirty="0"/>
          </a:p>
        </p:txBody>
      </p:sp>
      <p:cxnSp>
        <p:nvCxnSpPr>
          <p:cNvPr id="16" name="Gerade Verbindung 20"/>
          <p:cNvCxnSpPr/>
          <p:nvPr/>
        </p:nvCxnSpPr>
        <p:spPr>
          <a:xfrm>
            <a:off x="7452320" y="4869160"/>
            <a:ext cx="0" cy="288032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feld 21"/>
          <p:cNvSpPr txBox="1"/>
          <p:nvPr/>
        </p:nvSpPr>
        <p:spPr>
          <a:xfrm>
            <a:off x="7055519" y="5229200"/>
            <a:ext cx="8288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2014</a:t>
            </a:r>
            <a:endParaRPr lang="de-DE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8" name="Ellipse 22"/>
          <p:cNvSpPr/>
          <p:nvPr/>
        </p:nvSpPr>
        <p:spPr>
          <a:xfrm>
            <a:off x="5580112" y="3493751"/>
            <a:ext cx="3528392" cy="1290627"/>
          </a:xfrm>
          <a:prstGeom prst="ellipse">
            <a:avLst/>
          </a:prstGeom>
          <a:noFill/>
          <a:ln w="34925"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b="1" dirty="0" smtClean="0">
                <a:solidFill>
                  <a:schemeClr val="tx1"/>
                </a:solidFill>
              </a:rPr>
              <a:t>MD5 &amp; SHA-1</a:t>
            </a:r>
          </a:p>
          <a:p>
            <a:pPr algn="ctr"/>
            <a:r>
              <a:rPr lang="de-DE" dirty="0" smtClean="0">
                <a:solidFill>
                  <a:schemeClr val="tx1"/>
                </a:solidFill>
              </a:rPr>
              <a:t>No (Second-) Preimage Attacks!</a:t>
            </a:r>
            <a:endParaRPr lang="de-D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7586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Tree Chaining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nl-NL" smtClean="0"/>
              <a:t>PAGE </a:t>
            </a:r>
            <a:fld id="{F6191C09-C392-4E8C-984F-AEB7D870D5B3}" type="slidenum">
              <a:rPr lang="nl-NL" smtClean="0"/>
              <a:pPr/>
              <a:t>12</a:t>
            </a:fld>
            <a:endParaRPr lang="nl-N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B3A7A31A-19F3-4674-BE2B-B5E7D030595A}" type="datetime1">
              <a:rPr lang="nl-NL" smtClean="0"/>
              <a:pPr/>
              <a:t>6-10-2014</a:t>
            </a:fld>
            <a:endParaRPr lang="nl-NL"/>
          </a:p>
        </p:txBody>
      </p:sp>
      <p:sp>
        <p:nvSpPr>
          <p:cNvPr id="140" name="Oval 49"/>
          <p:cNvSpPr>
            <a:spLocks noChangeArrowheads="1"/>
          </p:cNvSpPr>
          <p:nvPr/>
        </p:nvSpPr>
        <p:spPr bwMode="auto">
          <a:xfrm>
            <a:off x="971600" y="5206677"/>
            <a:ext cx="279400" cy="274638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altLang="de-DE" sz="1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141" name="Oval 50"/>
          <p:cNvSpPr>
            <a:spLocks noChangeArrowheads="1"/>
          </p:cNvSpPr>
          <p:nvPr/>
        </p:nvSpPr>
        <p:spPr bwMode="auto">
          <a:xfrm>
            <a:off x="1670100" y="5206677"/>
            <a:ext cx="279400" cy="274638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altLang="de-DE" sz="1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142" name="Oval 51"/>
          <p:cNvSpPr>
            <a:spLocks noChangeArrowheads="1"/>
          </p:cNvSpPr>
          <p:nvPr/>
        </p:nvSpPr>
        <p:spPr bwMode="auto">
          <a:xfrm>
            <a:off x="2322563" y="5206677"/>
            <a:ext cx="279400" cy="274638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altLang="de-DE" sz="1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143" name="Oval 52"/>
          <p:cNvSpPr>
            <a:spLocks noChangeArrowheads="1"/>
          </p:cNvSpPr>
          <p:nvPr/>
        </p:nvSpPr>
        <p:spPr bwMode="auto">
          <a:xfrm>
            <a:off x="3019475" y="5206677"/>
            <a:ext cx="279400" cy="274638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altLang="de-DE" sz="1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144" name="Oval 53"/>
          <p:cNvSpPr>
            <a:spLocks noChangeArrowheads="1"/>
          </p:cNvSpPr>
          <p:nvPr/>
        </p:nvSpPr>
        <p:spPr bwMode="auto">
          <a:xfrm>
            <a:off x="3721150" y="5206677"/>
            <a:ext cx="279400" cy="274638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altLang="de-DE" sz="1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145" name="Oval 54"/>
          <p:cNvSpPr>
            <a:spLocks noChangeArrowheads="1"/>
          </p:cNvSpPr>
          <p:nvPr/>
        </p:nvSpPr>
        <p:spPr bwMode="auto">
          <a:xfrm>
            <a:off x="4418063" y="5206677"/>
            <a:ext cx="279400" cy="274638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altLang="de-DE" sz="1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146" name="Oval 55"/>
          <p:cNvSpPr>
            <a:spLocks noChangeArrowheads="1"/>
          </p:cNvSpPr>
          <p:nvPr/>
        </p:nvSpPr>
        <p:spPr bwMode="auto">
          <a:xfrm>
            <a:off x="5070525" y="5206677"/>
            <a:ext cx="279400" cy="274638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altLang="de-DE" sz="1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147" name="Oval 56"/>
          <p:cNvSpPr>
            <a:spLocks noChangeArrowheads="1"/>
          </p:cNvSpPr>
          <p:nvPr/>
        </p:nvSpPr>
        <p:spPr bwMode="auto">
          <a:xfrm>
            <a:off x="5769025" y="5206677"/>
            <a:ext cx="279400" cy="274638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altLang="de-DE" sz="1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148" name="Oval 57"/>
          <p:cNvSpPr>
            <a:spLocks noChangeArrowheads="1"/>
          </p:cNvSpPr>
          <p:nvPr/>
        </p:nvSpPr>
        <p:spPr bwMode="auto">
          <a:xfrm>
            <a:off x="1344663" y="4749477"/>
            <a:ext cx="279400" cy="274638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altLang="de-DE" sz="1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149" name="Oval 58"/>
          <p:cNvSpPr>
            <a:spLocks noChangeArrowheads="1"/>
          </p:cNvSpPr>
          <p:nvPr/>
        </p:nvSpPr>
        <p:spPr bwMode="auto">
          <a:xfrm>
            <a:off x="2695625" y="4749477"/>
            <a:ext cx="279400" cy="274638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altLang="de-DE" sz="1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150" name="Oval 59"/>
          <p:cNvSpPr>
            <a:spLocks noChangeArrowheads="1"/>
          </p:cNvSpPr>
          <p:nvPr/>
        </p:nvSpPr>
        <p:spPr bwMode="auto">
          <a:xfrm>
            <a:off x="4092625" y="4749477"/>
            <a:ext cx="279400" cy="274638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altLang="de-DE" sz="1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151" name="Oval 60"/>
          <p:cNvSpPr>
            <a:spLocks noChangeArrowheads="1"/>
          </p:cNvSpPr>
          <p:nvPr/>
        </p:nvSpPr>
        <p:spPr bwMode="auto">
          <a:xfrm>
            <a:off x="5443588" y="4749477"/>
            <a:ext cx="279400" cy="274638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altLang="de-DE" sz="1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152" name="Oval 61"/>
          <p:cNvSpPr>
            <a:spLocks noChangeArrowheads="1"/>
          </p:cNvSpPr>
          <p:nvPr/>
        </p:nvSpPr>
        <p:spPr bwMode="auto">
          <a:xfrm>
            <a:off x="2043163" y="4292277"/>
            <a:ext cx="279400" cy="274638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altLang="de-DE" sz="1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153" name="Oval 62"/>
          <p:cNvSpPr>
            <a:spLocks noChangeArrowheads="1"/>
          </p:cNvSpPr>
          <p:nvPr/>
        </p:nvSpPr>
        <p:spPr bwMode="auto">
          <a:xfrm>
            <a:off x="4791125" y="4292277"/>
            <a:ext cx="279400" cy="274638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altLang="de-DE" sz="1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154" name="Oval 63"/>
          <p:cNvSpPr>
            <a:spLocks noChangeArrowheads="1"/>
          </p:cNvSpPr>
          <p:nvPr/>
        </p:nvSpPr>
        <p:spPr bwMode="auto">
          <a:xfrm>
            <a:off x="3394125" y="3789040"/>
            <a:ext cx="279400" cy="274637"/>
          </a:xfrm>
          <a:prstGeom prst="ellipse">
            <a:avLst/>
          </a:prstGeom>
          <a:solidFill>
            <a:srgbClr val="FFFFFF">
              <a:lumMod val="65000"/>
            </a:srgbClr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altLang="de-DE" sz="1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155" name="Line 64"/>
          <p:cNvSpPr>
            <a:spLocks noChangeShapeType="1"/>
          </p:cNvSpPr>
          <p:nvPr/>
        </p:nvSpPr>
        <p:spPr bwMode="auto">
          <a:xfrm flipH="1">
            <a:off x="1204963" y="5024115"/>
            <a:ext cx="279400" cy="228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156" name="Line 65"/>
          <p:cNvSpPr>
            <a:spLocks noChangeShapeType="1"/>
          </p:cNvSpPr>
          <p:nvPr/>
        </p:nvSpPr>
        <p:spPr bwMode="auto">
          <a:xfrm>
            <a:off x="1484363" y="5024115"/>
            <a:ext cx="233362" cy="228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157" name="Line 66"/>
          <p:cNvSpPr>
            <a:spLocks noChangeShapeType="1"/>
          </p:cNvSpPr>
          <p:nvPr/>
        </p:nvSpPr>
        <p:spPr bwMode="auto">
          <a:xfrm flipH="1">
            <a:off x="2555925" y="5024115"/>
            <a:ext cx="279400" cy="228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158" name="Line 67"/>
          <p:cNvSpPr>
            <a:spLocks noChangeShapeType="1"/>
          </p:cNvSpPr>
          <p:nvPr/>
        </p:nvSpPr>
        <p:spPr bwMode="auto">
          <a:xfrm>
            <a:off x="2835325" y="5024115"/>
            <a:ext cx="233363" cy="228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159" name="Line 68"/>
          <p:cNvSpPr>
            <a:spLocks noChangeShapeType="1"/>
          </p:cNvSpPr>
          <p:nvPr/>
        </p:nvSpPr>
        <p:spPr bwMode="auto">
          <a:xfrm flipH="1">
            <a:off x="3952925" y="5024115"/>
            <a:ext cx="279400" cy="228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160" name="Line 69"/>
          <p:cNvSpPr>
            <a:spLocks noChangeShapeType="1"/>
          </p:cNvSpPr>
          <p:nvPr/>
        </p:nvSpPr>
        <p:spPr bwMode="auto">
          <a:xfrm>
            <a:off x="4232325" y="5024115"/>
            <a:ext cx="233363" cy="228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161" name="Line 70"/>
          <p:cNvSpPr>
            <a:spLocks noChangeShapeType="1"/>
          </p:cNvSpPr>
          <p:nvPr/>
        </p:nvSpPr>
        <p:spPr bwMode="auto">
          <a:xfrm flipH="1">
            <a:off x="5303888" y="5024115"/>
            <a:ext cx="279400" cy="228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162" name="Line 71"/>
          <p:cNvSpPr>
            <a:spLocks noChangeShapeType="1"/>
          </p:cNvSpPr>
          <p:nvPr/>
        </p:nvSpPr>
        <p:spPr bwMode="auto">
          <a:xfrm>
            <a:off x="5583288" y="5024115"/>
            <a:ext cx="233362" cy="228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163" name="Line 72"/>
          <p:cNvSpPr>
            <a:spLocks noChangeShapeType="1"/>
          </p:cNvSpPr>
          <p:nvPr/>
        </p:nvSpPr>
        <p:spPr bwMode="auto">
          <a:xfrm flipH="1">
            <a:off x="1578025" y="4566915"/>
            <a:ext cx="604838" cy="228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164" name="Line 73"/>
          <p:cNvSpPr>
            <a:spLocks noChangeShapeType="1"/>
          </p:cNvSpPr>
          <p:nvPr/>
        </p:nvSpPr>
        <p:spPr bwMode="auto">
          <a:xfrm>
            <a:off x="2182863" y="4566915"/>
            <a:ext cx="558800" cy="228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165" name="Line 74"/>
          <p:cNvSpPr>
            <a:spLocks noChangeShapeType="1"/>
          </p:cNvSpPr>
          <p:nvPr/>
        </p:nvSpPr>
        <p:spPr bwMode="auto">
          <a:xfrm flipH="1">
            <a:off x="4325988" y="4566915"/>
            <a:ext cx="604837" cy="228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166" name="Line 75"/>
          <p:cNvSpPr>
            <a:spLocks noChangeShapeType="1"/>
          </p:cNvSpPr>
          <p:nvPr/>
        </p:nvSpPr>
        <p:spPr bwMode="auto">
          <a:xfrm>
            <a:off x="4930825" y="4566915"/>
            <a:ext cx="558800" cy="228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167" name="Line 76"/>
          <p:cNvSpPr>
            <a:spLocks noChangeShapeType="1"/>
          </p:cNvSpPr>
          <p:nvPr/>
        </p:nvSpPr>
        <p:spPr bwMode="auto">
          <a:xfrm flipH="1">
            <a:off x="2276525" y="4063677"/>
            <a:ext cx="1257300" cy="27463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168" name="Line 77"/>
          <p:cNvSpPr>
            <a:spLocks noChangeShapeType="1"/>
          </p:cNvSpPr>
          <p:nvPr/>
        </p:nvSpPr>
        <p:spPr bwMode="auto">
          <a:xfrm>
            <a:off x="3533825" y="4063677"/>
            <a:ext cx="1303338" cy="27463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169" name="Oval 3"/>
          <p:cNvSpPr>
            <a:spLocks noChangeArrowheads="1"/>
          </p:cNvSpPr>
          <p:nvPr/>
        </p:nvSpPr>
        <p:spPr bwMode="auto">
          <a:xfrm>
            <a:off x="3419748" y="2952651"/>
            <a:ext cx="279400" cy="274637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altLang="de-DE" sz="1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170" name="Oval 4"/>
          <p:cNvSpPr>
            <a:spLocks noChangeArrowheads="1"/>
          </p:cNvSpPr>
          <p:nvPr/>
        </p:nvSpPr>
        <p:spPr bwMode="auto">
          <a:xfrm>
            <a:off x="4118248" y="2952651"/>
            <a:ext cx="279400" cy="274637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altLang="de-DE" sz="1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171" name="Oval 5"/>
          <p:cNvSpPr>
            <a:spLocks noChangeArrowheads="1"/>
          </p:cNvSpPr>
          <p:nvPr/>
        </p:nvSpPr>
        <p:spPr bwMode="auto">
          <a:xfrm>
            <a:off x="4770711" y="2952651"/>
            <a:ext cx="279400" cy="274637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altLang="de-DE" sz="1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172" name="Oval 6"/>
          <p:cNvSpPr>
            <a:spLocks noChangeArrowheads="1"/>
          </p:cNvSpPr>
          <p:nvPr/>
        </p:nvSpPr>
        <p:spPr bwMode="auto">
          <a:xfrm>
            <a:off x="5467623" y="2952651"/>
            <a:ext cx="279400" cy="274637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altLang="de-DE" sz="1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173" name="Oval 7"/>
          <p:cNvSpPr>
            <a:spLocks noChangeArrowheads="1"/>
          </p:cNvSpPr>
          <p:nvPr/>
        </p:nvSpPr>
        <p:spPr bwMode="auto">
          <a:xfrm>
            <a:off x="6169298" y="2952651"/>
            <a:ext cx="279400" cy="274637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altLang="de-DE" sz="1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174" name="Oval 8"/>
          <p:cNvSpPr>
            <a:spLocks noChangeArrowheads="1"/>
          </p:cNvSpPr>
          <p:nvPr/>
        </p:nvSpPr>
        <p:spPr bwMode="auto">
          <a:xfrm>
            <a:off x="6866211" y="2952651"/>
            <a:ext cx="279400" cy="274637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altLang="de-DE" sz="1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175" name="Oval 9"/>
          <p:cNvSpPr>
            <a:spLocks noChangeArrowheads="1"/>
          </p:cNvSpPr>
          <p:nvPr/>
        </p:nvSpPr>
        <p:spPr bwMode="auto">
          <a:xfrm>
            <a:off x="7518673" y="2952651"/>
            <a:ext cx="279400" cy="274637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altLang="de-DE" sz="1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176" name="Oval 10"/>
          <p:cNvSpPr>
            <a:spLocks noChangeArrowheads="1"/>
          </p:cNvSpPr>
          <p:nvPr/>
        </p:nvSpPr>
        <p:spPr bwMode="auto">
          <a:xfrm>
            <a:off x="8217173" y="2952651"/>
            <a:ext cx="279400" cy="274637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altLang="de-DE" sz="1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177" name="Oval 11"/>
          <p:cNvSpPr>
            <a:spLocks noChangeArrowheads="1"/>
          </p:cNvSpPr>
          <p:nvPr/>
        </p:nvSpPr>
        <p:spPr bwMode="auto">
          <a:xfrm>
            <a:off x="3792811" y="2495451"/>
            <a:ext cx="279400" cy="274637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altLang="de-DE" sz="1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178" name="Oval 12"/>
          <p:cNvSpPr>
            <a:spLocks noChangeArrowheads="1"/>
          </p:cNvSpPr>
          <p:nvPr/>
        </p:nvSpPr>
        <p:spPr bwMode="auto">
          <a:xfrm>
            <a:off x="5143773" y="2495451"/>
            <a:ext cx="279400" cy="274637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altLang="de-DE" sz="1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179" name="Oval 13"/>
          <p:cNvSpPr>
            <a:spLocks noChangeArrowheads="1"/>
          </p:cNvSpPr>
          <p:nvPr/>
        </p:nvSpPr>
        <p:spPr bwMode="auto">
          <a:xfrm>
            <a:off x="6540773" y="2495451"/>
            <a:ext cx="279400" cy="274637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altLang="de-DE" sz="1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180" name="Oval 14"/>
          <p:cNvSpPr>
            <a:spLocks noChangeArrowheads="1"/>
          </p:cNvSpPr>
          <p:nvPr/>
        </p:nvSpPr>
        <p:spPr bwMode="auto">
          <a:xfrm>
            <a:off x="7891736" y="2495451"/>
            <a:ext cx="279400" cy="274637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altLang="de-DE" sz="1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181" name="Oval 15"/>
          <p:cNvSpPr>
            <a:spLocks noChangeArrowheads="1"/>
          </p:cNvSpPr>
          <p:nvPr/>
        </p:nvSpPr>
        <p:spPr bwMode="auto">
          <a:xfrm>
            <a:off x="4491311" y="2038251"/>
            <a:ext cx="279400" cy="274637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altLang="de-DE" sz="1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182" name="Oval 16"/>
          <p:cNvSpPr>
            <a:spLocks noChangeArrowheads="1"/>
          </p:cNvSpPr>
          <p:nvPr/>
        </p:nvSpPr>
        <p:spPr bwMode="auto">
          <a:xfrm>
            <a:off x="7239273" y="2038251"/>
            <a:ext cx="279400" cy="274637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altLang="de-DE" sz="1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183" name="Oval 17"/>
          <p:cNvSpPr>
            <a:spLocks noChangeArrowheads="1"/>
          </p:cNvSpPr>
          <p:nvPr/>
        </p:nvSpPr>
        <p:spPr bwMode="auto">
          <a:xfrm>
            <a:off x="5842273" y="1535013"/>
            <a:ext cx="279400" cy="274638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altLang="de-DE" sz="1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184" name="Line 18"/>
          <p:cNvSpPr>
            <a:spLocks noChangeShapeType="1"/>
          </p:cNvSpPr>
          <p:nvPr/>
        </p:nvSpPr>
        <p:spPr bwMode="auto">
          <a:xfrm flipH="1">
            <a:off x="3653111" y="2770088"/>
            <a:ext cx="279400" cy="228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185" name="Line 19"/>
          <p:cNvSpPr>
            <a:spLocks noChangeShapeType="1"/>
          </p:cNvSpPr>
          <p:nvPr/>
        </p:nvSpPr>
        <p:spPr bwMode="auto">
          <a:xfrm>
            <a:off x="3932511" y="2770088"/>
            <a:ext cx="233362" cy="228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186" name="Line 20"/>
          <p:cNvSpPr>
            <a:spLocks noChangeShapeType="1"/>
          </p:cNvSpPr>
          <p:nvPr/>
        </p:nvSpPr>
        <p:spPr bwMode="auto">
          <a:xfrm flipH="1">
            <a:off x="5004073" y="2770088"/>
            <a:ext cx="279400" cy="228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187" name="Line 21"/>
          <p:cNvSpPr>
            <a:spLocks noChangeShapeType="1"/>
          </p:cNvSpPr>
          <p:nvPr/>
        </p:nvSpPr>
        <p:spPr bwMode="auto">
          <a:xfrm>
            <a:off x="5283473" y="2770088"/>
            <a:ext cx="233363" cy="228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188" name="Line 22"/>
          <p:cNvSpPr>
            <a:spLocks noChangeShapeType="1"/>
          </p:cNvSpPr>
          <p:nvPr/>
        </p:nvSpPr>
        <p:spPr bwMode="auto">
          <a:xfrm flipH="1">
            <a:off x="6401073" y="2770088"/>
            <a:ext cx="279400" cy="228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189" name="Line 23"/>
          <p:cNvSpPr>
            <a:spLocks noChangeShapeType="1"/>
          </p:cNvSpPr>
          <p:nvPr/>
        </p:nvSpPr>
        <p:spPr bwMode="auto">
          <a:xfrm>
            <a:off x="6680473" y="2770088"/>
            <a:ext cx="233363" cy="228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190" name="Line 24"/>
          <p:cNvSpPr>
            <a:spLocks noChangeShapeType="1"/>
          </p:cNvSpPr>
          <p:nvPr/>
        </p:nvSpPr>
        <p:spPr bwMode="auto">
          <a:xfrm flipH="1">
            <a:off x="7752036" y="2770088"/>
            <a:ext cx="279400" cy="228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191" name="Line 25"/>
          <p:cNvSpPr>
            <a:spLocks noChangeShapeType="1"/>
          </p:cNvSpPr>
          <p:nvPr/>
        </p:nvSpPr>
        <p:spPr bwMode="auto">
          <a:xfrm>
            <a:off x="8031436" y="2770088"/>
            <a:ext cx="233362" cy="228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192" name="Line 26"/>
          <p:cNvSpPr>
            <a:spLocks noChangeShapeType="1"/>
          </p:cNvSpPr>
          <p:nvPr/>
        </p:nvSpPr>
        <p:spPr bwMode="auto">
          <a:xfrm flipH="1">
            <a:off x="4026173" y="2312888"/>
            <a:ext cx="604838" cy="228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193" name="Line 27"/>
          <p:cNvSpPr>
            <a:spLocks noChangeShapeType="1"/>
          </p:cNvSpPr>
          <p:nvPr/>
        </p:nvSpPr>
        <p:spPr bwMode="auto">
          <a:xfrm>
            <a:off x="4631011" y="2312888"/>
            <a:ext cx="558800" cy="228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194" name="Line 28"/>
          <p:cNvSpPr>
            <a:spLocks noChangeShapeType="1"/>
          </p:cNvSpPr>
          <p:nvPr/>
        </p:nvSpPr>
        <p:spPr bwMode="auto">
          <a:xfrm flipH="1">
            <a:off x="6774136" y="2312888"/>
            <a:ext cx="604837" cy="228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195" name="Line 29"/>
          <p:cNvSpPr>
            <a:spLocks noChangeShapeType="1"/>
          </p:cNvSpPr>
          <p:nvPr/>
        </p:nvSpPr>
        <p:spPr bwMode="auto">
          <a:xfrm>
            <a:off x="7378973" y="2312888"/>
            <a:ext cx="558800" cy="228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196" name="Line 30"/>
          <p:cNvSpPr>
            <a:spLocks noChangeShapeType="1"/>
          </p:cNvSpPr>
          <p:nvPr/>
        </p:nvSpPr>
        <p:spPr bwMode="auto">
          <a:xfrm flipH="1">
            <a:off x="4724673" y="1809651"/>
            <a:ext cx="1257300" cy="27463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197" name="Line 31"/>
          <p:cNvSpPr>
            <a:spLocks noChangeShapeType="1"/>
          </p:cNvSpPr>
          <p:nvPr/>
        </p:nvSpPr>
        <p:spPr bwMode="auto">
          <a:xfrm>
            <a:off x="5981973" y="1809651"/>
            <a:ext cx="1303338" cy="27463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198" name="Line 107"/>
          <p:cNvSpPr>
            <a:spLocks noChangeShapeType="1"/>
          </p:cNvSpPr>
          <p:nvPr/>
        </p:nvSpPr>
        <p:spPr bwMode="auto">
          <a:xfrm flipV="1">
            <a:off x="1295400" y="3138612"/>
            <a:ext cx="720725" cy="0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 type="arrow" w="lg" len="med"/>
          </a:ln>
          <a:effectLst/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pic>
        <p:nvPicPr>
          <p:cNvPr id="199" name="Picture 108" descr="sta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39863" y="2703637"/>
            <a:ext cx="198437" cy="347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0" name="Oval 110"/>
          <p:cNvSpPr>
            <a:spLocks noChangeArrowheads="1"/>
          </p:cNvSpPr>
          <p:nvPr/>
        </p:nvSpPr>
        <p:spPr bwMode="auto">
          <a:xfrm>
            <a:off x="574675" y="2852862"/>
            <a:ext cx="576263" cy="576262"/>
          </a:xfrm>
          <a:prstGeom prst="ellipse">
            <a:avLst/>
          </a:prstGeom>
          <a:solidFill>
            <a:srgbClr val="C0C0C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altLang="de-DE" sz="1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grpSp>
        <p:nvGrpSpPr>
          <p:cNvPr id="201" name="Group 111"/>
          <p:cNvGrpSpPr>
            <a:grpSpLocks/>
          </p:cNvGrpSpPr>
          <p:nvPr/>
        </p:nvGrpSpPr>
        <p:grpSpPr bwMode="auto">
          <a:xfrm>
            <a:off x="2124075" y="2852862"/>
            <a:ext cx="576263" cy="830262"/>
            <a:chOff x="1338" y="1661"/>
            <a:chExt cx="363" cy="523"/>
          </a:xfrm>
        </p:grpSpPr>
        <p:sp>
          <p:nvSpPr>
            <p:cNvPr id="202" name="Oval 112"/>
            <p:cNvSpPr>
              <a:spLocks noChangeArrowheads="1"/>
            </p:cNvSpPr>
            <p:nvPr/>
          </p:nvSpPr>
          <p:spPr bwMode="auto">
            <a:xfrm>
              <a:off x="1338" y="1661"/>
              <a:ext cx="363" cy="363"/>
            </a:xfrm>
            <a:prstGeom prst="ellipse">
              <a:avLst/>
            </a:prstGeom>
            <a:solidFill>
              <a:srgbClr val="C0C0C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altLang="de-DE" sz="1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  <p:pic>
          <p:nvPicPr>
            <p:cNvPr id="203" name="Picture 113" descr="cert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EFFF9"/>
                </a:clrFrom>
                <a:clrTo>
                  <a:srgbClr val="FEFFF9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rot="-584219">
              <a:off x="1519" y="1842"/>
              <a:ext cx="158" cy="3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204" name="Picture 104" descr="rup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03848" y="3227288"/>
            <a:ext cx="288925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" name="Picture 105" descr="sta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53111" y="3205063"/>
            <a:ext cx="198437" cy="347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6" name="Textfeld 258"/>
          <p:cNvSpPr txBox="1"/>
          <p:nvPr/>
        </p:nvSpPr>
        <p:spPr>
          <a:xfrm>
            <a:off x="2051720" y="2924944"/>
            <a:ext cx="5265737" cy="830997"/>
          </a:xfrm>
          <a:prstGeom prst="rect">
            <a:avLst/>
          </a:prstGeom>
          <a:solidFill>
            <a:srgbClr val="CC0927"/>
          </a:solidFill>
          <a:effectLst>
            <a:glow rad="228600">
              <a:srgbClr val="333399">
                <a:satMod val="175000"/>
                <a:alpha val="40000"/>
              </a:srgbClr>
            </a:glow>
          </a:effectLst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/>
              </a:rPr>
              <a:t>Requires computation of 2*2</a:t>
            </a:r>
            <a:r>
              <a:rPr kumimoji="0" lang="en-US" sz="2400" b="0" i="0" u="none" strike="noStrike" kern="0" cap="none" spc="0" normalizeH="0" baseline="3000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/>
              </a:rPr>
              <a:t>h/2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/>
              </a:rPr>
              <a:t> nodes in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/>
              </a:rPr>
              <a:t>Merkle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/>
              </a:rPr>
              <a:t> trees</a:t>
            </a:r>
            <a:endParaRPr kumimoji="0" lang="de-DE" sz="2400" b="0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3400511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0" grpId="0" animBg="1"/>
      <p:bldP spid="141" grpId="0" animBg="1"/>
      <p:bldP spid="142" grpId="0" animBg="1"/>
      <p:bldP spid="143" grpId="0" animBg="1"/>
      <p:bldP spid="144" grpId="0" animBg="1"/>
      <p:bldP spid="145" grpId="0" animBg="1"/>
      <p:bldP spid="146" grpId="0" animBg="1"/>
      <p:bldP spid="147" grpId="0" animBg="1"/>
      <p:bldP spid="148" grpId="0" animBg="1"/>
      <p:bldP spid="149" grpId="0" animBg="1"/>
      <p:bldP spid="150" grpId="0" animBg="1"/>
      <p:bldP spid="151" grpId="0" animBg="1"/>
      <p:bldP spid="152" grpId="0" animBg="1"/>
      <p:bldP spid="153" grpId="0" animBg="1"/>
      <p:bldP spid="154" grpId="0" animBg="1"/>
      <p:bldP spid="155" grpId="0" animBg="1"/>
      <p:bldP spid="156" grpId="0" animBg="1"/>
      <p:bldP spid="157" grpId="0" animBg="1"/>
      <p:bldP spid="158" grpId="0" animBg="1"/>
      <p:bldP spid="159" grpId="0" animBg="1"/>
      <p:bldP spid="160" grpId="0" animBg="1"/>
      <p:bldP spid="161" grpId="0" animBg="1"/>
      <p:bldP spid="162" grpId="0" animBg="1"/>
      <p:bldP spid="163" grpId="0" animBg="1"/>
      <p:bldP spid="164" grpId="0" animBg="1"/>
      <p:bldP spid="165" grpId="0" animBg="1"/>
      <p:bldP spid="166" grpId="0" animBg="1"/>
      <p:bldP spid="167" grpId="0" animBg="1"/>
      <p:bldP spid="168" grpId="0" animBg="1"/>
      <p:bldP spid="169" grpId="0" animBg="1"/>
      <p:bldP spid="170" grpId="0" animBg="1"/>
      <p:bldP spid="171" grpId="0" animBg="1"/>
      <p:bldP spid="172" grpId="0" animBg="1"/>
      <p:bldP spid="173" grpId="0" animBg="1"/>
      <p:bldP spid="174" grpId="0" animBg="1"/>
      <p:bldP spid="175" grpId="0" animBg="1"/>
      <p:bldP spid="176" grpId="0" animBg="1"/>
      <p:bldP spid="177" grpId="0" animBg="1"/>
      <p:bldP spid="178" grpId="0" animBg="1"/>
      <p:bldP spid="179" grpId="0" animBg="1"/>
      <p:bldP spid="180" grpId="0" animBg="1"/>
      <p:bldP spid="181" grpId="0" animBg="1"/>
      <p:bldP spid="182" grpId="0" animBg="1"/>
      <p:bldP spid="183" grpId="0" animBg="1"/>
      <p:bldP spid="184" grpId="0" animBg="1"/>
      <p:bldP spid="185" grpId="0" animBg="1"/>
      <p:bldP spid="186" grpId="0" animBg="1"/>
      <p:bldP spid="187" grpId="0" animBg="1"/>
      <p:bldP spid="188" grpId="0" animBg="1"/>
      <p:bldP spid="189" grpId="0" animBg="1"/>
      <p:bldP spid="190" grpId="0" animBg="1"/>
      <p:bldP spid="191" grpId="0" animBg="1"/>
      <p:bldP spid="192" grpId="0" animBg="1"/>
      <p:bldP spid="193" grpId="0" animBg="1"/>
      <p:bldP spid="194" grpId="0" animBg="1"/>
      <p:bldP spid="195" grpId="0" animBg="1"/>
      <p:bldP spid="196" grpId="0" animBg="1"/>
      <p:bldP spid="197" grpId="0" animBg="1"/>
      <p:bldP spid="198" grpId="0" animBg="1"/>
      <p:bldP spid="200" grpId="0" animBg="1"/>
      <p:bldP spid="20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Tree Chaining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Can be extended to d layers</a:t>
            </a:r>
          </a:p>
          <a:p>
            <a:endParaRPr lang="de-DE" dirty="0"/>
          </a:p>
          <a:p>
            <a:r>
              <a:rPr lang="de-DE" dirty="0" smtClean="0"/>
              <a:t>Reduces signature and key generation time</a:t>
            </a:r>
          </a:p>
          <a:p>
            <a:endParaRPr lang="de-DE" dirty="0"/>
          </a:p>
          <a:p>
            <a:r>
              <a:rPr lang="de-DE" dirty="0" smtClean="0"/>
              <a:t>Necessary for smartcards &amp; h &gt;&gt; 20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nl-NL" smtClean="0"/>
              <a:t>PAGE </a:t>
            </a:r>
            <a:fld id="{F6191C09-C392-4E8C-984F-AEB7D870D5B3}" type="slidenum">
              <a:rPr lang="nl-NL" smtClean="0"/>
              <a:pPr/>
              <a:t>13</a:t>
            </a:fld>
            <a:endParaRPr lang="nl-N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B3A7A31A-19F3-4674-BE2B-B5E7D030595A}" type="datetime1">
              <a:rPr lang="nl-NL" smtClean="0"/>
              <a:pPr/>
              <a:t>6-10-2014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43844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Tree Chaining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nl-NL" smtClean="0"/>
              <a:t>PAGE </a:t>
            </a:r>
            <a:fld id="{F6191C09-C392-4E8C-984F-AEB7D870D5B3}" type="slidenum">
              <a:rPr lang="nl-NL" smtClean="0"/>
              <a:pPr/>
              <a:t>14</a:t>
            </a:fld>
            <a:endParaRPr lang="nl-N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B3A7A31A-19F3-4674-BE2B-B5E7D030595A}" type="datetime1">
              <a:rPr lang="nl-NL" smtClean="0"/>
              <a:pPr/>
              <a:t>6-10-2014</a:t>
            </a:fld>
            <a:endParaRPr lang="nl-NL"/>
          </a:p>
        </p:txBody>
      </p:sp>
      <p:graphicFrame>
        <p:nvGraphicFramePr>
          <p:cNvPr id="9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8556100"/>
              </p:ext>
            </p:extLst>
          </p:nvPr>
        </p:nvGraphicFramePr>
        <p:xfrm>
          <a:off x="250825" y="1632282"/>
          <a:ext cx="8641658" cy="2251434"/>
        </p:xfrm>
        <a:graphic>
          <a:graphicData uri="http://schemas.openxmlformats.org/drawingml/2006/table">
            <a:tbl>
              <a:tblPr firstRow="1" bandRow="1"/>
              <a:tblGrid>
                <a:gridCol w="792784"/>
                <a:gridCol w="864096"/>
                <a:gridCol w="720080"/>
                <a:gridCol w="1008112"/>
                <a:gridCol w="1080120"/>
                <a:gridCol w="1152128"/>
                <a:gridCol w="936104"/>
                <a:gridCol w="792088"/>
                <a:gridCol w="1296146"/>
              </a:tblGrid>
              <a:tr h="76804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9pPr>
                    </a:lstStyle>
                    <a:p>
                      <a:endParaRPr lang="de-DE" sz="120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9pPr>
                    </a:lstStyle>
                    <a:p>
                      <a:r>
                        <a:rPr lang="de-DE" sz="1200" dirty="0" err="1" smtClean="0">
                          <a:solidFill>
                            <a:schemeClr val="tx2"/>
                          </a:solidFill>
                        </a:rPr>
                        <a:t>Sign</a:t>
                      </a:r>
                      <a:r>
                        <a:rPr lang="de-DE" sz="1200" dirty="0" smtClean="0">
                          <a:solidFill>
                            <a:schemeClr val="tx2"/>
                          </a:solidFill>
                        </a:rPr>
                        <a:t> (</a:t>
                      </a:r>
                      <a:r>
                        <a:rPr lang="de-DE" sz="1200" dirty="0" err="1" smtClean="0">
                          <a:solidFill>
                            <a:schemeClr val="tx2"/>
                          </a:solidFill>
                        </a:rPr>
                        <a:t>ms</a:t>
                      </a:r>
                      <a:r>
                        <a:rPr lang="de-DE" sz="1200" dirty="0" smtClean="0">
                          <a:solidFill>
                            <a:schemeClr val="tx2"/>
                          </a:solidFill>
                        </a:rPr>
                        <a:t>)</a:t>
                      </a:r>
                      <a:endParaRPr lang="de-DE" sz="120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9pPr>
                    </a:lstStyle>
                    <a:p>
                      <a:r>
                        <a:rPr lang="de-DE" sz="1200" dirty="0" err="1" smtClean="0">
                          <a:solidFill>
                            <a:schemeClr val="tx2"/>
                          </a:solidFill>
                        </a:rPr>
                        <a:t>Verify</a:t>
                      </a:r>
                      <a:r>
                        <a:rPr lang="de-DE" sz="1200" dirty="0" smtClean="0">
                          <a:solidFill>
                            <a:schemeClr val="tx2"/>
                          </a:solidFill>
                        </a:rPr>
                        <a:t> (</a:t>
                      </a:r>
                      <a:r>
                        <a:rPr lang="de-DE" sz="1200" dirty="0" err="1" smtClean="0">
                          <a:solidFill>
                            <a:schemeClr val="tx2"/>
                          </a:solidFill>
                        </a:rPr>
                        <a:t>ms</a:t>
                      </a:r>
                      <a:r>
                        <a:rPr lang="de-DE" sz="1200" dirty="0" smtClean="0">
                          <a:solidFill>
                            <a:schemeClr val="tx2"/>
                          </a:solidFill>
                        </a:rPr>
                        <a:t>)</a:t>
                      </a:r>
                      <a:endParaRPr lang="de-DE" sz="120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9pPr>
                    </a:lstStyle>
                    <a:p>
                      <a:r>
                        <a:rPr lang="de-DE" sz="1200" dirty="0" err="1" smtClean="0">
                          <a:solidFill>
                            <a:schemeClr val="tx2"/>
                          </a:solidFill>
                        </a:rPr>
                        <a:t>Keygen</a:t>
                      </a:r>
                      <a:endParaRPr lang="de-DE" sz="1200" dirty="0" smtClean="0">
                        <a:solidFill>
                          <a:schemeClr val="tx2"/>
                        </a:solidFill>
                      </a:endParaRPr>
                    </a:p>
                    <a:p>
                      <a:r>
                        <a:rPr lang="de-DE" sz="1200" dirty="0" smtClean="0">
                          <a:solidFill>
                            <a:schemeClr val="tx2"/>
                          </a:solidFill>
                        </a:rPr>
                        <a:t>(</a:t>
                      </a:r>
                      <a:r>
                        <a:rPr lang="de-DE" sz="1200" dirty="0" err="1" smtClean="0">
                          <a:solidFill>
                            <a:schemeClr val="tx2"/>
                          </a:solidFill>
                        </a:rPr>
                        <a:t>ms</a:t>
                      </a:r>
                      <a:r>
                        <a:rPr lang="de-DE" sz="1200" dirty="0" smtClean="0">
                          <a:solidFill>
                            <a:schemeClr val="tx2"/>
                          </a:solidFill>
                        </a:rPr>
                        <a:t>)</a:t>
                      </a:r>
                      <a:endParaRPr lang="de-DE" sz="120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9pPr>
                    </a:lstStyle>
                    <a:p>
                      <a:r>
                        <a:rPr lang="de-DE" sz="1200" dirty="0" err="1" smtClean="0">
                          <a:solidFill>
                            <a:schemeClr val="tx2"/>
                          </a:solidFill>
                        </a:rPr>
                        <a:t>Signature</a:t>
                      </a:r>
                      <a:r>
                        <a:rPr lang="de-DE" sz="1200" dirty="0" smtClean="0">
                          <a:solidFill>
                            <a:schemeClr val="tx2"/>
                          </a:solidFill>
                        </a:rPr>
                        <a:t> (</a:t>
                      </a:r>
                      <a:r>
                        <a:rPr lang="de-DE" sz="1200" dirty="0" err="1" smtClean="0">
                          <a:solidFill>
                            <a:schemeClr val="tx2"/>
                          </a:solidFill>
                        </a:rPr>
                        <a:t>byte</a:t>
                      </a:r>
                      <a:r>
                        <a:rPr lang="de-DE" sz="1200" dirty="0" smtClean="0">
                          <a:solidFill>
                            <a:schemeClr val="tx2"/>
                          </a:solidFill>
                        </a:rPr>
                        <a:t>)</a:t>
                      </a:r>
                      <a:endParaRPr lang="de-DE" sz="120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9pPr>
                    </a:lstStyle>
                    <a:p>
                      <a:r>
                        <a:rPr lang="de-DE" sz="1200" dirty="0" smtClean="0">
                          <a:solidFill>
                            <a:schemeClr val="tx2"/>
                          </a:solidFill>
                        </a:rPr>
                        <a:t>Public Key (</a:t>
                      </a:r>
                      <a:r>
                        <a:rPr lang="de-DE" sz="1200" dirty="0" err="1" smtClean="0">
                          <a:solidFill>
                            <a:schemeClr val="tx2"/>
                          </a:solidFill>
                        </a:rPr>
                        <a:t>byte</a:t>
                      </a:r>
                      <a:r>
                        <a:rPr lang="de-DE" sz="1200" dirty="0" smtClean="0">
                          <a:solidFill>
                            <a:schemeClr val="tx2"/>
                          </a:solidFill>
                        </a:rPr>
                        <a:t>)</a:t>
                      </a:r>
                      <a:endParaRPr lang="de-DE" sz="120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9pPr>
                    </a:lstStyle>
                    <a:p>
                      <a:r>
                        <a:rPr lang="de-DE" sz="1200" dirty="0" err="1" smtClean="0">
                          <a:solidFill>
                            <a:schemeClr val="tx2"/>
                          </a:solidFill>
                        </a:rPr>
                        <a:t>Secret</a:t>
                      </a:r>
                      <a:r>
                        <a:rPr lang="de-DE" sz="1200" dirty="0" smtClean="0">
                          <a:solidFill>
                            <a:schemeClr val="tx2"/>
                          </a:solidFill>
                        </a:rPr>
                        <a:t> Key (</a:t>
                      </a:r>
                      <a:r>
                        <a:rPr lang="de-DE" sz="1200" dirty="0" err="1" smtClean="0">
                          <a:solidFill>
                            <a:schemeClr val="tx2"/>
                          </a:solidFill>
                        </a:rPr>
                        <a:t>byte</a:t>
                      </a:r>
                      <a:r>
                        <a:rPr lang="de-DE" sz="1200" dirty="0" smtClean="0">
                          <a:solidFill>
                            <a:schemeClr val="tx2"/>
                          </a:solidFill>
                        </a:rPr>
                        <a:t>)</a:t>
                      </a:r>
                      <a:endParaRPr lang="de-DE" sz="120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9pPr>
                    </a:lstStyle>
                    <a:p>
                      <a:r>
                        <a:rPr lang="de-DE" sz="1200" dirty="0" smtClean="0">
                          <a:solidFill>
                            <a:schemeClr val="tx2"/>
                          </a:solidFill>
                        </a:rPr>
                        <a:t>Bit Sec.</a:t>
                      </a:r>
                      <a:endParaRPr lang="de-DE" sz="120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9pPr>
                    </a:lstStyle>
                    <a:p>
                      <a:r>
                        <a:rPr lang="de-DE" sz="1200" dirty="0" smtClean="0">
                          <a:solidFill>
                            <a:schemeClr val="tx2"/>
                          </a:solidFill>
                        </a:rPr>
                        <a:t>Comment</a:t>
                      </a:r>
                      <a:endParaRPr lang="de-DE" sz="120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99"/>
                    </a:solidFill>
                  </a:tcPr>
                </a:tc>
              </a:tr>
              <a:tr h="49446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9pPr>
                    </a:lstStyle>
                    <a:p>
                      <a:r>
                        <a:rPr lang="de-DE" sz="1200" dirty="0" smtClean="0"/>
                        <a:t>XMSS</a:t>
                      </a:r>
                      <a:endParaRPr lang="de-DE" sz="1200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99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9pPr>
                    </a:lstStyle>
                    <a:p>
                      <a:pPr marL="0" algn="l" defTabSz="914400" rtl="0" eaLnBrk="1" latinLnBrk="0" hangingPunct="1"/>
                      <a:r>
                        <a:rPr lang="de-DE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134</a:t>
                      </a:r>
                      <a:endParaRPr lang="de-DE" sz="12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99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9pPr>
                    </a:lstStyle>
                    <a:p>
                      <a:pPr marL="0" algn="l" defTabSz="914400" rtl="0" eaLnBrk="1" latinLnBrk="0" hangingPunct="1"/>
                      <a:r>
                        <a:rPr lang="de-DE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23</a:t>
                      </a:r>
                      <a:endParaRPr lang="de-DE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99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925,400</a:t>
                      </a:r>
                      <a:endParaRPr lang="de-DE" sz="12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99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9pPr>
                    </a:lstStyle>
                    <a:p>
                      <a:pPr marL="0" algn="l" defTabSz="914400" rtl="0" eaLnBrk="1" latinLnBrk="0" hangingPunct="1"/>
                      <a:r>
                        <a:rPr lang="de-DE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2,388</a:t>
                      </a:r>
                      <a:endParaRPr lang="de-DE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99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9pPr>
                    </a:lstStyle>
                    <a:p>
                      <a:r>
                        <a:rPr lang="de-DE" sz="1200" dirty="0" smtClean="0"/>
                        <a:t>800</a:t>
                      </a:r>
                      <a:endParaRPr lang="de-DE" sz="1200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99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9pPr>
                    </a:lstStyle>
                    <a:p>
                      <a:r>
                        <a:rPr lang="de-DE" sz="1200" dirty="0" smtClean="0"/>
                        <a:t>2,448</a:t>
                      </a:r>
                      <a:endParaRPr lang="de-DE" sz="1200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99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9pPr>
                    </a:lstStyle>
                    <a:p>
                      <a:r>
                        <a:rPr lang="de-DE" sz="1200" dirty="0" smtClean="0"/>
                        <a:t>92</a:t>
                      </a:r>
                      <a:endParaRPr lang="de-DE" sz="1200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99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9pPr>
                    </a:lstStyle>
                    <a:p>
                      <a:r>
                        <a:rPr lang="de-DE" sz="1200" dirty="0" smtClean="0"/>
                        <a:t>H = 16,</a:t>
                      </a:r>
                    </a:p>
                    <a:p>
                      <a:r>
                        <a:rPr lang="de-DE" sz="1200" dirty="0" smtClean="0"/>
                        <a:t>w = 4</a:t>
                      </a:r>
                      <a:endParaRPr lang="de-DE" sz="1200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99">
                        <a:tint val="40000"/>
                      </a:srgbClr>
                    </a:solidFill>
                  </a:tcPr>
                </a:tc>
              </a:tr>
              <a:tr h="49446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9pPr>
                    </a:lstStyle>
                    <a:p>
                      <a:r>
                        <a:rPr lang="de-DE" sz="1200" dirty="0" smtClean="0"/>
                        <a:t>XMSS</a:t>
                      </a:r>
                      <a:r>
                        <a:rPr lang="de-DE" sz="1200" baseline="30000" dirty="0" smtClean="0"/>
                        <a:t>+</a:t>
                      </a:r>
                      <a:endParaRPr lang="de-DE" sz="1200" baseline="30000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99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9pPr>
                    </a:lstStyle>
                    <a:p>
                      <a:pPr marL="0" algn="l" defTabSz="914400" rtl="0" eaLnBrk="1" latinLnBrk="0" hangingPunct="1"/>
                      <a:r>
                        <a:rPr lang="de-DE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106</a:t>
                      </a:r>
                      <a:endParaRPr lang="de-DE" sz="12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99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9pPr>
                    </a:lstStyle>
                    <a:p>
                      <a:pPr marL="0" algn="l" defTabSz="914400" rtl="0" eaLnBrk="1" latinLnBrk="0" hangingPunct="1"/>
                      <a:r>
                        <a:rPr lang="de-DE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25</a:t>
                      </a:r>
                      <a:endParaRPr lang="de-DE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99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9pPr>
                    </a:lstStyle>
                    <a:p>
                      <a:pPr marL="0" algn="l" defTabSz="914400" rtl="0" eaLnBrk="1" latinLnBrk="0" hangingPunct="1"/>
                      <a:r>
                        <a:rPr lang="de-DE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5,600</a:t>
                      </a:r>
                      <a:endParaRPr lang="de-DE" sz="12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99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9pPr>
                    </a:lstStyle>
                    <a:p>
                      <a:pPr marL="0" algn="l" defTabSz="914400" rtl="0" eaLnBrk="1" latinLnBrk="0" hangingPunct="1"/>
                      <a:r>
                        <a:rPr lang="de-DE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3,476</a:t>
                      </a:r>
                      <a:endParaRPr lang="de-DE" sz="12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99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9pPr>
                    </a:lstStyle>
                    <a:p>
                      <a:r>
                        <a:rPr lang="de-DE" sz="1200" b="0" dirty="0" smtClean="0"/>
                        <a:t>544</a:t>
                      </a:r>
                      <a:endParaRPr lang="de-DE" sz="1200" b="0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99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9pPr>
                    </a:lstStyle>
                    <a:p>
                      <a:r>
                        <a:rPr lang="de-DE" sz="1200" dirty="0" smtClean="0"/>
                        <a:t>3,760</a:t>
                      </a:r>
                      <a:endParaRPr lang="de-DE" sz="1200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99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9pPr>
                    </a:lstStyle>
                    <a:p>
                      <a:r>
                        <a:rPr lang="de-DE" sz="1200" dirty="0" smtClean="0"/>
                        <a:t>94</a:t>
                      </a:r>
                      <a:endParaRPr lang="de-DE" sz="1200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99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9pPr>
                    </a:lstStyle>
                    <a:p>
                      <a:r>
                        <a:rPr lang="de-DE" sz="1200" dirty="0" smtClean="0"/>
                        <a:t>H</a:t>
                      </a:r>
                      <a:r>
                        <a:rPr lang="de-DE" sz="1200" baseline="0" dirty="0" smtClean="0"/>
                        <a:t> </a:t>
                      </a:r>
                      <a:r>
                        <a:rPr lang="de-DE" sz="1200" dirty="0" smtClean="0"/>
                        <a:t>= 16,</a:t>
                      </a:r>
                    </a:p>
                    <a:p>
                      <a:r>
                        <a:rPr lang="de-DE" sz="1200" dirty="0" smtClean="0"/>
                        <a:t>w = 4</a:t>
                      </a:r>
                      <a:endParaRPr lang="de-DE" sz="1200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99">
                        <a:tint val="20000"/>
                      </a:srgbClr>
                    </a:solidFill>
                  </a:tcPr>
                </a:tc>
              </a:tr>
              <a:tr h="49446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9pPr>
                    </a:lstStyle>
                    <a:p>
                      <a:r>
                        <a:rPr lang="de-DE" sz="1200" dirty="0" smtClean="0"/>
                        <a:t>RSA 2048</a:t>
                      </a:r>
                      <a:endParaRPr lang="de-DE" sz="1200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99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9pPr>
                    </a:lstStyle>
                    <a:p>
                      <a:pPr marL="0" algn="l" defTabSz="914400" rtl="0" eaLnBrk="1" latinLnBrk="0" hangingPunct="1"/>
                      <a:r>
                        <a:rPr lang="de-DE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190</a:t>
                      </a:r>
                      <a:endParaRPr lang="de-DE" sz="12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99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9pPr>
                    </a:lstStyle>
                    <a:p>
                      <a:pPr marL="0" algn="l" defTabSz="914400" rtl="0" eaLnBrk="1" latinLnBrk="0" hangingPunct="1"/>
                      <a:r>
                        <a:rPr lang="de-DE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endParaRPr lang="de-DE" sz="12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99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9pPr>
                    </a:lstStyle>
                    <a:p>
                      <a:pPr marL="0" algn="l" defTabSz="914400" rtl="0" eaLnBrk="1" latinLnBrk="0" hangingPunct="1"/>
                      <a:r>
                        <a:rPr lang="de-DE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11,000</a:t>
                      </a:r>
                      <a:endParaRPr lang="de-DE" sz="12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99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dirty="0" smtClean="0"/>
                        <a:t>≤ 256</a:t>
                      </a:r>
                      <a:endParaRPr lang="de-DE" sz="1200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99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9pPr>
                    </a:lstStyle>
                    <a:p>
                      <a:r>
                        <a:rPr lang="de-DE" sz="1200" dirty="0" smtClean="0"/>
                        <a:t>≤ 512</a:t>
                      </a:r>
                      <a:endParaRPr lang="de-DE" sz="1200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99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9pPr>
                    </a:lstStyle>
                    <a:p>
                      <a:r>
                        <a:rPr lang="de-DE" sz="1200" dirty="0" smtClean="0"/>
                        <a:t>≤ 512</a:t>
                      </a:r>
                      <a:endParaRPr lang="de-DE" sz="1200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99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9pPr>
                    </a:lstStyle>
                    <a:p>
                      <a:r>
                        <a:rPr lang="de-DE" sz="1200" dirty="0" smtClean="0"/>
                        <a:t>87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99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9pPr>
                    </a:lstStyle>
                    <a:p>
                      <a:endParaRPr lang="de-DE" sz="1200" dirty="0" smtClean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99">
                        <a:tint val="4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10" name="Textfeld 5"/>
          <p:cNvSpPr txBox="1"/>
          <p:nvPr/>
        </p:nvSpPr>
        <p:spPr>
          <a:xfrm>
            <a:off x="250824" y="4512602"/>
            <a:ext cx="86416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Infineon SLE78 16Bit-CPU@33MHz, 8KB RAM, TRNG, sym. &amp; asym. </a:t>
            </a:r>
            <a:r>
              <a:rPr kumimoji="0" lang="de-DE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co-processor</a:t>
            </a:r>
            <a:endParaRPr kumimoji="0" lang="de-DE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11" name="Textfeld 7"/>
          <p:cNvSpPr txBox="1"/>
          <p:nvPr/>
        </p:nvSpPr>
        <p:spPr>
          <a:xfrm>
            <a:off x="250824" y="4881934"/>
            <a:ext cx="86416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NVM: 		Card      16.5 million write cycles/ sector,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		</a:t>
            </a:r>
            <a:r>
              <a:rPr kumimoji="0" lang="de-DE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XMSS</a:t>
            </a:r>
            <a:r>
              <a:rPr kumimoji="0" lang="de-DE" sz="1800" b="0" i="0" u="none" strike="noStrike" kern="0" cap="none" spc="0" normalizeH="0" baseline="30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+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 &lt; 5 million write cycles (h=20)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						              [HBB12]</a:t>
            </a:r>
          </a:p>
        </p:txBody>
      </p:sp>
    </p:spTree>
    <p:extLst>
      <p:ext uri="{BB962C8B-B14F-4D97-AF65-F5344CB8AC3E}">
        <p14:creationId xmlns:p14="http://schemas.microsoft.com/office/powerpoint/2010/main" val="836716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Forward Security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nl-NL" smtClean="0"/>
              <a:t>PAGE </a:t>
            </a:r>
            <a:fld id="{F6191C09-C392-4E8C-984F-AEB7D870D5B3}" type="slidenum">
              <a:rPr lang="nl-NL" smtClean="0"/>
              <a:pPr/>
              <a:t>15</a:t>
            </a:fld>
            <a:endParaRPr lang="nl-N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B3A7A31A-19F3-4674-BE2B-B5E7D030595A}" type="datetime1">
              <a:rPr lang="nl-NL" smtClean="0"/>
              <a:pPr/>
              <a:t>6-10-2014</a:t>
            </a:fld>
            <a:endParaRPr lang="nl-NL"/>
          </a:p>
        </p:txBody>
      </p:sp>
      <p:pic>
        <p:nvPicPr>
          <p:cNvPr id="23" name="Picture 2"/>
          <p:cNvPicPr>
            <a:picLocks noChangeAspect="1" noChangeArrowheads="1"/>
          </p:cNvPicPr>
          <p:nvPr/>
        </p:nvPicPr>
        <p:blipFill>
          <a:blip r:embed="rId3" cstate="print"/>
          <a:srcRect l="7045" t="46284" r="81213" b="23967"/>
          <a:stretch>
            <a:fillRect/>
          </a:stretch>
        </p:blipFill>
        <p:spPr bwMode="auto">
          <a:xfrm>
            <a:off x="6516216" y="1820128"/>
            <a:ext cx="1800200" cy="2472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" name="Picture 5" descr="http://cdn6.fotosearch.com/bthumb/CSP/CSP990/k1033846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75856" y="4727726"/>
            <a:ext cx="1619250" cy="1562100"/>
          </a:xfrm>
          <a:prstGeom prst="rect">
            <a:avLst/>
          </a:prstGeom>
          <a:noFill/>
        </p:spPr>
      </p:pic>
      <p:pic>
        <p:nvPicPr>
          <p:cNvPr id="25" name="Picture 24" descr="http://www.doodleblob.com/Doodleblob_Old/Contract_Clipart_files/Contract%20Doodleblob%20Clipart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16216" y="4074490"/>
            <a:ext cx="522774" cy="650654"/>
          </a:xfrm>
          <a:prstGeom prst="rect">
            <a:avLst/>
          </a:prstGeom>
          <a:noFill/>
        </p:spPr>
      </p:pic>
      <p:pic>
        <p:nvPicPr>
          <p:cNvPr id="26" name="Picture 7" descr="http://www.doodleblob.com/Doodleblob_Old/Contract_Clipart_files/Contract%20Doodleblob%20Clipart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145570" y="4005064"/>
            <a:ext cx="522774" cy="650654"/>
          </a:xfrm>
          <a:prstGeom prst="rect">
            <a:avLst/>
          </a:prstGeom>
          <a:noFill/>
        </p:spPr>
      </p:pic>
      <p:pic>
        <p:nvPicPr>
          <p:cNvPr id="27" name="Picture 7" descr="http://www.doodleblob.com/Doodleblob_Old/Contract_Clipart_files/Contract%20Doodleblob%20Clipart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3568" y="4077072"/>
            <a:ext cx="522774" cy="650654"/>
          </a:xfrm>
          <a:prstGeom prst="rect">
            <a:avLst/>
          </a:prstGeom>
          <a:noFill/>
        </p:spPr>
      </p:pic>
      <p:pic>
        <p:nvPicPr>
          <p:cNvPr id="28" name="Picture 7" descr="http://www.doodleblob.com/Doodleblob_Old/Contract_Clipart_files/Contract%20Doodleblob%20Clipart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312922" y="4007646"/>
            <a:ext cx="522774" cy="650654"/>
          </a:xfrm>
          <a:prstGeom prst="rect">
            <a:avLst/>
          </a:prstGeom>
          <a:noFill/>
        </p:spPr>
      </p:pic>
      <p:grpSp>
        <p:nvGrpSpPr>
          <p:cNvPr id="29" name="Gruppieren 11"/>
          <p:cNvGrpSpPr/>
          <p:nvPr/>
        </p:nvGrpSpPr>
        <p:grpSpPr>
          <a:xfrm>
            <a:off x="1926422" y="2355354"/>
            <a:ext cx="629354" cy="209550"/>
            <a:chOff x="5364088" y="2054374"/>
            <a:chExt cx="629354" cy="209550"/>
          </a:xfrm>
        </p:grpSpPr>
        <p:sp>
          <p:nvSpPr>
            <p:cNvPr id="30" name="Rechteck 12"/>
            <p:cNvSpPr/>
            <p:nvPr/>
          </p:nvSpPr>
          <p:spPr>
            <a:xfrm>
              <a:off x="5364088" y="2054374"/>
              <a:ext cx="629354" cy="209550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/>
                <a:ea typeface="+mn-ea"/>
                <a:cs typeface="+mn-cs"/>
              </a:endParaRPr>
            </a:p>
          </p:txBody>
        </p:sp>
        <p:graphicFrame>
          <p:nvGraphicFramePr>
            <p:cNvPr id="31" name="Object 3"/>
            <p:cNvGraphicFramePr>
              <a:graphicFrameLocks noChangeAspect="1"/>
            </p:cNvGraphicFramePr>
            <p:nvPr/>
          </p:nvGraphicFramePr>
          <p:xfrm>
            <a:off x="5456649" y="2054374"/>
            <a:ext cx="430213" cy="2095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4832" name="CorelDRAW" r:id="rId6" imgW="1365504" imgH="661416" progId="">
                    <p:embed/>
                  </p:oleObj>
                </mc:Choice>
                <mc:Fallback>
                  <p:oleObj name="CorelDRAW" r:id="rId6" imgW="1365504" imgH="661416" progId="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456649" y="2054374"/>
                          <a:ext cx="430213" cy="2095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2" name="Gruppieren 14"/>
          <p:cNvGrpSpPr/>
          <p:nvPr/>
        </p:nvGrpSpPr>
        <p:grpSpPr>
          <a:xfrm>
            <a:off x="5364088" y="1871188"/>
            <a:ext cx="1080120" cy="693716"/>
            <a:chOff x="5364088" y="2054374"/>
            <a:chExt cx="1080120" cy="693716"/>
          </a:xfrm>
        </p:grpSpPr>
        <p:sp>
          <p:nvSpPr>
            <p:cNvPr id="33" name="Rechteck 15"/>
            <p:cNvSpPr/>
            <p:nvPr/>
          </p:nvSpPr>
          <p:spPr>
            <a:xfrm>
              <a:off x="5364088" y="2054374"/>
              <a:ext cx="629354" cy="209550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/>
                <a:ea typeface="+mn-ea"/>
                <a:cs typeface="+mn-cs"/>
              </a:endParaRPr>
            </a:p>
          </p:txBody>
        </p:sp>
        <p:graphicFrame>
          <p:nvGraphicFramePr>
            <p:cNvPr id="34" name="Object 3"/>
            <p:cNvGraphicFramePr>
              <a:graphicFrameLocks noChangeAspect="1"/>
            </p:cNvGraphicFramePr>
            <p:nvPr/>
          </p:nvGraphicFramePr>
          <p:xfrm>
            <a:off x="6013995" y="2538540"/>
            <a:ext cx="430213" cy="2095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4833" name="CorelDRAW" r:id="rId8" imgW="1365504" imgH="661416" progId="">
                    <p:embed/>
                  </p:oleObj>
                </mc:Choice>
                <mc:Fallback>
                  <p:oleObj name="CorelDRAW" r:id="rId8" imgW="1365504" imgH="661416" progId="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013995" y="2538540"/>
                          <a:ext cx="430213" cy="2095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35" name="Rechteck 17"/>
          <p:cNvSpPr/>
          <p:nvPr/>
        </p:nvSpPr>
        <p:spPr>
          <a:xfrm>
            <a:off x="2402777" y="2348880"/>
            <a:ext cx="3609383" cy="2302946"/>
          </a:xfrm>
          <a:prstGeom prst="rect">
            <a:avLst/>
          </a:prstGeom>
          <a:solidFill>
            <a:srgbClr val="FFFFFF"/>
          </a:solidFill>
          <a:ln w="38100" cap="flat" cmpd="sng" algn="ctr">
            <a:solidFill>
              <a:srgbClr val="FFFFFF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40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pic>
        <p:nvPicPr>
          <p:cNvPr id="36" name="Picture 12" descr="C:\Users\huelsing\AppData\Local\Microsoft\Windows\Temporary Internet Files\Content.IE5\5OK94NHQ\MC900383550[1].wmf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921636" y="2944295"/>
            <a:ext cx="434340" cy="956462"/>
          </a:xfrm>
          <a:prstGeom prst="rect">
            <a:avLst/>
          </a:prstGeom>
          <a:noFill/>
        </p:spPr>
      </p:pic>
      <p:pic>
        <p:nvPicPr>
          <p:cNvPr id="37" name="Picture 7" descr="http://www.doodleblob.com/Doodleblob_Old/Contract_Clipart_files/Contract%20Doodleblob%20Clipart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40914" y="4658300"/>
            <a:ext cx="522774" cy="650654"/>
          </a:xfrm>
          <a:prstGeom prst="rect">
            <a:avLst/>
          </a:prstGeom>
          <a:noFill/>
        </p:spPr>
      </p:pic>
      <p:pic>
        <p:nvPicPr>
          <p:cNvPr id="38" name="Picture 7" descr="http://www.doodleblob.com/Doodleblob_Old/Contract_Clipart_files/Contract%20Doodleblob%20Clipart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073562" y="4650554"/>
            <a:ext cx="522774" cy="650654"/>
          </a:xfrm>
          <a:prstGeom prst="rect">
            <a:avLst/>
          </a:prstGeom>
          <a:noFill/>
        </p:spPr>
      </p:pic>
      <p:pic>
        <p:nvPicPr>
          <p:cNvPr id="39" name="Picture 5" descr="Architetto remix - Green blond man icon by alexg - 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801977" y="1975963"/>
            <a:ext cx="1217006" cy="201491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415289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1.85185E-6 L 0.18889 -0.23102 " pathEditMode="relative" rAng="0" ptsTypes="AA">
                                      <p:cBhvr>
                                        <p:cTn id="40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400" y="-11600"/>
                                    </p:animMotion>
                                  </p:childTnLst>
                                </p:cTn>
                              </p:par>
                              <p:par>
                                <p:cTn id="41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2" dur="2000" fill="hold"/>
                                        <p:tgtEl>
                                          <p:spTgt spid="3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4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4.27746E-6 L -0.23906 -0.22982 " pathEditMode="relative" rAng="0" ptsTypes="AA">
                                      <p:cBhvr>
                                        <p:cTn id="44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000" y="-11500"/>
                                    </p:animMotion>
                                  </p:childTnLst>
                                </p:cTn>
                              </p:par>
                              <p:par>
                                <p:cTn id="45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6" dur="2000" fill="hold"/>
                                        <p:tgtEl>
                                          <p:spTgt spid="3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000"/>
                            </p:stCondLst>
                            <p:childTnLst>
                              <p:par>
                                <p:cTn id="4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Forward Security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nl-NL" smtClean="0"/>
              <a:t>PAGE </a:t>
            </a:r>
            <a:fld id="{F6191C09-C392-4E8C-984F-AEB7D870D5B3}" type="slidenum">
              <a:rPr lang="nl-NL" smtClean="0"/>
              <a:pPr/>
              <a:t>16</a:t>
            </a:fld>
            <a:endParaRPr lang="nl-N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B3A7A31A-19F3-4674-BE2B-B5E7D030595A}" type="datetime1">
              <a:rPr lang="nl-NL" smtClean="0"/>
              <a:pPr/>
              <a:t>6-10-2014</a:t>
            </a:fld>
            <a:endParaRPr lang="nl-NL"/>
          </a:p>
        </p:txBody>
      </p:sp>
      <p:pic>
        <p:nvPicPr>
          <p:cNvPr id="110" name="Picture 2"/>
          <p:cNvPicPr>
            <a:picLocks noChangeAspect="1" noChangeArrowheads="1"/>
          </p:cNvPicPr>
          <p:nvPr/>
        </p:nvPicPr>
        <p:blipFill>
          <a:blip r:embed="rId3" cstate="print"/>
          <a:srcRect t="46284" r="81213" b="23967"/>
          <a:stretch>
            <a:fillRect/>
          </a:stretch>
        </p:blipFill>
        <p:spPr bwMode="auto">
          <a:xfrm>
            <a:off x="4716016" y="4941342"/>
            <a:ext cx="1425575" cy="1223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1" name="Rounded Rectangle 110"/>
          <p:cNvSpPr/>
          <p:nvPr/>
        </p:nvSpPr>
        <p:spPr>
          <a:xfrm>
            <a:off x="1007604" y="5517232"/>
            <a:ext cx="3960440" cy="504825"/>
          </a:xfrm>
          <a:prstGeom prst="roundRect">
            <a:avLst/>
          </a:prstGeom>
          <a:solidFill>
            <a:srgbClr val="FF0000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cxnSp>
        <p:nvCxnSpPr>
          <p:cNvPr id="112" name="Gerade Verbindung mit Pfeil 29"/>
          <p:cNvCxnSpPr/>
          <p:nvPr/>
        </p:nvCxnSpPr>
        <p:spPr>
          <a:xfrm>
            <a:off x="539552" y="4509120"/>
            <a:ext cx="7704856" cy="0"/>
          </a:xfrm>
          <a:prstGeom prst="straightConnector1">
            <a:avLst/>
          </a:prstGeom>
          <a:noFill/>
          <a:ln w="44450" cap="flat" cmpd="sng" algn="ctr">
            <a:solidFill>
              <a:srgbClr val="000000"/>
            </a:solidFill>
            <a:prstDash val="solid"/>
            <a:tailEnd type="stealth" w="lg" len="lg"/>
          </a:ln>
          <a:effectLst/>
        </p:spPr>
      </p:cxnSp>
      <p:sp>
        <p:nvSpPr>
          <p:cNvPr id="113" name="Textfeld 30"/>
          <p:cNvSpPr txBox="1"/>
          <p:nvPr/>
        </p:nvSpPr>
        <p:spPr>
          <a:xfrm>
            <a:off x="8064896" y="4571836"/>
            <a:ext cx="12596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time</a:t>
            </a:r>
          </a:p>
        </p:txBody>
      </p:sp>
      <p:graphicFrame>
        <p:nvGraphicFramePr>
          <p:cNvPr id="114" name="Object 24"/>
          <p:cNvGraphicFramePr>
            <a:graphicFrameLocks noChangeAspect="1"/>
          </p:cNvGraphicFramePr>
          <p:nvPr/>
        </p:nvGraphicFramePr>
        <p:xfrm>
          <a:off x="683568" y="2204864"/>
          <a:ext cx="576064" cy="2793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933" name="CorelDRAW" r:id="rId4" imgW="1365504" imgH="661416" progId="">
                  <p:embed/>
                </p:oleObj>
              </mc:Choice>
              <mc:Fallback>
                <p:oleObj name="CorelDRAW" r:id="rId4" imgW="1365504" imgH="661416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3568" y="2204864"/>
                        <a:ext cx="576064" cy="27930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>
                        <a:outerShdw dist="35921" dir="2700000" algn="ctr" rotWithShape="0">
                          <a:srgbClr val="808080"/>
                        </a:outerShdw>
                      </a:effectLst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5" name="Textfeld 32"/>
          <p:cNvSpPr txBox="1"/>
          <p:nvPr/>
        </p:nvSpPr>
        <p:spPr>
          <a:xfrm>
            <a:off x="72008" y="1844824"/>
            <a:ext cx="11876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classical</a:t>
            </a:r>
          </a:p>
        </p:txBody>
      </p:sp>
      <p:graphicFrame>
        <p:nvGraphicFramePr>
          <p:cNvPr id="116" name="Object 17"/>
          <p:cNvGraphicFramePr>
            <a:graphicFrameLocks noChangeAspect="1"/>
          </p:cNvGraphicFramePr>
          <p:nvPr/>
        </p:nvGraphicFramePr>
        <p:xfrm>
          <a:off x="683568" y="1556791"/>
          <a:ext cx="594068" cy="2880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934" name="CorelDRAW" r:id="rId6" imgW="1365504" imgH="661416" progId="">
                  <p:embed/>
                </p:oleObj>
              </mc:Choice>
              <mc:Fallback>
                <p:oleObj name="CorelDRAW" r:id="rId6" imgW="1365504" imgH="661416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3568" y="1556791"/>
                        <a:ext cx="594068" cy="28803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>
                        <a:outerShdw dist="35921" dir="2700000" algn="ctr" rotWithShape="0">
                          <a:srgbClr val="808080"/>
                        </a:outerShdw>
                      </a:effectLst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7" name="Textfeld 34"/>
          <p:cNvSpPr txBox="1"/>
          <p:nvPr/>
        </p:nvSpPr>
        <p:spPr>
          <a:xfrm>
            <a:off x="250825" y="1537047"/>
            <a:ext cx="43274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pk</a:t>
            </a:r>
            <a:endParaRPr kumimoji="0" lang="de-DE" sz="1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118" name="Textfeld 35"/>
          <p:cNvSpPr txBox="1"/>
          <p:nvPr/>
        </p:nvSpPr>
        <p:spPr>
          <a:xfrm>
            <a:off x="251520" y="2204864"/>
            <a:ext cx="43274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sk</a:t>
            </a:r>
            <a:endParaRPr kumimoji="0" lang="de-DE" sz="1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cxnSp>
        <p:nvCxnSpPr>
          <p:cNvPr id="119" name="Gerade Verbindung 37"/>
          <p:cNvCxnSpPr/>
          <p:nvPr/>
        </p:nvCxnSpPr>
        <p:spPr>
          <a:xfrm>
            <a:off x="1637676" y="4293096"/>
            <a:ext cx="0" cy="432048"/>
          </a:xfrm>
          <a:prstGeom prst="line">
            <a:avLst/>
          </a:prstGeom>
          <a:noFill/>
          <a:ln w="38100" cap="flat" cmpd="sng" algn="ctr">
            <a:solidFill>
              <a:srgbClr val="000000"/>
            </a:solidFill>
            <a:prstDash val="solid"/>
          </a:ln>
          <a:effectLst/>
        </p:spPr>
      </p:cxnSp>
      <p:sp>
        <p:nvSpPr>
          <p:cNvPr id="120" name="Textfeld 38"/>
          <p:cNvSpPr txBox="1"/>
          <p:nvPr/>
        </p:nvSpPr>
        <p:spPr>
          <a:xfrm rot="5400000">
            <a:off x="1180073" y="5149641"/>
            <a:ext cx="10034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Key gen.</a:t>
            </a:r>
          </a:p>
        </p:txBody>
      </p:sp>
      <p:cxnSp>
        <p:nvCxnSpPr>
          <p:cNvPr id="121" name="Gerade Verbindung 40"/>
          <p:cNvCxnSpPr/>
          <p:nvPr/>
        </p:nvCxnSpPr>
        <p:spPr>
          <a:xfrm>
            <a:off x="1547664" y="1744350"/>
            <a:ext cx="6589240" cy="0"/>
          </a:xfrm>
          <a:prstGeom prst="line">
            <a:avLst/>
          </a:prstGeom>
          <a:noFill/>
          <a:ln w="22225" cap="flat" cmpd="sng" algn="ctr">
            <a:solidFill>
              <a:srgbClr val="000000"/>
            </a:solidFill>
            <a:prstDash val="solid"/>
            <a:headEnd type="diamond" w="lg" len="lg"/>
            <a:tailEnd type="diamond" w="lg" len="lg"/>
          </a:ln>
          <a:effectLst/>
        </p:spPr>
      </p:cxnSp>
      <p:cxnSp>
        <p:nvCxnSpPr>
          <p:cNvPr id="122" name="Gerade Verbindung 41"/>
          <p:cNvCxnSpPr/>
          <p:nvPr/>
        </p:nvCxnSpPr>
        <p:spPr>
          <a:xfrm>
            <a:off x="1547664" y="2361198"/>
            <a:ext cx="6589240" cy="0"/>
          </a:xfrm>
          <a:prstGeom prst="line">
            <a:avLst/>
          </a:prstGeom>
          <a:noFill/>
          <a:ln w="22225" cap="flat" cmpd="sng" algn="ctr">
            <a:solidFill>
              <a:srgbClr val="000000"/>
            </a:solidFill>
            <a:prstDash val="solid"/>
            <a:headEnd type="diamond" w="lg" len="lg"/>
            <a:tailEnd type="diamond" w="lg" len="lg"/>
          </a:ln>
          <a:effectLst/>
        </p:spPr>
      </p:cxnSp>
      <p:graphicFrame>
        <p:nvGraphicFramePr>
          <p:cNvPr id="123" name="Object 24"/>
          <p:cNvGraphicFramePr>
            <a:graphicFrameLocks noChangeAspect="1"/>
          </p:cNvGraphicFramePr>
          <p:nvPr/>
        </p:nvGraphicFramePr>
        <p:xfrm>
          <a:off x="647056" y="3520753"/>
          <a:ext cx="576064" cy="2793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935" name="CorelDRAW" r:id="rId8" imgW="1365504" imgH="661416" progId="">
                  <p:embed/>
                </p:oleObj>
              </mc:Choice>
              <mc:Fallback>
                <p:oleObj name="CorelDRAW" r:id="rId8" imgW="1365504" imgH="661416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7056" y="3520753"/>
                        <a:ext cx="576064" cy="27930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>
                        <a:outerShdw dist="35921" dir="2700000" algn="ctr" rotWithShape="0">
                          <a:srgbClr val="808080"/>
                        </a:outerShdw>
                      </a:effectLst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4" name="Textfeld 44"/>
          <p:cNvSpPr txBox="1"/>
          <p:nvPr/>
        </p:nvSpPr>
        <p:spPr>
          <a:xfrm>
            <a:off x="35496" y="3160713"/>
            <a:ext cx="149242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forward sec</a:t>
            </a:r>
          </a:p>
        </p:txBody>
      </p:sp>
      <p:graphicFrame>
        <p:nvGraphicFramePr>
          <p:cNvPr id="125" name="Object 17"/>
          <p:cNvGraphicFramePr>
            <a:graphicFrameLocks noChangeAspect="1"/>
          </p:cNvGraphicFramePr>
          <p:nvPr/>
        </p:nvGraphicFramePr>
        <p:xfrm>
          <a:off x="647056" y="2872680"/>
          <a:ext cx="594068" cy="2880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936" name="CorelDRAW" r:id="rId9" imgW="1365504" imgH="661416" progId="">
                  <p:embed/>
                </p:oleObj>
              </mc:Choice>
              <mc:Fallback>
                <p:oleObj name="CorelDRAW" r:id="rId9" imgW="1365504" imgH="661416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7056" y="2872680"/>
                        <a:ext cx="594068" cy="28803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>
                        <a:outerShdw dist="35921" dir="2700000" algn="ctr" rotWithShape="0">
                          <a:srgbClr val="808080"/>
                        </a:outerShdw>
                      </a:effectLst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6" name="Textfeld 46"/>
          <p:cNvSpPr txBox="1"/>
          <p:nvPr/>
        </p:nvSpPr>
        <p:spPr>
          <a:xfrm>
            <a:off x="214313" y="2852936"/>
            <a:ext cx="43274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pk</a:t>
            </a:r>
            <a:endParaRPr kumimoji="0" lang="de-DE" sz="1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127" name="Textfeld 47"/>
          <p:cNvSpPr txBox="1"/>
          <p:nvPr/>
        </p:nvSpPr>
        <p:spPr>
          <a:xfrm>
            <a:off x="221797" y="3492280"/>
            <a:ext cx="43274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sk</a:t>
            </a:r>
            <a:endParaRPr kumimoji="0" lang="de-DE" sz="1400" b="0" i="0" u="none" strike="noStrike" kern="0" cap="none" spc="0" normalizeH="0" baseline="-2500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cxnSp>
        <p:nvCxnSpPr>
          <p:cNvPr id="128" name="Gerade Verbindung 48"/>
          <p:cNvCxnSpPr/>
          <p:nvPr/>
        </p:nvCxnSpPr>
        <p:spPr>
          <a:xfrm>
            <a:off x="1511152" y="3060239"/>
            <a:ext cx="6625752" cy="0"/>
          </a:xfrm>
          <a:prstGeom prst="line">
            <a:avLst/>
          </a:prstGeom>
          <a:noFill/>
          <a:ln w="22225" cap="flat" cmpd="sng" algn="ctr">
            <a:solidFill>
              <a:srgbClr val="000000"/>
            </a:solidFill>
            <a:prstDash val="solid"/>
            <a:headEnd type="diamond" w="lg" len="lg"/>
            <a:tailEnd type="diamond" w="lg" len="lg"/>
          </a:ln>
          <a:effectLst/>
        </p:spPr>
      </p:cxnSp>
      <p:cxnSp>
        <p:nvCxnSpPr>
          <p:cNvPr id="129" name="Gerade Verbindung 49"/>
          <p:cNvCxnSpPr/>
          <p:nvPr/>
        </p:nvCxnSpPr>
        <p:spPr>
          <a:xfrm>
            <a:off x="1511152" y="3677087"/>
            <a:ext cx="828600" cy="0"/>
          </a:xfrm>
          <a:prstGeom prst="line">
            <a:avLst/>
          </a:prstGeom>
          <a:noFill/>
          <a:ln w="22225" cap="flat" cmpd="sng" algn="ctr">
            <a:solidFill>
              <a:srgbClr val="000000"/>
            </a:solidFill>
            <a:prstDash val="solid"/>
            <a:headEnd type="diamond" w="lg" len="lg"/>
            <a:tailEnd type="diamond" w="lg" len="lg"/>
          </a:ln>
          <a:effectLst/>
        </p:spPr>
      </p:cxnSp>
      <p:cxnSp>
        <p:nvCxnSpPr>
          <p:cNvPr id="130" name="Gerade Verbindung 51"/>
          <p:cNvCxnSpPr/>
          <p:nvPr/>
        </p:nvCxnSpPr>
        <p:spPr>
          <a:xfrm>
            <a:off x="2353142" y="3688004"/>
            <a:ext cx="828600" cy="0"/>
          </a:xfrm>
          <a:prstGeom prst="line">
            <a:avLst/>
          </a:prstGeom>
          <a:noFill/>
          <a:ln w="22225" cap="flat" cmpd="sng" algn="ctr">
            <a:solidFill>
              <a:srgbClr val="000000"/>
            </a:solidFill>
            <a:prstDash val="solid"/>
            <a:headEnd type="diamond" w="lg" len="lg"/>
            <a:tailEnd type="diamond" w="lg" len="lg"/>
          </a:ln>
          <a:effectLst/>
        </p:spPr>
      </p:cxnSp>
      <p:cxnSp>
        <p:nvCxnSpPr>
          <p:cNvPr id="131" name="Gerade Verbindung 52"/>
          <p:cNvCxnSpPr/>
          <p:nvPr/>
        </p:nvCxnSpPr>
        <p:spPr>
          <a:xfrm>
            <a:off x="3167336" y="3674052"/>
            <a:ext cx="828600" cy="0"/>
          </a:xfrm>
          <a:prstGeom prst="line">
            <a:avLst/>
          </a:prstGeom>
          <a:noFill/>
          <a:ln w="22225" cap="flat" cmpd="sng" algn="ctr">
            <a:solidFill>
              <a:srgbClr val="000000"/>
            </a:solidFill>
            <a:prstDash val="solid"/>
            <a:headEnd type="diamond" w="lg" len="lg"/>
            <a:tailEnd type="diamond" w="lg" len="lg"/>
          </a:ln>
          <a:effectLst/>
        </p:spPr>
      </p:cxnSp>
      <p:cxnSp>
        <p:nvCxnSpPr>
          <p:cNvPr id="132" name="Gerade Verbindung 53"/>
          <p:cNvCxnSpPr/>
          <p:nvPr/>
        </p:nvCxnSpPr>
        <p:spPr>
          <a:xfrm>
            <a:off x="3995936" y="3674052"/>
            <a:ext cx="828600" cy="0"/>
          </a:xfrm>
          <a:prstGeom prst="line">
            <a:avLst/>
          </a:prstGeom>
          <a:noFill/>
          <a:ln w="22225" cap="flat" cmpd="sng" algn="ctr">
            <a:solidFill>
              <a:srgbClr val="000000"/>
            </a:solidFill>
            <a:prstDash val="solid"/>
            <a:headEnd type="diamond" w="lg" len="lg"/>
            <a:tailEnd type="diamond" w="lg" len="lg"/>
          </a:ln>
          <a:effectLst/>
        </p:spPr>
      </p:cxnSp>
      <p:cxnSp>
        <p:nvCxnSpPr>
          <p:cNvPr id="133" name="Gerade Verbindung 54"/>
          <p:cNvCxnSpPr/>
          <p:nvPr/>
        </p:nvCxnSpPr>
        <p:spPr>
          <a:xfrm>
            <a:off x="4823520" y="3674052"/>
            <a:ext cx="828600" cy="0"/>
          </a:xfrm>
          <a:prstGeom prst="line">
            <a:avLst/>
          </a:prstGeom>
          <a:noFill/>
          <a:ln w="22225" cap="flat" cmpd="sng" algn="ctr">
            <a:solidFill>
              <a:srgbClr val="000000"/>
            </a:solidFill>
            <a:prstDash val="solid"/>
            <a:headEnd type="diamond" w="lg" len="lg"/>
            <a:tailEnd type="diamond" w="lg" len="lg"/>
          </a:ln>
          <a:effectLst/>
        </p:spPr>
      </p:cxnSp>
      <p:cxnSp>
        <p:nvCxnSpPr>
          <p:cNvPr id="134" name="Gerade Verbindung 55"/>
          <p:cNvCxnSpPr/>
          <p:nvPr/>
        </p:nvCxnSpPr>
        <p:spPr>
          <a:xfrm>
            <a:off x="5652120" y="3674052"/>
            <a:ext cx="828600" cy="0"/>
          </a:xfrm>
          <a:prstGeom prst="line">
            <a:avLst/>
          </a:prstGeom>
          <a:noFill/>
          <a:ln w="22225" cap="flat" cmpd="sng" algn="ctr">
            <a:solidFill>
              <a:srgbClr val="000000"/>
            </a:solidFill>
            <a:prstDash val="solid"/>
            <a:headEnd type="diamond" w="lg" len="lg"/>
            <a:tailEnd type="diamond" w="lg" len="lg"/>
          </a:ln>
          <a:effectLst/>
        </p:spPr>
      </p:cxnSp>
      <p:cxnSp>
        <p:nvCxnSpPr>
          <p:cNvPr id="135" name="Gerade Verbindung 56"/>
          <p:cNvCxnSpPr/>
          <p:nvPr/>
        </p:nvCxnSpPr>
        <p:spPr>
          <a:xfrm>
            <a:off x="6479704" y="3674052"/>
            <a:ext cx="828600" cy="0"/>
          </a:xfrm>
          <a:prstGeom prst="line">
            <a:avLst/>
          </a:prstGeom>
          <a:noFill/>
          <a:ln w="22225" cap="flat" cmpd="sng" algn="ctr">
            <a:solidFill>
              <a:srgbClr val="000000"/>
            </a:solidFill>
            <a:prstDash val="solid"/>
            <a:headEnd type="diamond" w="lg" len="lg"/>
            <a:tailEnd type="diamond" w="lg" len="lg"/>
          </a:ln>
          <a:effectLst/>
        </p:spPr>
      </p:cxnSp>
      <p:cxnSp>
        <p:nvCxnSpPr>
          <p:cNvPr id="136" name="Gerade Verbindung 57"/>
          <p:cNvCxnSpPr/>
          <p:nvPr/>
        </p:nvCxnSpPr>
        <p:spPr>
          <a:xfrm>
            <a:off x="7308304" y="3674052"/>
            <a:ext cx="828600" cy="0"/>
          </a:xfrm>
          <a:prstGeom prst="line">
            <a:avLst/>
          </a:prstGeom>
          <a:noFill/>
          <a:ln w="22225" cap="flat" cmpd="sng" algn="ctr">
            <a:solidFill>
              <a:srgbClr val="000000"/>
            </a:solidFill>
            <a:prstDash val="solid"/>
            <a:headEnd type="diamond" w="lg" len="lg"/>
            <a:tailEnd type="diamond" w="lg" len="lg"/>
          </a:ln>
          <a:effectLst/>
        </p:spPr>
      </p:cxnSp>
      <p:sp>
        <p:nvSpPr>
          <p:cNvPr id="137" name="Textfeld 61"/>
          <p:cNvSpPr txBox="1"/>
          <p:nvPr/>
        </p:nvSpPr>
        <p:spPr>
          <a:xfrm>
            <a:off x="1762993" y="3769295"/>
            <a:ext cx="43274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sk</a:t>
            </a:r>
            <a:r>
              <a:rPr kumimoji="0" lang="de-DE" sz="1400" b="0" i="0" u="none" strike="noStrike" kern="0" cap="none" spc="0" normalizeH="0" baseline="-25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1</a:t>
            </a:r>
          </a:p>
        </p:txBody>
      </p:sp>
      <p:sp>
        <p:nvSpPr>
          <p:cNvPr id="138" name="Textfeld 62"/>
          <p:cNvSpPr txBox="1"/>
          <p:nvPr/>
        </p:nvSpPr>
        <p:spPr>
          <a:xfrm>
            <a:off x="2555081" y="3769295"/>
            <a:ext cx="43274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sk</a:t>
            </a:r>
            <a:r>
              <a:rPr kumimoji="0" lang="de-DE" sz="1400" b="0" i="0" u="none" strike="noStrike" kern="0" cap="none" spc="0" normalizeH="0" baseline="-25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2</a:t>
            </a:r>
          </a:p>
        </p:txBody>
      </p:sp>
      <p:sp>
        <p:nvSpPr>
          <p:cNvPr id="139" name="Textfeld 63"/>
          <p:cNvSpPr txBox="1"/>
          <p:nvPr/>
        </p:nvSpPr>
        <p:spPr>
          <a:xfrm>
            <a:off x="5004048" y="3789040"/>
            <a:ext cx="43274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sk</a:t>
            </a:r>
            <a:r>
              <a:rPr kumimoji="0" lang="de-DE" sz="1400" b="0" i="0" u="none" strike="noStrike" kern="0" cap="none" spc="0" normalizeH="0" baseline="-25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i</a:t>
            </a:r>
          </a:p>
        </p:txBody>
      </p:sp>
      <p:sp>
        <p:nvSpPr>
          <p:cNvPr id="140" name="Textfeld 64"/>
          <p:cNvSpPr txBox="1"/>
          <p:nvPr/>
        </p:nvSpPr>
        <p:spPr>
          <a:xfrm>
            <a:off x="7523633" y="3769295"/>
            <a:ext cx="6132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sk</a:t>
            </a:r>
            <a:r>
              <a:rPr kumimoji="0" lang="de-DE" sz="1400" b="0" i="0" u="none" strike="noStrike" kern="0" cap="none" spc="0" normalizeH="0" baseline="-2500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T</a:t>
            </a:r>
            <a:endParaRPr kumimoji="0" lang="de-DE" sz="1400" b="0" i="0" u="none" strike="noStrike" kern="0" cap="none" spc="0" normalizeH="0" baseline="-2500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graphicFrame>
        <p:nvGraphicFramePr>
          <p:cNvPr id="141" name="Object 8"/>
          <p:cNvGraphicFramePr>
            <a:graphicFrameLocks noChangeAspect="1"/>
          </p:cNvGraphicFramePr>
          <p:nvPr/>
        </p:nvGraphicFramePr>
        <p:xfrm>
          <a:off x="1765077" y="3355002"/>
          <a:ext cx="430659" cy="2093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937" name="CorelDRAW" r:id="rId10" imgW="1365504" imgH="661416" progId="">
                  <p:embed/>
                </p:oleObj>
              </mc:Choice>
              <mc:Fallback>
                <p:oleObj name="CorelDRAW" r:id="rId10" imgW="1365504" imgH="661416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5077" y="3355002"/>
                        <a:ext cx="430659" cy="20938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>
                        <a:outerShdw dist="35921" dir="2700000" algn="ctr" rotWithShape="0">
                          <a:srgbClr val="808080"/>
                        </a:outerShdw>
                      </a:effectLst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2" name="Object 9"/>
          <p:cNvGraphicFramePr>
            <a:graphicFrameLocks noChangeAspect="1"/>
          </p:cNvGraphicFramePr>
          <p:nvPr/>
        </p:nvGraphicFramePr>
        <p:xfrm>
          <a:off x="2557611" y="3356992"/>
          <a:ext cx="430213" cy="209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938" name="CorelDRAW" r:id="rId11" imgW="1365504" imgH="661416" progId="">
                  <p:embed/>
                </p:oleObj>
              </mc:Choice>
              <mc:Fallback>
                <p:oleObj name="CorelDRAW" r:id="rId11" imgW="1365504" imgH="661416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7611" y="3356992"/>
                        <a:ext cx="430213" cy="209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>
                        <a:outerShdw dist="35921" dir="2700000" algn="ctr" rotWithShape="0">
                          <a:srgbClr val="808080"/>
                        </a:outerShdw>
                      </a:effectLst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" name="Object 10"/>
          <p:cNvGraphicFramePr>
            <a:graphicFrameLocks noChangeAspect="1"/>
          </p:cNvGraphicFramePr>
          <p:nvPr/>
        </p:nvGraphicFramePr>
        <p:xfrm>
          <a:off x="3349699" y="3356992"/>
          <a:ext cx="430213" cy="209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939" name="CorelDRAW" r:id="rId12" imgW="1365504" imgH="661416" progId="">
                  <p:embed/>
                </p:oleObj>
              </mc:Choice>
              <mc:Fallback>
                <p:oleObj name="CorelDRAW" r:id="rId12" imgW="1365504" imgH="661416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49699" y="3356992"/>
                        <a:ext cx="430213" cy="209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>
                        <a:outerShdw dist="35921" dir="2700000" algn="ctr" rotWithShape="0">
                          <a:srgbClr val="808080"/>
                        </a:outerShdw>
                      </a:effectLst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4" name="Object 11"/>
          <p:cNvGraphicFramePr>
            <a:graphicFrameLocks noChangeAspect="1"/>
          </p:cNvGraphicFramePr>
          <p:nvPr/>
        </p:nvGraphicFramePr>
        <p:xfrm>
          <a:off x="4141787" y="3356992"/>
          <a:ext cx="430213" cy="209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940" name="CorelDRAW" r:id="rId13" imgW="1365504" imgH="661416" progId="">
                  <p:embed/>
                </p:oleObj>
              </mc:Choice>
              <mc:Fallback>
                <p:oleObj name="CorelDRAW" r:id="rId13" imgW="1365504" imgH="661416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41787" y="3356992"/>
                        <a:ext cx="430213" cy="209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>
                        <a:outerShdw dist="35921" dir="2700000" algn="ctr" rotWithShape="0">
                          <a:srgbClr val="808080"/>
                        </a:outerShdw>
                      </a:effectLst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5" name="Object 12"/>
          <p:cNvGraphicFramePr>
            <a:graphicFrameLocks noChangeAspect="1"/>
          </p:cNvGraphicFramePr>
          <p:nvPr/>
        </p:nvGraphicFramePr>
        <p:xfrm>
          <a:off x="5004048" y="3356992"/>
          <a:ext cx="430213" cy="209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941" name="CorelDRAW" r:id="rId14" imgW="1365504" imgH="661416" progId="">
                  <p:embed/>
                </p:oleObj>
              </mc:Choice>
              <mc:Fallback>
                <p:oleObj name="CorelDRAW" r:id="rId14" imgW="1365504" imgH="661416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4048" y="3356992"/>
                        <a:ext cx="430213" cy="209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>
                        <a:outerShdw dist="35921" dir="2700000" algn="ctr" rotWithShape="0">
                          <a:srgbClr val="808080"/>
                        </a:outerShdw>
                      </a:effectLst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6" name="Object 13"/>
          <p:cNvGraphicFramePr>
            <a:graphicFrameLocks noChangeAspect="1"/>
          </p:cNvGraphicFramePr>
          <p:nvPr/>
        </p:nvGraphicFramePr>
        <p:xfrm>
          <a:off x="5869979" y="3356992"/>
          <a:ext cx="430213" cy="209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942" name="CorelDRAW" r:id="rId15" imgW="1365504" imgH="661416" progId="">
                  <p:embed/>
                </p:oleObj>
              </mc:Choice>
              <mc:Fallback>
                <p:oleObj name="CorelDRAW" r:id="rId15" imgW="1365504" imgH="661416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9979" y="3356992"/>
                        <a:ext cx="430213" cy="209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>
                        <a:outerShdw dist="35921" dir="2700000" algn="ctr" rotWithShape="0">
                          <a:srgbClr val="808080"/>
                        </a:outerShdw>
                      </a:effectLst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7" name="Object 14"/>
          <p:cNvGraphicFramePr>
            <a:graphicFrameLocks noChangeAspect="1"/>
          </p:cNvGraphicFramePr>
          <p:nvPr/>
        </p:nvGraphicFramePr>
        <p:xfrm>
          <a:off x="6660232" y="3356992"/>
          <a:ext cx="430213" cy="209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943" name="CorelDRAW" r:id="rId16" imgW="1365504" imgH="661416" progId="">
                  <p:embed/>
                </p:oleObj>
              </mc:Choice>
              <mc:Fallback>
                <p:oleObj name="CorelDRAW" r:id="rId16" imgW="1365504" imgH="661416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60232" y="3356992"/>
                        <a:ext cx="430213" cy="209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>
                        <a:outerShdw dist="35921" dir="2700000" algn="ctr" rotWithShape="0">
                          <a:srgbClr val="808080"/>
                        </a:outerShdw>
                      </a:effectLst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8" name="Object 15"/>
          <p:cNvGraphicFramePr>
            <a:graphicFrameLocks noChangeAspect="1"/>
          </p:cNvGraphicFramePr>
          <p:nvPr/>
        </p:nvGraphicFramePr>
        <p:xfrm>
          <a:off x="7526163" y="3356992"/>
          <a:ext cx="430213" cy="209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944" name="CorelDRAW" r:id="rId17" imgW="1365504" imgH="661416" progId="">
                  <p:embed/>
                </p:oleObj>
              </mc:Choice>
              <mc:Fallback>
                <p:oleObj name="CorelDRAW" r:id="rId17" imgW="1365504" imgH="661416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26163" y="3356992"/>
                        <a:ext cx="430213" cy="209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>
                        <a:outerShdw dist="35921" dir="2700000" algn="ctr" rotWithShape="0">
                          <a:srgbClr val="808080"/>
                        </a:outerShdw>
                      </a:effectLst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49" name="Gerade Verbindung 72"/>
          <p:cNvCxnSpPr/>
          <p:nvPr/>
        </p:nvCxnSpPr>
        <p:spPr>
          <a:xfrm>
            <a:off x="2411760" y="4293096"/>
            <a:ext cx="0" cy="432048"/>
          </a:xfrm>
          <a:prstGeom prst="line">
            <a:avLst/>
          </a:prstGeom>
          <a:noFill/>
          <a:ln w="38100" cap="flat" cmpd="sng" algn="ctr">
            <a:solidFill>
              <a:srgbClr val="000000"/>
            </a:solidFill>
            <a:prstDash val="solid"/>
          </a:ln>
          <a:effectLst/>
        </p:spPr>
      </p:cxnSp>
      <p:cxnSp>
        <p:nvCxnSpPr>
          <p:cNvPr id="150" name="Gerade Verbindung 73"/>
          <p:cNvCxnSpPr/>
          <p:nvPr/>
        </p:nvCxnSpPr>
        <p:spPr>
          <a:xfrm>
            <a:off x="3203848" y="4293096"/>
            <a:ext cx="0" cy="432048"/>
          </a:xfrm>
          <a:prstGeom prst="line">
            <a:avLst/>
          </a:prstGeom>
          <a:noFill/>
          <a:ln w="38100" cap="flat" cmpd="sng" algn="ctr">
            <a:solidFill>
              <a:srgbClr val="000000"/>
            </a:solidFill>
            <a:prstDash val="solid"/>
          </a:ln>
          <a:effectLst/>
        </p:spPr>
      </p:cxnSp>
      <p:cxnSp>
        <p:nvCxnSpPr>
          <p:cNvPr id="151" name="Gerade Verbindung 74"/>
          <p:cNvCxnSpPr/>
          <p:nvPr/>
        </p:nvCxnSpPr>
        <p:spPr>
          <a:xfrm>
            <a:off x="3995936" y="4293096"/>
            <a:ext cx="0" cy="432048"/>
          </a:xfrm>
          <a:prstGeom prst="line">
            <a:avLst/>
          </a:prstGeom>
          <a:noFill/>
          <a:ln w="38100" cap="flat" cmpd="sng" algn="ctr">
            <a:solidFill>
              <a:srgbClr val="000000"/>
            </a:solidFill>
            <a:prstDash val="solid"/>
          </a:ln>
          <a:effectLst/>
        </p:spPr>
      </p:cxnSp>
      <p:cxnSp>
        <p:nvCxnSpPr>
          <p:cNvPr id="152" name="Gerade Verbindung 75"/>
          <p:cNvCxnSpPr/>
          <p:nvPr/>
        </p:nvCxnSpPr>
        <p:spPr>
          <a:xfrm>
            <a:off x="4860032" y="4293096"/>
            <a:ext cx="0" cy="432048"/>
          </a:xfrm>
          <a:prstGeom prst="line">
            <a:avLst/>
          </a:prstGeom>
          <a:noFill/>
          <a:ln w="38100" cap="flat" cmpd="sng" algn="ctr">
            <a:solidFill>
              <a:srgbClr val="000000"/>
            </a:solidFill>
            <a:prstDash val="solid"/>
          </a:ln>
          <a:effectLst/>
        </p:spPr>
      </p:cxnSp>
      <p:cxnSp>
        <p:nvCxnSpPr>
          <p:cNvPr id="153" name="Gerade Verbindung 76"/>
          <p:cNvCxnSpPr/>
          <p:nvPr/>
        </p:nvCxnSpPr>
        <p:spPr>
          <a:xfrm>
            <a:off x="5652120" y="4293096"/>
            <a:ext cx="0" cy="432048"/>
          </a:xfrm>
          <a:prstGeom prst="line">
            <a:avLst/>
          </a:prstGeom>
          <a:noFill/>
          <a:ln w="38100" cap="flat" cmpd="sng" algn="ctr">
            <a:solidFill>
              <a:srgbClr val="000000"/>
            </a:solidFill>
            <a:prstDash val="solid"/>
          </a:ln>
          <a:effectLst/>
        </p:spPr>
      </p:cxnSp>
      <p:cxnSp>
        <p:nvCxnSpPr>
          <p:cNvPr id="154" name="Gerade Verbindung 77"/>
          <p:cNvCxnSpPr/>
          <p:nvPr/>
        </p:nvCxnSpPr>
        <p:spPr>
          <a:xfrm>
            <a:off x="6444208" y="4293096"/>
            <a:ext cx="0" cy="432048"/>
          </a:xfrm>
          <a:prstGeom prst="line">
            <a:avLst/>
          </a:prstGeom>
          <a:noFill/>
          <a:ln w="38100" cap="flat" cmpd="sng" algn="ctr">
            <a:solidFill>
              <a:srgbClr val="000000"/>
            </a:solidFill>
            <a:prstDash val="solid"/>
          </a:ln>
          <a:effectLst/>
        </p:spPr>
      </p:cxnSp>
      <p:cxnSp>
        <p:nvCxnSpPr>
          <p:cNvPr id="155" name="Gerade Verbindung 78"/>
          <p:cNvCxnSpPr/>
          <p:nvPr/>
        </p:nvCxnSpPr>
        <p:spPr>
          <a:xfrm>
            <a:off x="7308304" y="4293096"/>
            <a:ext cx="0" cy="432048"/>
          </a:xfrm>
          <a:prstGeom prst="line">
            <a:avLst/>
          </a:prstGeom>
          <a:noFill/>
          <a:ln w="38100" cap="flat" cmpd="sng" algn="ctr">
            <a:solidFill>
              <a:srgbClr val="000000"/>
            </a:solidFill>
            <a:prstDash val="solid"/>
          </a:ln>
          <a:effectLst/>
        </p:spPr>
      </p:cxnSp>
      <p:sp>
        <p:nvSpPr>
          <p:cNvPr id="156" name="Textfeld 79"/>
          <p:cNvSpPr txBox="1"/>
          <p:nvPr/>
        </p:nvSpPr>
        <p:spPr>
          <a:xfrm>
            <a:off x="1835696" y="4725144"/>
            <a:ext cx="5040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t</a:t>
            </a:r>
            <a:r>
              <a:rPr kumimoji="0" lang="de-DE" sz="1400" b="0" i="0" u="none" strike="noStrike" kern="0" cap="none" spc="0" normalizeH="0" baseline="-25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1</a:t>
            </a:r>
          </a:p>
        </p:txBody>
      </p:sp>
      <p:sp>
        <p:nvSpPr>
          <p:cNvPr id="157" name="Textfeld 80"/>
          <p:cNvSpPr txBox="1"/>
          <p:nvPr/>
        </p:nvSpPr>
        <p:spPr>
          <a:xfrm>
            <a:off x="2627784" y="4725144"/>
            <a:ext cx="5040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t</a:t>
            </a:r>
            <a:r>
              <a:rPr kumimoji="0" lang="de-DE" sz="1400" b="0" i="0" u="none" strike="noStrike" kern="0" cap="none" spc="0" normalizeH="0" baseline="-25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2</a:t>
            </a:r>
          </a:p>
        </p:txBody>
      </p:sp>
      <p:sp>
        <p:nvSpPr>
          <p:cNvPr id="158" name="Textfeld 81"/>
          <p:cNvSpPr txBox="1"/>
          <p:nvPr/>
        </p:nvSpPr>
        <p:spPr>
          <a:xfrm>
            <a:off x="5076056" y="4723655"/>
            <a:ext cx="5040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t</a:t>
            </a:r>
            <a:r>
              <a:rPr kumimoji="0" lang="de-DE" sz="1400" b="0" i="0" u="none" strike="noStrike" kern="0" cap="none" spc="0" normalizeH="0" baseline="-2500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i</a:t>
            </a:r>
            <a:endParaRPr kumimoji="0" lang="de-DE" sz="1400" b="0" i="0" u="none" strike="noStrike" kern="0" cap="none" spc="0" normalizeH="0" baseline="-2500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159" name="Textfeld 82"/>
          <p:cNvSpPr txBox="1"/>
          <p:nvPr/>
        </p:nvSpPr>
        <p:spPr>
          <a:xfrm>
            <a:off x="7524328" y="4705399"/>
            <a:ext cx="5040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t</a:t>
            </a:r>
            <a:r>
              <a:rPr kumimoji="0" lang="de-DE" sz="1400" b="0" i="0" u="none" strike="noStrike" kern="0" cap="none" spc="0" normalizeH="0" baseline="-2500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T</a:t>
            </a:r>
            <a:endParaRPr kumimoji="0" lang="de-DE" sz="1400" b="0" i="0" u="none" strike="noStrike" kern="0" cap="none" spc="0" normalizeH="0" baseline="-2500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160" name="Gewitterblitz 84"/>
          <p:cNvSpPr/>
          <p:nvPr/>
        </p:nvSpPr>
        <p:spPr>
          <a:xfrm>
            <a:off x="5004048" y="4293096"/>
            <a:ext cx="288032" cy="432048"/>
          </a:xfrm>
          <a:prstGeom prst="lightningBolt">
            <a:avLst/>
          </a:prstGeom>
          <a:solidFill>
            <a:srgbClr val="FFFF00"/>
          </a:solidFill>
          <a:ln w="25400" cap="flat" cmpd="sng" algn="ctr">
            <a:solidFill>
              <a:srgbClr val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graphicFrame>
        <p:nvGraphicFramePr>
          <p:cNvPr id="161" name="Objekt 8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46732177"/>
              </p:ext>
            </p:extLst>
          </p:nvPr>
        </p:nvGraphicFramePr>
        <p:xfrm>
          <a:off x="1195388" y="5553075"/>
          <a:ext cx="3656012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945" name="Formel" r:id="rId18" imgW="1473120" imgH="203040" progId="Equation.3">
                  <p:embed/>
                </p:oleObj>
              </mc:Choice>
              <mc:Fallback>
                <p:oleObj name="Formel" r:id="rId18" imgW="147312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95388" y="5553075"/>
                        <a:ext cx="3656012" cy="504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23649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8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1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4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0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3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6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9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2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5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8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3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6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2.54335E-6 L 0.1026 0.33295 " pathEditMode="relative" rAng="0" ptsTypes="AA">
                                      <p:cBhvr>
                                        <p:cTn id="150" dur="20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100" y="16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5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" grpId="0" animBg="1"/>
      <p:bldP spid="115" grpId="0"/>
      <p:bldP spid="117" grpId="0"/>
      <p:bldP spid="118" grpId="0"/>
      <p:bldP spid="124" grpId="0"/>
      <p:bldP spid="126" grpId="0"/>
      <p:bldP spid="127" grpId="0"/>
      <p:bldP spid="137" grpId="0"/>
      <p:bldP spid="138" grpId="0"/>
      <p:bldP spid="139" grpId="0"/>
      <p:bldP spid="140" grpId="0"/>
      <p:bldP spid="156" grpId="0"/>
      <p:bldP spid="157" grpId="0"/>
      <p:bldP spid="158" grpId="0"/>
      <p:bldP spid="159" grpId="0"/>
      <p:bldP spid="160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Requires special KeyGen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nl-NL" smtClean="0"/>
              <a:t>PAGE </a:t>
            </a:r>
            <a:fld id="{F6191C09-C392-4E8C-984F-AEB7D870D5B3}" type="slidenum">
              <a:rPr lang="nl-NL" smtClean="0"/>
              <a:pPr/>
              <a:t>17</a:t>
            </a:fld>
            <a:endParaRPr lang="nl-N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B3A7A31A-19F3-4674-BE2B-B5E7D030595A}" type="datetime1">
              <a:rPr lang="nl-NL" smtClean="0"/>
              <a:pPr/>
              <a:t>6-10-2014</a:t>
            </a:fld>
            <a:endParaRPr lang="nl-NL"/>
          </a:p>
        </p:txBody>
      </p:sp>
      <p:pic>
        <p:nvPicPr>
          <p:cNvPr id="68" name="Picture 2" descr="YELLO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918437">
            <a:off x="5959575" y="2488407"/>
            <a:ext cx="576263" cy="455613"/>
          </a:xfrm>
          <a:prstGeom prst="rect">
            <a:avLst/>
          </a:prstGeom>
          <a:noFill/>
        </p:spPr>
      </p:pic>
      <p:pic>
        <p:nvPicPr>
          <p:cNvPr id="69" name="Picture 9" descr="RE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273078">
            <a:off x="2965156" y="2435720"/>
            <a:ext cx="539750" cy="427038"/>
          </a:xfrm>
          <a:prstGeom prst="rect">
            <a:avLst/>
          </a:prstGeom>
          <a:noFill/>
        </p:spPr>
      </p:pic>
      <p:pic>
        <p:nvPicPr>
          <p:cNvPr id="70" name="Picture 2" descr="YELLO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918437">
            <a:off x="6175599" y="4974775"/>
            <a:ext cx="576263" cy="455613"/>
          </a:xfrm>
          <a:prstGeom prst="rect">
            <a:avLst/>
          </a:prstGeom>
          <a:noFill/>
        </p:spPr>
      </p:pic>
      <p:pic>
        <p:nvPicPr>
          <p:cNvPr id="71" name="Picture 9" descr="RE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273078">
            <a:off x="2902790" y="4884786"/>
            <a:ext cx="539750" cy="427038"/>
          </a:xfrm>
          <a:prstGeom prst="rect">
            <a:avLst/>
          </a:prstGeom>
          <a:noFill/>
        </p:spPr>
      </p:pic>
      <p:grpSp>
        <p:nvGrpSpPr>
          <p:cNvPr id="72" name="Gruppieren 47"/>
          <p:cNvGrpSpPr/>
          <p:nvPr/>
        </p:nvGrpSpPr>
        <p:grpSpPr>
          <a:xfrm>
            <a:off x="3362429" y="5154019"/>
            <a:ext cx="889987" cy="513348"/>
            <a:chOff x="755576" y="5661248"/>
            <a:chExt cx="889987" cy="513348"/>
          </a:xfrm>
        </p:grpSpPr>
        <p:sp>
          <p:nvSpPr>
            <p:cNvPr id="73" name="Line 204"/>
            <p:cNvSpPr>
              <a:spLocks noChangeShapeType="1"/>
            </p:cNvSpPr>
            <p:nvPr/>
          </p:nvSpPr>
          <p:spPr bwMode="auto">
            <a:xfrm flipV="1">
              <a:off x="813019" y="5661248"/>
              <a:ext cx="542998" cy="0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 type="arrow" w="lg" len="med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  <p:sp>
          <p:nvSpPr>
            <p:cNvPr id="74" name="Textfeld 49"/>
            <p:cNvSpPr txBox="1"/>
            <p:nvPr/>
          </p:nvSpPr>
          <p:spPr>
            <a:xfrm>
              <a:off x="755576" y="5805264"/>
              <a:ext cx="8899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800" b="0" i="1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cs typeface="Times New Roman" pitchFamily="18" charset="0"/>
                </a:rPr>
                <a:t>FSPRG</a:t>
              </a:r>
              <a:endParaRPr kumimoji="0" lang="de-DE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75" name="Gruppieren 50"/>
          <p:cNvGrpSpPr/>
          <p:nvPr/>
        </p:nvGrpSpPr>
        <p:grpSpPr>
          <a:xfrm>
            <a:off x="4391174" y="5154019"/>
            <a:ext cx="957874" cy="533511"/>
            <a:chOff x="1696971" y="5661248"/>
            <a:chExt cx="957874" cy="533511"/>
          </a:xfrm>
        </p:grpSpPr>
        <p:sp>
          <p:nvSpPr>
            <p:cNvPr id="76" name="Line 204"/>
            <p:cNvSpPr>
              <a:spLocks noChangeShapeType="1"/>
            </p:cNvSpPr>
            <p:nvPr/>
          </p:nvSpPr>
          <p:spPr bwMode="auto">
            <a:xfrm flipV="1">
              <a:off x="1696971" y="5661248"/>
              <a:ext cx="672449" cy="0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 type="arrow" w="lg" len="med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  <p:sp>
          <p:nvSpPr>
            <p:cNvPr id="77" name="Textfeld 65"/>
            <p:cNvSpPr txBox="1"/>
            <p:nvPr/>
          </p:nvSpPr>
          <p:spPr>
            <a:xfrm>
              <a:off x="1764858" y="5825427"/>
              <a:ext cx="8899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800" b="0" i="1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cs typeface="Times New Roman" pitchFamily="18" charset="0"/>
                </a:rPr>
                <a:t>FSPRG</a:t>
              </a:r>
            </a:p>
          </p:txBody>
        </p:sp>
      </p:grpSp>
      <p:grpSp>
        <p:nvGrpSpPr>
          <p:cNvPr id="78" name="Gruppieren 67"/>
          <p:cNvGrpSpPr/>
          <p:nvPr/>
        </p:nvGrpSpPr>
        <p:grpSpPr>
          <a:xfrm>
            <a:off x="5491703" y="5154019"/>
            <a:ext cx="912096" cy="533511"/>
            <a:chOff x="2797500" y="5661248"/>
            <a:chExt cx="912096" cy="533511"/>
          </a:xfrm>
        </p:grpSpPr>
        <p:sp>
          <p:nvSpPr>
            <p:cNvPr id="79" name="Line 204"/>
            <p:cNvSpPr>
              <a:spLocks noChangeShapeType="1"/>
            </p:cNvSpPr>
            <p:nvPr/>
          </p:nvSpPr>
          <p:spPr bwMode="auto">
            <a:xfrm flipV="1">
              <a:off x="2797500" y="5661248"/>
              <a:ext cx="672449" cy="0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 type="arrow" w="lg" len="med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  <p:sp>
          <p:nvSpPr>
            <p:cNvPr id="80" name="Textfeld 69"/>
            <p:cNvSpPr txBox="1"/>
            <p:nvPr/>
          </p:nvSpPr>
          <p:spPr>
            <a:xfrm>
              <a:off x="2819609" y="5825427"/>
              <a:ext cx="8899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800" b="0" i="1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cs typeface="Times New Roman" pitchFamily="18" charset="0"/>
                </a:rPr>
                <a:t>FSPRG</a:t>
              </a:r>
              <a:endParaRPr kumimoji="0" lang="de-DE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81" name="Gruppieren 70"/>
          <p:cNvGrpSpPr/>
          <p:nvPr/>
        </p:nvGrpSpPr>
        <p:grpSpPr>
          <a:xfrm>
            <a:off x="6543425" y="5154019"/>
            <a:ext cx="889987" cy="533511"/>
            <a:chOff x="3849222" y="5661248"/>
            <a:chExt cx="889987" cy="533511"/>
          </a:xfrm>
        </p:grpSpPr>
        <p:sp>
          <p:nvSpPr>
            <p:cNvPr id="82" name="Line 204"/>
            <p:cNvSpPr>
              <a:spLocks noChangeShapeType="1"/>
            </p:cNvSpPr>
            <p:nvPr/>
          </p:nvSpPr>
          <p:spPr bwMode="auto">
            <a:xfrm flipV="1">
              <a:off x="3966029" y="5661248"/>
              <a:ext cx="533963" cy="0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 type="arrow" w="lg" len="med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  <p:sp>
          <p:nvSpPr>
            <p:cNvPr id="83" name="Textfeld 72"/>
            <p:cNvSpPr txBox="1"/>
            <p:nvPr/>
          </p:nvSpPr>
          <p:spPr>
            <a:xfrm>
              <a:off x="3849222" y="5825427"/>
              <a:ext cx="8899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800" b="0" i="1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cs typeface="Times New Roman" pitchFamily="18" charset="0"/>
                </a:rPr>
                <a:t>FSPRG</a:t>
              </a:r>
              <a:endParaRPr kumimoji="0" lang="de-DE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</p:grpSp>
      <p:pic>
        <p:nvPicPr>
          <p:cNvPr id="84" name="Picture 18" descr="C:\Users\huelsing\AppData\Local\Microsoft\Windows\Temporary Internet Files\Content.IE5\OYDSBIUA\MC900333394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91580" y="4760873"/>
            <a:ext cx="611387" cy="867508"/>
          </a:xfrm>
          <a:prstGeom prst="rect">
            <a:avLst/>
          </a:prstGeom>
          <a:noFill/>
        </p:spPr>
      </p:pic>
      <p:grpSp>
        <p:nvGrpSpPr>
          <p:cNvPr id="85" name="Gruppieren 74"/>
          <p:cNvGrpSpPr/>
          <p:nvPr/>
        </p:nvGrpSpPr>
        <p:grpSpPr>
          <a:xfrm>
            <a:off x="2195736" y="5184985"/>
            <a:ext cx="1008112" cy="482378"/>
            <a:chOff x="655851" y="5670540"/>
            <a:chExt cx="1008112" cy="303887"/>
          </a:xfrm>
        </p:grpSpPr>
        <p:sp>
          <p:nvSpPr>
            <p:cNvPr id="86" name="Line 204"/>
            <p:cNvSpPr>
              <a:spLocks noChangeShapeType="1"/>
            </p:cNvSpPr>
            <p:nvPr/>
          </p:nvSpPr>
          <p:spPr bwMode="auto">
            <a:xfrm>
              <a:off x="828710" y="5670540"/>
              <a:ext cx="527307" cy="0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miter lim="800000"/>
              <a:headEnd/>
              <a:tailEnd type="arrow" w="lg" len="med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  <p:sp>
          <p:nvSpPr>
            <p:cNvPr id="87" name="Textfeld 76"/>
            <p:cNvSpPr txBox="1"/>
            <p:nvPr/>
          </p:nvSpPr>
          <p:spPr>
            <a:xfrm>
              <a:off x="655851" y="5741756"/>
              <a:ext cx="1008112" cy="23267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800" b="0" i="1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cs typeface="Times New Roman" pitchFamily="18" charset="0"/>
                </a:rPr>
                <a:t>FSPRG</a:t>
              </a:r>
            </a:p>
          </p:txBody>
        </p:sp>
      </p:grpSp>
      <p:sp>
        <p:nvSpPr>
          <p:cNvPr id="88" name="Rechteck 77"/>
          <p:cNvSpPr/>
          <p:nvPr/>
        </p:nvSpPr>
        <p:spPr>
          <a:xfrm>
            <a:off x="6159424" y="4701122"/>
            <a:ext cx="500808" cy="914400"/>
          </a:xfrm>
          <a:prstGeom prst="rect">
            <a:avLst/>
          </a:prstGeom>
          <a:noFill/>
          <a:ln w="25400" cap="flat" cmpd="sng" algn="ctr">
            <a:solidFill>
              <a:srgbClr val="FF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pic>
        <p:nvPicPr>
          <p:cNvPr id="89" name="Picture 18" descr="C:\Users\huelsing\AppData\Local\Microsoft\Windows\Temporary Internet Files\Content.IE5\OYDSBIUA\MC900333394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82954" y="2239800"/>
            <a:ext cx="611387" cy="867508"/>
          </a:xfrm>
          <a:prstGeom prst="rect">
            <a:avLst/>
          </a:prstGeom>
          <a:noFill/>
        </p:spPr>
      </p:pic>
      <p:grpSp>
        <p:nvGrpSpPr>
          <p:cNvPr id="90" name="Gruppieren 79"/>
          <p:cNvGrpSpPr/>
          <p:nvPr/>
        </p:nvGrpSpPr>
        <p:grpSpPr>
          <a:xfrm>
            <a:off x="2253895" y="2340308"/>
            <a:ext cx="748923" cy="369331"/>
            <a:chOff x="607094" y="5437870"/>
            <a:chExt cx="748923" cy="232670"/>
          </a:xfrm>
        </p:grpSpPr>
        <p:sp>
          <p:nvSpPr>
            <p:cNvPr id="91" name="Textfeld 80"/>
            <p:cNvSpPr txBox="1"/>
            <p:nvPr/>
          </p:nvSpPr>
          <p:spPr>
            <a:xfrm>
              <a:off x="607094" y="5437870"/>
              <a:ext cx="748923" cy="2326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800" b="0" i="1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cs typeface="Times New Roman" pitchFamily="18" charset="0"/>
                </a:rPr>
                <a:t>PRG</a:t>
              </a:r>
            </a:p>
          </p:txBody>
        </p:sp>
        <p:sp>
          <p:nvSpPr>
            <p:cNvPr id="92" name="Line 204"/>
            <p:cNvSpPr>
              <a:spLocks noChangeShapeType="1"/>
            </p:cNvSpPr>
            <p:nvPr/>
          </p:nvSpPr>
          <p:spPr bwMode="auto">
            <a:xfrm>
              <a:off x="828710" y="5670540"/>
              <a:ext cx="527307" cy="0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miter lim="800000"/>
              <a:headEnd/>
              <a:tailEnd type="triangle" w="lg" len="lg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</p:grpSp>
      <p:sp>
        <p:nvSpPr>
          <p:cNvPr id="93" name="Rechteck 82"/>
          <p:cNvSpPr/>
          <p:nvPr/>
        </p:nvSpPr>
        <p:spPr>
          <a:xfrm>
            <a:off x="1645574" y="2086336"/>
            <a:ext cx="657078" cy="1199725"/>
          </a:xfrm>
          <a:prstGeom prst="rect">
            <a:avLst/>
          </a:prstGeom>
          <a:noFill/>
          <a:ln w="25400" cap="flat" cmpd="sng" algn="ctr">
            <a:solidFill>
              <a:srgbClr val="FF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94" name="Bogen 83"/>
          <p:cNvSpPr/>
          <p:nvPr/>
        </p:nvSpPr>
        <p:spPr>
          <a:xfrm>
            <a:off x="2441006" y="2565748"/>
            <a:ext cx="1626117" cy="463373"/>
          </a:xfrm>
          <a:prstGeom prst="arc">
            <a:avLst>
              <a:gd name="adj1" fmla="val 260913"/>
              <a:gd name="adj2" fmla="val 10505795"/>
            </a:avLst>
          </a:prstGeom>
          <a:noFill/>
          <a:ln w="25400" cap="flat" cmpd="sng" algn="ctr">
            <a:solidFill>
              <a:srgbClr val="000000"/>
            </a:solidFill>
            <a:prstDash val="solid"/>
            <a:headEnd type="triangle" w="lg" len="lg"/>
            <a:tailEnd type="none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95" name="Bogen 84"/>
          <p:cNvSpPr/>
          <p:nvPr/>
        </p:nvSpPr>
        <p:spPr>
          <a:xfrm>
            <a:off x="2395540" y="2603252"/>
            <a:ext cx="2707113" cy="569517"/>
          </a:xfrm>
          <a:prstGeom prst="arc">
            <a:avLst>
              <a:gd name="adj1" fmla="val 21544383"/>
              <a:gd name="adj2" fmla="val 10594791"/>
            </a:avLst>
          </a:prstGeom>
          <a:noFill/>
          <a:ln w="25400" cap="flat" cmpd="sng" algn="ctr">
            <a:solidFill>
              <a:srgbClr val="000000"/>
            </a:solidFill>
            <a:prstDash val="solid"/>
            <a:headEnd type="triangle" w="lg" len="lg"/>
            <a:tailEnd type="none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96" name="Bogen 85"/>
          <p:cNvSpPr/>
          <p:nvPr/>
        </p:nvSpPr>
        <p:spPr>
          <a:xfrm>
            <a:off x="2395540" y="2603252"/>
            <a:ext cx="3793650" cy="713533"/>
          </a:xfrm>
          <a:prstGeom prst="arc">
            <a:avLst>
              <a:gd name="adj1" fmla="val 21555474"/>
              <a:gd name="adj2" fmla="val 10647794"/>
            </a:avLst>
          </a:prstGeom>
          <a:noFill/>
          <a:ln w="25400" cap="flat" cmpd="sng" algn="ctr">
            <a:solidFill>
              <a:srgbClr val="000000"/>
            </a:solidFill>
            <a:prstDash val="solid"/>
            <a:headEnd type="triangle" w="lg" len="lg"/>
            <a:tailEnd type="none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97" name="Bogen 86"/>
          <p:cNvSpPr/>
          <p:nvPr/>
        </p:nvSpPr>
        <p:spPr>
          <a:xfrm>
            <a:off x="2302652" y="2459236"/>
            <a:ext cx="5032249" cy="1008112"/>
          </a:xfrm>
          <a:prstGeom prst="arc">
            <a:avLst>
              <a:gd name="adj1" fmla="val 21544383"/>
              <a:gd name="adj2" fmla="val 10563913"/>
            </a:avLst>
          </a:prstGeom>
          <a:noFill/>
          <a:ln w="25400" cap="flat" cmpd="sng" algn="ctr">
            <a:solidFill>
              <a:srgbClr val="000000"/>
            </a:solidFill>
            <a:prstDash val="solid"/>
            <a:headEnd type="triangle" w="lg" len="lg"/>
            <a:tailEnd type="none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cxnSp>
        <p:nvCxnSpPr>
          <p:cNvPr id="98" name="Gerade Verbindung mit Pfeil 87"/>
          <p:cNvCxnSpPr/>
          <p:nvPr/>
        </p:nvCxnSpPr>
        <p:spPr>
          <a:xfrm rot="5400000">
            <a:off x="4247170" y="3968266"/>
            <a:ext cx="792088" cy="1588"/>
          </a:xfrm>
          <a:prstGeom prst="straightConnector1">
            <a:avLst/>
          </a:prstGeom>
          <a:noFill/>
          <a:ln w="127000" cap="flat" cmpd="sng" algn="ctr">
            <a:solidFill>
              <a:srgbClr val="00FF00"/>
            </a:solidFill>
            <a:prstDash val="solid"/>
            <a:tailEnd type="triangle"/>
          </a:ln>
          <a:effectLst/>
        </p:spPr>
      </p:cxnSp>
      <p:sp>
        <p:nvSpPr>
          <p:cNvPr id="99" name="Rechteck 88"/>
          <p:cNvSpPr/>
          <p:nvPr/>
        </p:nvSpPr>
        <p:spPr>
          <a:xfrm>
            <a:off x="1648146" y="4679418"/>
            <a:ext cx="691606" cy="1053838"/>
          </a:xfrm>
          <a:prstGeom prst="rect">
            <a:avLst/>
          </a:prstGeom>
          <a:noFill/>
          <a:ln w="25400" cap="flat" cmpd="sng" algn="ctr">
            <a:solidFill>
              <a:srgbClr val="FF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100" name="Rechteck 89"/>
          <p:cNvSpPr/>
          <p:nvPr/>
        </p:nvSpPr>
        <p:spPr>
          <a:xfrm>
            <a:off x="2919064" y="4679418"/>
            <a:ext cx="500808" cy="914400"/>
          </a:xfrm>
          <a:prstGeom prst="rect">
            <a:avLst/>
          </a:prstGeom>
          <a:noFill/>
          <a:ln w="25400" cap="flat" cmpd="sng" algn="ctr">
            <a:solidFill>
              <a:srgbClr val="FF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pic>
        <p:nvPicPr>
          <p:cNvPr id="101" name="Picture 15" descr="green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635896" y="2532406"/>
            <a:ext cx="755650" cy="684212"/>
          </a:xfrm>
          <a:prstGeom prst="rect">
            <a:avLst/>
          </a:prstGeom>
          <a:noFill/>
        </p:spPr>
      </p:pic>
      <p:pic>
        <p:nvPicPr>
          <p:cNvPr id="102" name="Picture 61" descr="blue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rot="17850811">
            <a:off x="4724333" y="2128053"/>
            <a:ext cx="755650" cy="684212"/>
          </a:xfrm>
          <a:prstGeom prst="rect">
            <a:avLst/>
          </a:prstGeom>
          <a:noFill/>
        </p:spPr>
      </p:pic>
      <p:pic>
        <p:nvPicPr>
          <p:cNvPr id="103" name="Picture 62" descr="purple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092280" y="2137440"/>
            <a:ext cx="792162" cy="719138"/>
          </a:xfrm>
          <a:prstGeom prst="rect">
            <a:avLst/>
          </a:prstGeom>
          <a:noFill/>
        </p:spPr>
      </p:pic>
      <p:pic>
        <p:nvPicPr>
          <p:cNvPr id="104" name="Picture 15" descr="green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672334" y="5003318"/>
            <a:ext cx="755650" cy="684212"/>
          </a:xfrm>
          <a:prstGeom prst="rect">
            <a:avLst/>
          </a:prstGeom>
          <a:noFill/>
        </p:spPr>
      </p:pic>
      <p:pic>
        <p:nvPicPr>
          <p:cNvPr id="105" name="Picture 61" descr="blue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rot="17850811">
            <a:off x="4796341" y="4614421"/>
            <a:ext cx="755650" cy="684212"/>
          </a:xfrm>
          <a:prstGeom prst="rect">
            <a:avLst/>
          </a:prstGeom>
          <a:noFill/>
        </p:spPr>
      </p:pic>
      <p:pic>
        <p:nvPicPr>
          <p:cNvPr id="106" name="Picture 62" descr="purple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164214" y="4586506"/>
            <a:ext cx="792162" cy="719138"/>
          </a:xfrm>
          <a:prstGeom prst="rect">
            <a:avLst/>
          </a:prstGeom>
          <a:noFill/>
        </p:spPr>
      </p:pic>
      <p:sp>
        <p:nvSpPr>
          <p:cNvPr id="107" name="Rechteck 97"/>
          <p:cNvSpPr/>
          <p:nvPr/>
        </p:nvSpPr>
        <p:spPr>
          <a:xfrm>
            <a:off x="3923928" y="4679418"/>
            <a:ext cx="500808" cy="914400"/>
          </a:xfrm>
          <a:prstGeom prst="rect">
            <a:avLst/>
          </a:prstGeom>
          <a:noFill/>
          <a:ln w="25400" cap="flat" cmpd="sng" algn="ctr">
            <a:solidFill>
              <a:srgbClr val="FF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108" name="Rechteck 98"/>
          <p:cNvSpPr/>
          <p:nvPr/>
        </p:nvSpPr>
        <p:spPr>
          <a:xfrm>
            <a:off x="5004048" y="4679418"/>
            <a:ext cx="500808" cy="914400"/>
          </a:xfrm>
          <a:prstGeom prst="rect">
            <a:avLst/>
          </a:prstGeom>
          <a:noFill/>
          <a:ln w="25400" cap="flat" cmpd="sng" algn="ctr">
            <a:solidFill>
              <a:srgbClr val="FF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109" name="Rechteck 99"/>
          <p:cNvSpPr/>
          <p:nvPr/>
        </p:nvSpPr>
        <p:spPr>
          <a:xfrm>
            <a:off x="7178802" y="4679418"/>
            <a:ext cx="500808" cy="914400"/>
          </a:xfrm>
          <a:prstGeom prst="rect">
            <a:avLst/>
          </a:prstGeom>
          <a:noFill/>
          <a:ln w="25400" cap="flat" cmpd="sng" algn="ctr">
            <a:solidFill>
              <a:srgbClr val="FF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pic>
        <p:nvPicPr>
          <p:cNvPr id="110" name="Picture 234" descr="stamp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019052" y="1488093"/>
            <a:ext cx="225973" cy="3950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1" name="Picture 235" descr="stamp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062040" y="1484784"/>
            <a:ext cx="225974" cy="395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" name="Picture 236" descr="stamp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106615" y="1484784"/>
            <a:ext cx="225974" cy="395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3" name="Picture 237" descr="stamp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149602" y="1484784"/>
            <a:ext cx="225973" cy="3950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4" name="Picture 238" descr="stamp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267202" y="1484784"/>
            <a:ext cx="225973" cy="3950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15" name="Gruppieren 27"/>
          <p:cNvGrpSpPr/>
          <p:nvPr/>
        </p:nvGrpSpPr>
        <p:grpSpPr>
          <a:xfrm rot="16200000">
            <a:off x="2958592" y="1960454"/>
            <a:ext cx="748923" cy="461665"/>
            <a:chOff x="673442" y="5641670"/>
            <a:chExt cx="748923" cy="290838"/>
          </a:xfrm>
        </p:grpSpPr>
        <p:sp>
          <p:nvSpPr>
            <p:cNvPr id="116" name="Textfeld 111"/>
            <p:cNvSpPr txBox="1"/>
            <p:nvPr/>
          </p:nvSpPr>
          <p:spPr>
            <a:xfrm>
              <a:off x="673442" y="5641670"/>
              <a:ext cx="748923" cy="2908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2400" b="1" i="1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French Script MT" pitchFamily="66" charset="0"/>
                  <a:cs typeface="Times New Roman" pitchFamily="18" charset="0"/>
                </a:rPr>
                <a:t>F</a:t>
              </a:r>
              <a:endParaRPr kumimoji="0" lang="de-DE" sz="1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7" name="Line 204"/>
            <p:cNvSpPr>
              <a:spLocks noChangeShapeType="1"/>
            </p:cNvSpPr>
            <p:nvPr/>
          </p:nvSpPr>
          <p:spPr bwMode="auto">
            <a:xfrm>
              <a:off x="828710" y="5670540"/>
              <a:ext cx="527307" cy="0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miter lim="800000"/>
              <a:headEnd/>
              <a:tailEnd type="triangle" w="lg" len="lg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118" name="Gruppieren 30"/>
          <p:cNvGrpSpPr/>
          <p:nvPr/>
        </p:nvGrpSpPr>
        <p:grpSpPr>
          <a:xfrm rot="16200000">
            <a:off x="3985526" y="1968747"/>
            <a:ext cx="748923" cy="461665"/>
            <a:chOff x="673441" y="5641670"/>
            <a:chExt cx="748923" cy="290838"/>
          </a:xfrm>
        </p:grpSpPr>
        <p:sp>
          <p:nvSpPr>
            <p:cNvPr id="119" name="Textfeld 114"/>
            <p:cNvSpPr txBox="1"/>
            <p:nvPr/>
          </p:nvSpPr>
          <p:spPr>
            <a:xfrm>
              <a:off x="673441" y="5641670"/>
              <a:ext cx="748923" cy="2908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2400" b="1" i="1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French Script MT" pitchFamily="66" charset="0"/>
                  <a:cs typeface="Times New Roman" pitchFamily="18" charset="0"/>
                </a:rPr>
                <a:t>F</a:t>
              </a:r>
              <a:endParaRPr kumimoji="0" lang="de-DE" sz="1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0" name="Line 204"/>
            <p:cNvSpPr>
              <a:spLocks noChangeShapeType="1"/>
            </p:cNvSpPr>
            <p:nvPr/>
          </p:nvSpPr>
          <p:spPr bwMode="auto">
            <a:xfrm>
              <a:off x="828710" y="5670540"/>
              <a:ext cx="527307" cy="0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miter lim="800000"/>
              <a:headEnd/>
              <a:tailEnd type="triangle" w="lg" len="lg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121" name="Gruppieren 33"/>
          <p:cNvGrpSpPr/>
          <p:nvPr/>
        </p:nvGrpSpPr>
        <p:grpSpPr>
          <a:xfrm rot="16200000">
            <a:off x="5037180" y="1969308"/>
            <a:ext cx="748923" cy="461665"/>
            <a:chOff x="673442" y="5641670"/>
            <a:chExt cx="748923" cy="290838"/>
          </a:xfrm>
        </p:grpSpPr>
        <p:sp>
          <p:nvSpPr>
            <p:cNvPr id="122" name="Textfeld 117"/>
            <p:cNvSpPr txBox="1"/>
            <p:nvPr/>
          </p:nvSpPr>
          <p:spPr>
            <a:xfrm>
              <a:off x="673442" y="5641670"/>
              <a:ext cx="748923" cy="2908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2400" b="1" i="1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French Script MT" pitchFamily="66" charset="0"/>
                  <a:cs typeface="Times New Roman" pitchFamily="18" charset="0"/>
                </a:rPr>
                <a:t>F</a:t>
              </a:r>
              <a:endParaRPr kumimoji="0" lang="de-DE" sz="1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3" name="Line 204"/>
            <p:cNvSpPr>
              <a:spLocks noChangeShapeType="1"/>
            </p:cNvSpPr>
            <p:nvPr/>
          </p:nvSpPr>
          <p:spPr bwMode="auto">
            <a:xfrm>
              <a:off x="828710" y="5670540"/>
              <a:ext cx="527307" cy="0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miter lim="800000"/>
              <a:headEnd/>
              <a:tailEnd type="triangle" w="lg" len="lg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124" name="Gruppieren 36"/>
          <p:cNvGrpSpPr/>
          <p:nvPr/>
        </p:nvGrpSpPr>
        <p:grpSpPr>
          <a:xfrm rot="16200000">
            <a:off x="6088272" y="1967714"/>
            <a:ext cx="748923" cy="461665"/>
            <a:chOff x="673442" y="5641670"/>
            <a:chExt cx="748923" cy="290838"/>
          </a:xfrm>
        </p:grpSpPr>
        <p:sp>
          <p:nvSpPr>
            <p:cNvPr id="125" name="Textfeld 120"/>
            <p:cNvSpPr txBox="1"/>
            <p:nvPr/>
          </p:nvSpPr>
          <p:spPr>
            <a:xfrm>
              <a:off x="673442" y="5641670"/>
              <a:ext cx="748923" cy="2908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2400" b="1" i="1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French Script MT" pitchFamily="66" charset="0"/>
                  <a:cs typeface="Times New Roman" pitchFamily="18" charset="0"/>
                </a:rPr>
                <a:t>F</a:t>
              </a:r>
              <a:endParaRPr kumimoji="0" lang="de-DE" sz="1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6" name="Line 204"/>
            <p:cNvSpPr>
              <a:spLocks noChangeShapeType="1"/>
            </p:cNvSpPr>
            <p:nvPr/>
          </p:nvSpPr>
          <p:spPr bwMode="auto">
            <a:xfrm>
              <a:off x="828710" y="5670540"/>
              <a:ext cx="527307" cy="0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miter lim="800000"/>
              <a:headEnd/>
              <a:tailEnd type="triangle" w="lg" len="lg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127" name="Gruppieren 39"/>
          <p:cNvGrpSpPr/>
          <p:nvPr/>
        </p:nvGrpSpPr>
        <p:grpSpPr>
          <a:xfrm rot="16200000">
            <a:off x="7207066" y="1954794"/>
            <a:ext cx="748923" cy="461665"/>
            <a:chOff x="673442" y="5641671"/>
            <a:chExt cx="748923" cy="290838"/>
          </a:xfrm>
        </p:grpSpPr>
        <p:sp>
          <p:nvSpPr>
            <p:cNvPr id="128" name="Textfeld 123"/>
            <p:cNvSpPr txBox="1"/>
            <p:nvPr/>
          </p:nvSpPr>
          <p:spPr>
            <a:xfrm>
              <a:off x="673442" y="5641671"/>
              <a:ext cx="748923" cy="2908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2400" b="1" i="1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French Script MT" pitchFamily="66" charset="0"/>
                  <a:cs typeface="Times New Roman" pitchFamily="18" charset="0"/>
                </a:rPr>
                <a:t>F</a:t>
              </a:r>
              <a:endParaRPr kumimoji="0" lang="de-DE" sz="1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9" name="Line 204"/>
            <p:cNvSpPr>
              <a:spLocks noChangeShapeType="1"/>
            </p:cNvSpPr>
            <p:nvPr/>
          </p:nvSpPr>
          <p:spPr bwMode="auto">
            <a:xfrm>
              <a:off x="828710" y="5670540"/>
              <a:ext cx="527307" cy="0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miter lim="800000"/>
              <a:headEnd/>
              <a:tailEnd type="triangle" w="lg" len="lg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99688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7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0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3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3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8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1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4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00"/>
                            </p:stCondLst>
                            <p:childTnLst>
                              <p:par>
                                <p:cTn id="68" presetID="3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9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2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5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500"/>
                            </p:stCondLst>
                            <p:childTnLst>
                              <p:par>
                                <p:cTn id="8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3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6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9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8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500"/>
                            </p:stCondLst>
                            <p:childTnLst>
                              <p:par>
                                <p:cTn id="110" presetID="3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1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4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7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1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" grpId="0" animBg="1"/>
      <p:bldP spid="88" grpId="1" animBg="1"/>
      <p:bldP spid="99" grpId="0" animBg="1"/>
      <p:bldP spid="99" grpId="1" animBg="1"/>
      <p:bldP spid="100" grpId="0" animBg="1"/>
      <p:bldP spid="100" grpId="1" animBg="1"/>
      <p:bldP spid="107" grpId="0" animBg="1"/>
      <p:bldP spid="107" grpId="1" animBg="1"/>
      <p:bldP spid="108" grpId="0" animBg="1"/>
      <p:bldP spid="108" grpId="1" animBg="1"/>
      <p:bldP spid="109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PoC Implementation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nl-NL" smtClean="0"/>
              <a:t>PAGE </a:t>
            </a:r>
            <a:fld id="{F6191C09-C392-4E8C-984F-AEB7D870D5B3}" type="slidenum">
              <a:rPr lang="nl-NL" smtClean="0"/>
              <a:pPr/>
              <a:t>18</a:t>
            </a:fld>
            <a:endParaRPr lang="nl-N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B3A7A31A-19F3-4674-BE2B-B5E7D030595A}" type="datetime1">
              <a:rPr lang="nl-NL" smtClean="0"/>
              <a:pPr/>
              <a:t>6-10-2014</a:t>
            </a:fld>
            <a:endParaRPr lang="nl-NL"/>
          </a:p>
        </p:txBody>
      </p:sp>
      <p:sp>
        <p:nvSpPr>
          <p:cNvPr id="9" name="Textfeld 3"/>
          <p:cNvSpPr txBox="1"/>
          <p:nvPr/>
        </p:nvSpPr>
        <p:spPr>
          <a:xfrm>
            <a:off x="250825" y="1556792"/>
            <a:ext cx="86416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 smtClean="0">
                <a:solidFill>
                  <a:srgbClr val="000000"/>
                </a:solidFill>
                <a:latin typeface="Verdana"/>
              </a:rPr>
              <a:t> C </a:t>
            </a:r>
            <a:r>
              <a:rPr lang="de-DE" sz="2000" dirty="0" err="1" smtClean="0">
                <a:solidFill>
                  <a:srgbClr val="000000"/>
                </a:solidFill>
                <a:latin typeface="Verdana"/>
              </a:rPr>
              <a:t>Implementation</a:t>
            </a:r>
            <a:r>
              <a:rPr lang="de-DE" sz="2000" dirty="0" smtClean="0">
                <a:solidFill>
                  <a:srgbClr val="000000"/>
                </a:solidFill>
                <a:latin typeface="Verdana"/>
              </a:rPr>
              <a:t>, </a:t>
            </a:r>
            <a:r>
              <a:rPr lang="de-DE" sz="2000" dirty="0" err="1" smtClean="0">
                <a:solidFill>
                  <a:srgbClr val="000000"/>
                </a:solidFill>
                <a:latin typeface="Verdana"/>
              </a:rPr>
              <a:t>using</a:t>
            </a:r>
            <a:r>
              <a:rPr lang="de-DE" sz="2000" dirty="0" smtClean="0">
                <a:solidFill>
                  <a:srgbClr val="000000"/>
                </a:solidFill>
                <a:latin typeface="Verdana"/>
              </a:rPr>
              <a:t> </a:t>
            </a:r>
            <a:r>
              <a:rPr lang="de-DE" sz="2000" dirty="0" err="1" smtClean="0">
                <a:solidFill>
                  <a:srgbClr val="000000"/>
                </a:solidFill>
                <a:latin typeface="Verdana"/>
              </a:rPr>
              <a:t>OpenSSL</a:t>
            </a:r>
            <a:r>
              <a:rPr lang="de-DE" sz="2000" dirty="0" smtClean="0">
                <a:solidFill>
                  <a:srgbClr val="000000"/>
                </a:solidFill>
                <a:latin typeface="Verdana"/>
              </a:rPr>
              <a:t> [BDH2011] </a:t>
            </a:r>
          </a:p>
        </p:txBody>
      </p:sp>
      <p:graphicFrame>
        <p:nvGraphicFramePr>
          <p:cNvPr id="10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4988794"/>
              </p:ext>
            </p:extLst>
          </p:nvPr>
        </p:nvGraphicFramePr>
        <p:xfrm>
          <a:off x="250824" y="2095550"/>
          <a:ext cx="8641656" cy="2590492"/>
        </p:xfrm>
        <a:graphic>
          <a:graphicData uri="http://schemas.openxmlformats.org/drawingml/2006/table">
            <a:tbl>
              <a:tblPr firstRow="1" bandRow="1"/>
              <a:tblGrid>
                <a:gridCol w="1307711"/>
                <a:gridCol w="870812"/>
                <a:gridCol w="871866"/>
                <a:gridCol w="1306657"/>
                <a:gridCol w="1089262"/>
                <a:gridCol w="1016824"/>
                <a:gridCol w="1089262"/>
                <a:gridCol w="1089262"/>
              </a:tblGrid>
              <a:tr h="60726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9pPr>
                    </a:lstStyle>
                    <a:p>
                      <a:endParaRPr lang="de-DE" sz="120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9pPr>
                    </a:lstStyle>
                    <a:p>
                      <a:r>
                        <a:rPr lang="de-DE" sz="1200" dirty="0" err="1" smtClean="0">
                          <a:solidFill>
                            <a:schemeClr val="tx2"/>
                          </a:solidFill>
                        </a:rPr>
                        <a:t>Sign</a:t>
                      </a:r>
                      <a:r>
                        <a:rPr lang="de-DE" sz="1200" dirty="0" smtClean="0">
                          <a:solidFill>
                            <a:schemeClr val="tx2"/>
                          </a:solidFill>
                        </a:rPr>
                        <a:t> (</a:t>
                      </a:r>
                      <a:r>
                        <a:rPr lang="de-DE" sz="1200" dirty="0" err="1" smtClean="0">
                          <a:solidFill>
                            <a:schemeClr val="tx2"/>
                          </a:solidFill>
                        </a:rPr>
                        <a:t>ms</a:t>
                      </a:r>
                      <a:r>
                        <a:rPr lang="de-DE" sz="1200" dirty="0" smtClean="0">
                          <a:solidFill>
                            <a:schemeClr val="tx2"/>
                          </a:solidFill>
                        </a:rPr>
                        <a:t>)</a:t>
                      </a:r>
                      <a:endParaRPr lang="de-DE" sz="120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9pPr>
                    </a:lstStyle>
                    <a:p>
                      <a:r>
                        <a:rPr lang="de-DE" sz="1200" dirty="0" err="1" smtClean="0">
                          <a:solidFill>
                            <a:schemeClr val="tx2"/>
                          </a:solidFill>
                        </a:rPr>
                        <a:t>Verify</a:t>
                      </a:r>
                      <a:r>
                        <a:rPr lang="de-DE" sz="1200" dirty="0" smtClean="0">
                          <a:solidFill>
                            <a:schemeClr val="tx2"/>
                          </a:solidFill>
                        </a:rPr>
                        <a:t> (</a:t>
                      </a:r>
                      <a:r>
                        <a:rPr lang="de-DE" sz="1200" dirty="0" err="1" smtClean="0">
                          <a:solidFill>
                            <a:schemeClr val="tx2"/>
                          </a:solidFill>
                        </a:rPr>
                        <a:t>ms</a:t>
                      </a:r>
                      <a:r>
                        <a:rPr lang="de-DE" sz="1200" dirty="0" smtClean="0">
                          <a:solidFill>
                            <a:schemeClr val="tx2"/>
                          </a:solidFill>
                        </a:rPr>
                        <a:t>)</a:t>
                      </a:r>
                      <a:endParaRPr lang="de-DE" sz="120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9pPr>
                    </a:lstStyle>
                    <a:p>
                      <a:r>
                        <a:rPr lang="de-DE" sz="1200" dirty="0" err="1" smtClean="0">
                          <a:solidFill>
                            <a:schemeClr val="tx2"/>
                          </a:solidFill>
                        </a:rPr>
                        <a:t>Signature</a:t>
                      </a:r>
                      <a:r>
                        <a:rPr lang="de-DE" sz="1200" dirty="0" smtClean="0">
                          <a:solidFill>
                            <a:schemeClr val="tx2"/>
                          </a:solidFill>
                        </a:rPr>
                        <a:t> (</a:t>
                      </a:r>
                      <a:r>
                        <a:rPr lang="de-DE" sz="1200" dirty="0" err="1" smtClean="0">
                          <a:solidFill>
                            <a:schemeClr val="tx2"/>
                          </a:solidFill>
                        </a:rPr>
                        <a:t>bit</a:t>
                      </a:r>
                      <a:r>
                        <a:rPr lang="de-DE" sz="1200" dirty="0" smtClean="0">
                          <a:solidFill>
                            <a:schemeClr val="tx2"/>
                          </a:solidFill>
                        </a:rPr>
                        <a:t>)</a:t>
                      </a:r>
                      <a:endParaRPr lang="de-DE" sz="120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9pPr>
                    </a:lstStyle>
                    <a:p>
                      <a:r>
                        <a:rPr lang="de-DE" sz="1200" dirty="0" smtClean="0">
                          <a:solidFill>
                            <a:schemeClr val="tx2"/>
                          </a:solidFill>
                        </a:rPr>
                        <a:t>Public Key (</a:t>
                      </a:r>
                      <a:r>
                        <a:rPr lang="de-DE" sz="1200" dirty="0" err="1" smtClean="0">
                          <a:solidFill>
                            <a:schemeClr val="tx2"/>
                          </a:solidFill>
                        </a:rPr>
                        <a:t>bit</a:t>
                      </a:r>
                      <a:r>
                        <a:rPr lang="de-DE" sz="1200" dirty="0" smtClean="0">
                          <a:solidFill>
                            <a:schemeClr val="tx2"/>
                          </a:solidFill>
                        </a:rPr>
                        <a:t>)</a:t>
                      </a:r>
                      <a:endParaRPr lang="de-DE" sz="120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9pPr>
                    </a:lstStyle>
                    <a:p>
                      <a:r>
                        <a:rPr lang="de-DE" sz="1200" dirty="0" err="1" smtClean="0">
                          <a:solidFill>
                            <a:schemeClr val="tx2"/>
                          </a:solidFill>
                        </a:rPr>
                        <a:t>Secret</a:t>
                      </a:r>
                      <a:r>
                        <a:rPr lang="de-DE" sz="1200" dirty="0" smtClean="0">
                          <a:solidFill>
                            <a:schemeClr val="tx2"/>
                          </a:solidFill>
                        </a:rPr>
                        <a:t> Key (</a:t>
                      </a:r>
                      <a:r>
                        <a:rPr lang="de-DE" sz="1200" dirty="0" err="1" smtClean="0">
                          <a:solidFill>
                            <a:schemeClr val="tx2"/>
                          </a:solidFill>
                        </a:rPr>
                        <a:t>byte</a:t>
                      </a:r>
                      <a:r>
                        <a:rPr lang="de-DE" sz="1200" dirty="0" smtClean="0">
                          <a:solidFill>
                            <a:schemeClr val="tx2"/>
                          </a:solidFill>
                        </a:rPr>
                        <a:t>)</a:t>
                      </a:r>
                      <a:endParaRPr lang="de-DE" sz="120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9pPr>
                    </a:lstStyle>
                    <a:p>
                      <a:r>
                        <a:rPr lang="de-DE" sz="1200" dirty="0" smtClean="0">
                          <a:solidFill>
                            <a:schemeClr val="tx2"/>
                          </a:solidFill>
                        </a:rPr>
                        <a:t>Bit Security</a:t>
                      </a:r>
                      <a:endParaRPr lang="de-DE" sz="120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9pPr>
                    </a:lstStyle>
                    <a:p>
                      <a:r>
                        <a:rPr lang="de-DE" sz="1200" dirty="0" smtClean="0">
                          <a:solidFill>
                            <a:schemeClr val="tx2"/>
                          </a:solidFill>
                        </a:rPr>
                        <a:t>Comment</a:t>
                      </a:r>
                      <a:endParaRPr lang="de-DE" sz="120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99"/>
                    </a:solidFill>
                  </a:tcPr>
                </a:tc>
              </a:tr>
              <a:tr h="48760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9pPr>
                    </a:lstStyle>
                    <a:p>
                      <a:r>
                        <a:rPr lang="de-DE" sz="1200" dirty="0" smtClean="0"/>
                        <a:t>XMSS-SHA-2</a:t>
                      </a:r>
                      <a:endParaRPr lang="de-DE" sz="1200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99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9pPr>
                    </a:lstStyle>
                    <a:p>
                      <a:pPr marL="0" algn="l" defTabSz="914400" rtl="0" eaLnBrk="1" latinLnBrk="0" hangingPunct="1"/>
                      <a:r>
                        <a:rPr lang="de-DE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35.60</a:t>
                      </a:r>
                      <a:endParaRPr lang="de-DE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99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9pPr>
                    </a:lstStyle>
                    <a:p>
                      <a:pPr marL="0" algn="l" defTabSz="914400" rtl="0" eaLnBrk="1" latinLnBrk="0" hangingPunct="1"/>
                      <a:r>
                        <a:rPr lang="de-DE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1.98</a:t>
                      </a:r>
                      <a:endParaRPr lang="de-DE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99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9pPr>
                    </a:lstStyle>
                    <a:p>
                      <a:pPr marL="0" algn="l" defTabSz="914400" rtl="0" eaLnBrk="1" latinLnBrk="0" hangingPunct="1"/>
                      <a:r>
                        <a:rPr lang="de-DE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16,672</a:t>
                      </a:r>
                      <a:endParaRPr lang="de-DE" sz="12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99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9pPr>
                    </a:lstStyle>
                    <a:p>
                      <a:r>
                        <a:rPr lang="de-DE" sz="1200" dirty="0" smtClean="0"/>
                        <a:t>13,600</a:t>
                      </a:r>
                      <a:endParaRPr lang="de-DE" sz="1200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99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9pPr>
                    </a:lstStyle>
                    <a:p>
                      <a:r>
                        <a:rPr lang="de-DE" sz="1200" dirty="0" smtClean="0"/>
                        <a:t>3,364</a:t>
                      </a:r>
                      <a:endParaRPr lang="de-DE" sz="1200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99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9pPr>
                    </a:lstStyle>
                    <a:p>
                      <a:r>
                        <a:rPr lang="de-DE" sz="1200" dirty="0" smtClean="0"/>
                        <a:t>157</a:t>
                      </a:r>
                      <a:endParaRPr lang="de-DE" sz="1200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99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9pPr>
                    </a:lstStyle>
                    <a:p>
                      <a:r>
                        <a:rPr lang="de-DE" sz="1200" dirty="0" smtClean="0"/>
                        <a:t>h = 20,</a:t>
                      </a:r>
                    </a:p>
                    <a:p>
                      <a:r>
                        <a:rPr lang="de-DE" sz="1200" dirty="0" smtClean="0"/>
                        <a:t>w = 64, </a:t>
                      </a:r>
                      <a:endParaRPr lang="de-DE" sz="1200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99">
                        <a:tint val="40000"/>
                      </a:srgbClr>
                    </a:solidFill>
                  </a:tcPr>
                </a:tc>
              </a:tr>
              <a:tr h="48760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9pPr>
                    </a:lstStyle>
                    <a:p>
                      <a:r>
                        <a:rPr lang="de-DE" sz="1200" dirty="0" smtClean="0"/>
                        <a:t>XMSS-AES-NI</a:t>
                      </a:r>
                      <a:endParaRPr lang="de-DE" sz="1200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99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9pPr>
                    </a:lstStyle>
                    <a:p>
                      <a:pPr marL="0" algn="l" defTabSz="914400" rtl="0" eaLnBrk="1" latinLnBrk="0" hangingPunct="1"/>
                      <a:r>
                        <a:rPr lang="de-DE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0.52</a:t>
                      </a:r>
                      <a:endParaRPr lang="de-DE" sz="12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99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9pPr>
                    </a:lstStyle>
                    <a:p>
                      <a:pPr marL="0" algn="l" defTabSz="914400" rtl="0" eaLnBrk="1" latinLnBrk="0" hangingPunct="1"/>
                      <a:r>
                        <a:rPr lang="de-DE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0.07</a:t>
                      </a:r>
                      <a:endParaRPr lang="de-DE" sz="12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99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dirty="0" smtClean="0"/>
                        <a:t>19,616</a:t>
                      </a:r>
                      <a:endParaRPr lang="de-DE" sz="1200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99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9pPr>
                    </a:lstStyle>
                    <a:p>
                      <a:r>
                        <a:rPr lang="de-DE" sz="1200" dirty="0" smtClean="0"/>
                        <a:t>7,328</a:t>
                      </a:r>
                      <a:endParaRPr lang="de-DE" sz="1200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99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9pPr>
                    </a:lstStyle>
                    <a:p>
                      <a:r>
                        <a:rPr lang="de-DE" sz="1200" dirty="0" smtClean="0"/>
                        <a:t>1,684</a:t>
                      </a:r>
                      <a:endParaRPr lang="de-DE" sz="1200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99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9pPr>
                    </a:lstStyle>
                    <a:p>
                      <a:r>
                        <a:rPr lang="de-DE" sz="1200" dirty="0" smtClean="0"/>
                        <a:t>84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99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9pPr>
                    </a:lstStyle>
                    <a:p>
                      <a:r>
                        <a:rPr lang="de-DE" sz="1200" dirty="0" smtClean="0"/>
                        <a:t>h = 20,</a:t>
                      </a:r>
                    </a:p>
                    <a:p>
                      <a:r>
                        <a:rPr lang="de-DE" sz="1200" dirty="0" smtClean="0"/>
                        <a:t>w = 4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99">
                        <a:tint val="20000"/>
                      </a:srgbClr>
                    </a:solidFill>
                  </a:tcPr>
                </a:tc>
              </a:tr>
              <a:tr h="48760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9pPr>
                    </a:lstStyle>
                    <a:p>
                      <a:r>
                        <a:rPr lang="de-DE" sz="1200" dirty="0" smtClean="0"/>
                        <a:t>XMSS-AES</a:t>
                      </a:r>
                      <a:endParaRPr lang="de-DE" sz="1200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99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9pPr>
                    </a:lstStyle>
                    <a:p>
                      <a:pPr marL="0" algn="l" defTabSz="914400" rtl="0" eaLnBrk="1" latinLnBrk="0" hangingPunct="1"/>
                      <a:r>
                        <a:rPr lang="de-DE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1.06</a:t>
                      </a:r>
                      <a:endParaRPr lang="de-DE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99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9pPr>
                    </a:lstStyle>
                    <a:p>
                      <a:pPr marL="0" algn="l" defTabSz="914400" rtl="0" eaLnBrk="1" latinLnBrk="0" hangingPunct="1"/>
                      <a:r>
                        <a:rPr lang="de-DE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0.11</a:t>
                      </a:r>
                      <a:endParaRPr lang="de-DE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99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dirty="0" smtClean="0"/>
                        <a:t>19,616</a:t>
                      </a:r>
                      <a:endParaRPr lang="de-DE" sz="1200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99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9pPr>
                    </a:lstStyle>
                    <a:p>
                      <a:r>
                        <a:rPr lang="de-DE" sz="1200" dirty="0" smtClean="0"/>
                        <a:t>7,328</a:t>
                      </a:r>
                      <a:endParaRPr lang="de-DE" sz="1200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99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9pPr>
                    </a:lstStyle>
                    <a:p>
                      <a:r>
                        <a:rPr lang="de-DE" sz="1200" dirty="0" smtClean="0"/>
                        <a:t>1,684</a:t>
                      </a:r>
                      <a:endParaRPr lang="de-DE" sz="1200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99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9pPr>
                    </a:lstStyle>
                    <a:p>
                      <a:r>
                        <a:rPr lang="de-DE" sz="1200" dirty="0" smtClean="0"/>
                        <a:t>84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99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9pPr>
                    </a:lstStyle>
                    <a:p>
                      <a:r>
                        <a:rPr lang="de-DE" sz="1200" dirty="0" smtClean="0"/>
                        <a:t>h = 20,</a:t>
                      </a:r>
                    </a:p>
                    <a:p>
                      <a:r>
                        <a:rPr lang="de-DE" sz="1200" dirty="0" smtClean="0"/>
                        <a:t>w = 4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99">
                        <a:tint val="40000"/>
                      </a:srgbClr>
                    </a:solidFill>
                  </a:tcPr>
                </a:tc>
              </a:tr>
              <a:tr h="48760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9pPr>
                    </a:lstStyle>
                    <a:p>
                      <a:r>
                        <a:rPr lang="de-DE" sz="1200" dirty="0" smtClean="0"/>
                        <a:t>RSA 2048</a:t>
                      </a:r>
                      <a:endParaRPr lang="de-DE" sz="1200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99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9pPr>
                    </a:lstStyle>
                    <a:p>
                      <a:pPr marL="0" algn="l" defTabSz="914400" rtl="0" eaLnBrk="1" latinLnBrk="0" hangingPunct="1"/>
                      <a:r>
                        <a:rPr lang="de-DE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3.08</a:t>
                      </a:r>
                      <a:endParaRPr lang="de-DE" sz="12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99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9pPr>
                    </a:lstStyle>
                    <a:p>
                      <a:pPr marL="0" algn="l" defTabSz="914400" rtl="0" eaLnBrk="1" latinLnBrk="0" hangingPunct="1"/>
                      <a:r>
                        <a:rPr lang="de-DE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0.09</a:t>
                      </a:r>
                      <a:endParaRPr lang="de-DE" sz="12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99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dirty="0" smtClean="0"/>
                        <a:t>≤ 2,048</a:t>
                      </a:r>
                      <a:endParaRPr lang="de-DE" sz="1200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99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9pPr>
                    </a:lstStyle>
                    <a:p>
                      <a:r>
                        <a:rPr lang="de-DE" sz="1200" dirty="0" smtClean="0"/>
                        <a:t>≤ 4,096</a:t>
                      </a:r>
                      <a:endParaRPr lang="de-DE" sz="1200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99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9pPr>
                    </a:lstStyle>
                    <a:p>
                      <a:r>
                        <a:rPr lang="de-DE" sz="1200" dirty="0" smtClean="0"/>
                        <a:t>≤ 512</a:t>
                      </a:r>
                      <a:endParaRPr lang="de-DE" sz="1200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99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9pPr>
                    </a:lstStyle>
                    <a:p>
                      <a:r>
                        <a:rPr lang="de-DE" sz="1200" dirty="0" smtClean="0"/>
                        <a:t>87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99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9pPr>
                    </a:lstStyle>
                    <a:p>
                      <a:endParaRPr lang="de-DE" sz="1200" dirty="0" smtClean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99">
                        <a:tint val="2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11" name="Textfeld 5"/>
          <p:cNvSpPr txBox="1"/>
          <p:nvPr/>
        </p:nvSpPr>
        <p:spPr>
          <a:xfrm>
            <a:off x="250824" y="5805264"/>
            <a:ext cx="86416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Intel(R) Core(TM) i5-2520M  CPU @ 2.50GHz with Intel  AES-NI</a:t>
            </a:r>
            <a:endParaRPr kumimoji="0" lang="de-DE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19755731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Hash-</a:t>
            </a:r>
            <a:r>
              <a:rPr lang="de-DE" dirty="0" err="1" smtClean="0"/>
              <a:t>based</a:t>
            </a:r>
            <a:r>
              <a:rPr lang="de-DE" dirty="0" smtClean="0"/>
              <a:t> </a:t>
            </a:r>
            <a:r>
              <a:rPr lang="de-DE" dirty="0" err="1" smtClean="0"/>
              <a:t>Signature</a:t>
            </a:r>
            <a:r>
              <a:rPr lang="de-DE" dirty="0" smtClean="0"/>
              <a:t> </a:t>
            </a:r>
            <a:r>
              <a:rPr lang="de-DE" dirty="0" err="1" smtClean="0"/>
              <a:t>Schemes</a:t>
            </a:r>
            <a:r>
              <a:rPr lang="de-DE" dirty="0" smtClean="0"/>
              <a:t> </a:t>
            </a:r>
            <a:r>
              <a:rPr lang="de-DE" sz="2000" dirty="0" smtClean="0"/>
              <a:t>[Mer89]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nl-NL" smtClean="0"/>
              <a:t>PAGE </a:t>
            </a:r>
            <a:fld id="{F6191C09-C392-4E8C-984F-AEB7D870D5B3}" type="slidenum">
              <a:rPr lang="nl-NL" smtClean="0"/>
              <a:pPr/>
              <a:t>1</a:t>
            </a:fld>
            <a:endParaRPr lang="nl-NL"/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B3A7A31A-19F3-4674-BE2B-B5E7D030595A}" type="datetime1">
              <a:rPr lang="nl-NL" smtClean="0"/>
              <a:pPr/>
              <a:t>6-10-2014</a:t>
            </a:fld>
            <a:endParaRPr lang="nl-NL"/>
          </a:p>
        </p:txBody>
      </p:sp>
      <p:pic>
        <p:nvPicPr>
          <p:cNvPr id="8" name="Picture 136" descr="Merkle tree (Diss)"/>
          <p:cNvPicPr>
            <a:picLocks noChangeAspect="1" noChangeArrowheads="1"/>
          </p:cNvPicPr>
          <p:nvPr/>
        </p:nvPicPr>
        <p:blipFill>
          <a:blip r:embed="rId2" cstate="print"/>
          <a:srcRect l="6985" t="9598" b="11301"/>
          <a:stretch>
            <a:fillRect/>
          </a:stretch>
        </p:blipFill>
        <p:spPr bwMode="auto">
          <a:xfrm>
            <a:off x="4724400" y="2348880"/>
            <a:ext cx="3956532" cy="2601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9" name="Inhaltsplatzhalt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29161275"/>
              </p:ext>
            </p:extLst>
          </p:nvPr>
        </p:nvGraphicFramePr>
        <p:xfrm>
          <a:off x="250826" y="1484784"/>
          <a:ext cx="3999104" cy="4608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784D702B-B3BF-4A1D-9E4F-E6C0A9772EA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graphicEl>
                                              <a:dgm id="{784D702B-B3BF-4A1D-9E4F-E6C0A9772EA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graphicEl>
                                              <a:dgm id="{784D702B-B3BF-4A1D-9E4F-E6C0A9772EA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42E2BFCB-0D5F-4CD2-8383-691B00D477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>
                                            <p:graphicEl>
                                              <a:dgm id="{42E2BFCB-0D5F-4CD2-8383-691B00D477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>
                                            <p:graphicEl>
                                              <a:dgm id="{42E2BFCB-0D5F-4CD2-8383-691B00D477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431880A2-79E2-482C-8FAD-6EA317C105F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>
                                            <p:graphicEl>
                                              <a:dgm id="{431880A2-79E2-482C-8FAD-6EA317C105F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>
                                            <p:graphicEl>
                                              <a:dgm id="{431880A2-79E2-482C-8FAD-6EA317C105F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9611570E-4675-4FD1-BBC0-9156878BFB9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>
                                            <p:graphicEl>
                                              <a:dgm id="{9611570E-4675-4FD1-BBC0-9156878BFB9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>
                                            <p:graphicEl>
                                              <a:dgm id="{9611570E-4675-4FD1-BBC0-9156878BFB9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>
        <p:bldSub>
          <a:bldDgm bld="one"/>
        </p:bldSub>
      </p:bldGraphic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Current draft: Great first step</a:t>
            </a:r>
          </a:p>
          <a:p>
            <a:endParaRPr lang="de-DE" dirty="0" smtClean="0"/>
          </a:p>
          <a:p>
            <a:pPr marL="0" indent="0">
              <a:buNone/>
            </a:pPr>
            <a:r>
              <a:rPr lang="de-DE" dirty="0" smtClean="0"/>
              <a:t>... BUT ...</a:t>
            </a:r>
          </a:p>
          <a:p>
            <a:pPr marL="0" indent="0">
              <a:buNone/>
            </a:pPr>
            <a:endParaRPr lang="de-DE" dirty="0"/>
          </a:p>
          <a:p>
            <a:r>
              <a:rPr lang="de-DE" dirty="0" smtClean="0"/>
              <a:t>XMSS: Additional important features</a:t>
            </a:r>
          </a:p>
          <a:p>
            <a:pPr lvl="1"/>
            <a:r>
              <a:rPr lang="de-DE" dirty="0" smtClean="0"/>
              <a:t>More efficient</a:t>
            </a:r>
          </a:p>
          <a:p>
            <a:pPr lvl="1"/>
            <a:r>
              <a:rPr lang="de-DE" dirty="0" smtClean="0"/>
              <a:t>Stronger Security Guarantees</a:t>
            </a:r>
          </a:p>
          <a:p>
            <a:pPr lvl="1"/>
            <a:r>
              <a:rPr lang="de-DE" dirty="0" smtClean="0"/>
              <a:t>Forward-security</a:t>
            </a:r>
          </a:p>
          <a:p>
            <a:pPr lvl="1"/>
            <a:endParaRPr lang="de-DE" dirty="0"/>
          </a:p>
          <a:p>
            <a:pPr marL="0" indent="0">
              <a:buNone/>
            </a:pPr>
            <a:r>
              <a:rPr lang="de-DE" dirty="0" smtClean="0"/>
              <a:t>Add-on to draft required.</a:t>
            </a:r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nl-NL" smtClean="0"/>
              <a:t>PAGE </a:t>
            </a:r>
            <a:fld id="{F6191C09-C392-4E8C-984F-AEB7D870D5B3}" type="slidenum">
              <a:rPr lang="nl-NL" smtClean="0"/>
              <a:pPr/>
              <a:t>19</a:t>
            </a:fld>
            <a:endParaRPr lang="nl-N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B3A7A31A-19F3-4674-BE2B-B5E7D030595A}" type="datetime1">
              <a:rPr lang="nl-NL" smtClean="0"/>
              <a:pPr/>
              <a:t>6-10-2014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23876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11188" y="1844824"/>
            <a:ext cx="7993062" cy="2813869"/>
          </a:xfrm>
        </p:spPr>
        <p:txBody>
          <a:bodyPr/>
          <a:lstStyle/>
          <a:p>
            <a:pPr algn="ctr">
              <a:buNone/>
            </a:pPr>
            <a:r>
              <a:rPr lang="en-US" sz="4400" dirty="0" smtClean="0"/>
              <a:t>Thank you!</a:t>
            </a:r>
          </a:p>
          <a:p>
            <a:pPr algn="ctr">
              <a:buNone/>
            </a:pPr>
            <a:r>
              <a:rPr lang="en-US" sz="4400" dirty="0" smtClean="0"/>
              <a:t>Questions?</a:t>
            </a:r>
            <a:endParaRPr lang="en-US" sz="44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nl-NL" smtClean="0"/>
              <a:t>PAGE </a:t>
            </a:r>
            <a:fld id="{F6191C09-C392-4E8C-984F-AEB7D870D5B3}" type="slidenum">
              <a:rPr lang="nl-NL" smtClean="0"/>
              <a:pPr/>
              <a:t>20</a:t>
            </a:fld>
            <a:endParaRPr lang="nl-NL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B3A7A31A-19F3-4674-BE2B-B5E7D030595A}" type="datetime1">
              <a:rPr lang="nl-NL" smtClean="0"/>
              <a:pPr/>
              <a:t>6-10-2014</a:t>
            </a:fld>
            <a:endParaRPr lang="nl-NL"/>
          </a:p>
        </p:txBody>
      </p:sp>
      <p:pic>
        <p:nvPicPr>
          <p:cNvPr id="6" name="Picture 2" descr="http://www.beratung-kreativ.de/images/Kommunikation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9792" y="3573016"/>
            <a:ext cx="4067944" cy="262127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Security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nl-NL" smtClean="0"/>
              <a:t>PAGE </a:t>
            </a:r>
            <a:fld id="{F6191C09-C392-4E8C-984F-AEB7D870D5B3}" type="slidenum">
              <a:rPr lang="nl-NL" smtClean="0"/>
              <a:pPr/>
              <a:t>2</a:t>
            </a:fld>
            <a:endParaRPr lang="nl-N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B3A7A31A-19F3-4674-BE2B-B5E7D030595A}" type="datetime1">
              <a:rPr lang="nl-NL" smtClean="0"/>
              <a:pPr/>
              <a:t>6-10-2014</a:t>
            </a:fld>
            <a:endParaRPr lang="nl-NL"/>
          </a:p>
        </p:txBody>
      </p:sp>
      <p:sp>
        <p:nvSpPr>
          <p:cNvPr id="6" name="Rechteck 24"/>
          <p:cNvSpPr/>
          <p:nvPr/>
        </p:nvSpPr>
        <p:spPr>
          <a:xfrm>
            <a:off x="1331640" y="1633575"/>
            <a:ext cx="2736303" cy="1008111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Intractability assumption</a:t>
            </a:r>
          </a:p>
        </p:txBody>
      </p:sp>
      <p:sp>
        <p:nvSpPr>
          <p:cNvPr id="7" name="Rechteck 26"/>
          <p:cNvSpPr/>
          <p:nvPr/>
        </p:nvSpPr>
        <p:spPr>
          <a:xfrm>
            <a:off x="2987824" y="4657911"/>
            <a:ext cx="2304255" cy="1224136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Digital signature scheme</a:t>
            </a:r>
            <a:endParaRPr lang="en-US" sz="2000" dirty="0"/>
          </a:p>
        </p:txBody>
      </p:sp>
      <p:cxnSp>
        <p:nvCxnSpPr>
          <p:cNvPr id="8" name="Gerade Verbindung mit Pfeil 27"/>
          <p:cNvCxnSpPr>
            <a:endCxn id="7" idx="0"/>
          </p:cNvCxnSpPr>
          <p:nvPr/>
        </p:nvCxnSpPr>
        <p:spPr>
          <a:xfrm>
            <a:off x="4123631" y="3650593"/>
            <a:ext cx="16321" cy="1007318"/>
          </a:xfrm>
          <a:prstGeom prst="straightConnector1">
            <a:avLst/>
          </a:prstGeom>
          <a:ln w="31750">
            <a:solidFill>
              <a:schemeClr val="tx1"/>
            </a:solidFill>
            <a:prstDash val="sysDash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hteck 32"/>
          <p:cNvSpPr/>
          <p:nvPr/>
        </p:nvSpPr>
        <p:spPr>
          <a:xfrm>
            <a:off x="4419600" y="1633575"/>
            <a:ext cx="2672680" cy="1008112"/>
          </a:xfrm>
          <a:prstGeom prst="rect">
            <a:avLst/>
          </a:prstGeom>
          <a:solidFill>
            <a:srgbClr val="00FF0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Collision resistant </a:t>
            </a:r>
            <a:br>
              <a:rPr lang="en-US" sz="2000" dirty="0" smtClean="0"/>
            </a:br>
            <a:r>
              <a:rPr lang="en-US" sz="2000" dirty="0" smtClean="0"/>
              <a:t>hash function</a:t>
            </a:r>
          </a:p>
        </p:txBody>
      </p:sp>
      <p:cxnSp>
        <p:nvCxnSpPr>
          <p:cNvPr id="10" name="Gewinkelte Verbindung 25"/>
          <p:cNvCxnSpPr>
            <a:stCxn id="6" idx="2"/>
          </p:cNvCxnSpPr>
          <p:nvPr/>
        </p:nvCxnSpPr>
        <p:spPr>
          <a:xfrm rot="16200000" flipH="1">
            <a:off x="2907257" y="2434221"/>
            <a:ext cx="1008908" cy="1423838"/>
          </a:xfrm>
          <a:prstGeom prst="bentConnector2">
            <a:avLst/>
          </a:prstGeom>
          <a:ln w="31750">
            <a:solidFill>
              <a:schemeClr val="tx1"/>
            </a:solidFill>
            <a:prstDash val="sysDash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Form 31"/>
          <p:cNvCxnSpPr>
            <a:stCxn id="9" idx="2"/>
          </p:cNvCxnSpPr>
          <p:nvPr/>
        </p:nvCxnSpPr>
        <p:spPr>
          <a:xfrm rot="5400000">
            <a:off x="4434544" y="2329197"/>
            <a:ext cx="1008906" cy="1633887"/>
          </a:xfrm>
          <a:prstGeom prst="bentConnector2">
            <a:avLst/>
          </a:prstGeom>
          <a:ln w="31750">
            <a:solidFill>
              <a:schemeClr val="tx1"/>
            </a:solidFill>
            <a:prstDash val="sysDash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5864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Post-Quantum Security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de-DE" dirty="0" smtClean="0"/>
                  <a:t>n-bit hash function</a:t>
                </a:r>
              </a:p>
              <a:p>
                <a:pPr marL="0" indent="0">
                  <a:buNone/>
                </a:pPr>
                <a:endParaRPr lang="de-DE" dirty="0" smtClean="0"/>
              </a:p>
              <a:p>
                <a:pPr marL="0" indent="0">
                  <a:buNone/>
                </a:pPr>
                <a:r>
                  <a:rPr lang="de-DE" dirty="0" smtClean="0"/>
                  <a:t>Grover‘96:</a:t>
                </a:r>
              </a:p>
              <a:p>
                <a:pPr marL="0" indent="0">
                  <a:buNone/>
                </a:pPr>
                <a:r>
                  <a:rPr lang="de-DE" dirty="0"/>
                  <a:t>	</a:t>
                </a:r>
                <a:r>
                  <a:rPr lang="de-DE" dirty="0" smtClean="0"/>
                  <a:t>Preimage finding </a:t>
                </a:r>
                <a14:m>
                  <m:oMath xmlns:m="http://schemas.openxmlformats.org/officeDocument/2006/math">
                    <m:r>
                      <a:rPr lang="de-DE" i="1">
                        <a:latin typeface="Cambria Math" panose="02040503050406030204" pitchFamily="18" charset="0"/>
                      </a:rPr>
                      <m:t>𝑶</m:t>
                    </m:r>
                    <m:r>
                      <a:rPr lang="de-DE" i="1">
                        <a:latin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de-DE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de-DE" i="1">
                            <a:latin typeface="Cambria Math" panose="02040503050406030204" pitchFamily="18" charset="0"/>
                          </a:rPr>
                          <m:t>𝟐</m:t>
                        </m:r>
                      </m:e>
                      <m:sup>
                        <m:r>
                          <a:rPr lang="de-DE" b="1" i="1" smtClean="0">
                            <a:latin typeface="Cambria Math" panose="02040503050406030204" pitchFamily="18" charset="0"/>
                          </a:rPr>
                          <m:t>𝒏</m:t>
                        </m:r>
                      </m:sup>
                    </m:sSup>
                    <m:r>
                      <a:rPr lang="de-DE" i="1">
                        <a:latin typeface="Cambria Math" panose="02040503050406030204" pitchFamily="18" charset="0"/>
                      </a:rPr>
                      <m:t>)</m:t>
                    </m:r>
                    <m:r>
                      <a:rPr lang="de-DE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a:rPr lang="de-DE" i="1">
                        <a:latin typeface="Cambria Math" panose="02040503050406030204" pitchFamily="18" charset="0"/>
                      </a:rPr>
                      <m:t>𝑶</m:t>
                    </m:r>
                    <m:r>
                      <a:rPr lang="de-DE" i="1">
                        <a:latin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de-DE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de-DE" i="1">
                            <a:latin typeface="Cambria Math" panose="02040503050406030204" pitchFamily="18" charset="0"/>
                          </a:rPr>
                          <m:t>𝟐</m:t>
                        </m:r>
                      </m:e>
                      <m:sup>
                        <m:f>
                          <m:fPr>
                            <m:ctrlPr>
                              <a:rPr lang="de-DE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de-DE" i="1">
                                <a:latin typeface="Cambria Math" panose="02040503050406030204" pitchFamily="18" charset="0"/>
                              </a:rPr>
                              <m:t>𝒏</m:t>
                            </m:r>
                          </m:num>
                          <m:den>
                            <m:r>
                              <a:rPr lang="de-DE" b="1" i="1" smtClean="0">
                                <a:latin typeface="Cambria Math" panose="02040503050406030204" pitchFamily="18" charset="0"/>
                              </a:rPr>
                              <m:t>𝟐</m:t>
                            </m:r>
                          </m:den>
                        </m:f>
                      </m:sup>
                    </m:sSup>
                    <m:r>
                      <a:rPr lang="de-DE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de-DE" dirty="0" smtClean="0"/>
              </a:p>
              <a:p>
                <a:pPr marL="0" indent="0">
                  <a:buNone/>
                </a:pPr>
                <a:r>
                  <a:rPr lang="de-DE" dirty="0" smtClean="0"/>
                  <a:t>Brassard et al. 1998: </a:t>
                </a:r>
              </a:p>
              <a:p>
                <a:pPr marL="0" indent="0">
                  <a:buNone/>
                </a:pPr>
                <a:r>
                  <a:rPr lang="de-DE" dirty="0" smtClean="0"/>
                  <a:t>	Collision finding  </a:t>
                </a:r>
                <a14:m>
                  <m:oMath xmlns:m="http://schemas.openxmlformats.org/officeDocument/2006/math">
                    <m:r>
                      <a:rPr lang="de-DE" b="1" i="1" smtClean="0">
                        <a:latin typeface="Cambria Math" panose="02040503050406030204" pitchFamily="18" charset="0"/>
                      </a:rPr>
                      <m:t>𝑶</m:t>
                    </m:r>
                    <m:r>
                      <a:rPr lang="de-DE" b="1" i="1" smtClean="0">
                        <a:latin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de-DE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de-DE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e>
                      <m:sup>
                        <m:f>
                          <m:fPr>
                            <m:ctrlPr>
                              <a:rPr lang="de-DE" b="1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de-DE" b="1" i="1" smtClean="0">
                                <a:latin typeface="Cambria Math" panose="02040503050406030204" pitchFamily="18" charset="0"/>
                              </a:rPr>
                              <m:t>𝒏</m:t>
                            </m:r>
                          </m:num>
                          <m:den>
                            <m:r>
                              <a:rPr lang="de-DE" b="1" i="1" smtClean="0">
                                <a:latin typeface="Cambria Math" panose="02040503050406030204" pitchFamily="18" charset="0"/>
                              </a:rPr>
                              <m:t>𝟐</m:t>
                            </m:r>
                          </m:den>
                        </m:f>
                      </m:sup>
                    </m:sSup>
                    <m:r>
                      <a:rPr lang="de-DE" b="1" i="1" smtClean="0">
                        <a:latin typeface="Cambria Math" panose="02040503050406030204" pitchFamily="18" charset="0"/>
                      </a:rPr>
                      <m:t>)</m:t>
                    </m:r>
                    <m:r>
                      <a:rPr lang="de-DE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a:rPr lang="de-DE" i="1">
                        <a:latin typeface="Cambria Math" panose="02040503050406030204" pitchFamily="18" charset="0"/>
                      </a:rPr>
                      <m:t>𝑶</m:t>
                    </m:r>
                    <m:r>
                      <a:rPr lang="de-DE" i="1">
                        <a:latin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de-DE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de-DE" i="1">
                            <a:latin typeface="Cambria Math" panose="02040503050406030204" pitchFamily="18" charset="0"/>
                          </a:rPr>
                          <m:t>𝟐</m:t>
                        </m:r>
                      </m:e>
                      <m:sup>
                        <m:f>
                          <m:fPr>
                            <m:ctrlPr>
                              <a:rPr lang="de-DE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de-DE" i="1">
                                <a:latin typeface="Cambria Math" panose="02040503050406030204" pitchFamily="18" charset="0"/>
                              </a:rPr>
                              <m:t>𝒏</m:t>
                            </m:r>
                          </m:num>
                          <m:den>
                            <m:r>
                              <a:rPr lang="de-DE" b="1" i="1" smtClean="0">
                                <a:latin typeface="Cambria Math" panose="02040503050406030204" pitchFamily="18" charset="0"/>
                              </a:rPr>
                              <m:t>𝟑</m:t>
                            </m:r>
                          </m:den>
                        </m:f>
                      </m:sup>
                    </m:sSup>
                    <m:r>
                      <a:rPr lang="de-DE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de-DE" dirty="0" smtClean="0"/>
              </a:p>
              <a:p>
                <a:pPr marL="0" indent="0">
                  <a:buNone/>
                </a:pPr>
                <a:endParaRPr lang="de-DE" dirty="0"/>
              </a:p>
              <a:p>
                <a:pPr marL="0" indent="0">
                  <a:buNone/>
                </a:pPr>
                <a:r>
                  <a:rPr lang="de-DE" dirty="0" smtClean="0"/>
                  <a:t>Aaronson &amp; Shi’04:</a:t>
                </a:r>
              </a:p>
              <a:p>
                <a:pPr marL="0" indent="0">
                  <a:buNone/>
                </a:pPr>
                <a:r>
                  <a:rPr lang="de-DE" dirty="0"/>
                  <a:t>	</a:t>
                </a:r>
                <a:r>
                  <a:rPr lang="de-DE" dirty="0" smtClean="0"/>
                  <a:t>Quantum collision finding </a:t>
                </a:r>
                <a14:m>
                  <m:oMath xmlns:m="http://schemas.openxmlformats.org/officeDocument/2006/math">
                    <m:r>
                      <a:rPr lang="de-DE" b="1" i="0" smtClean="0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de-DE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de-DE" i="1">
                            <a:latin typeface="Cambria Math" panose="02040503050406030204" pitchFamily="18" charset="0"/>
                          </a:rPr>
                          <m:t>𝟐</m:t>
                        </m:r>
                      </m:e>
                      <m:sup>
                        <m:f>
                          <m:fPr>
                            <m:ctrlPr>
                              <a:rPr lang="de-DE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de-DE" i="1">
                                <a:latin typeface="Cambria Math" panose="02040503050406030204" pitchFamily="18" charset="0"/>
                              </a:rPr>
                              <m:t>𝒏</m:t>
                            </m:r>
                          </m:num>
                          <m:den>
                            <m:r>
                              <a:rPr lang="de-DE" i="1">
                                <a:latin typeface="Cambria Math" panose="02040503050406030204" pitchFamily="18" charset="0"/>
                              </a:rPr>
                              <m:t>𝟑</m:t>
                            </m:r>
                          </m:den>
                        </m:f>
                      </m:sup>
                    </m:sSup>
                  </m:oMath>
                </a14:m>
                <a:r>
                  <a:rPr lang="en-US" dirty="0" smtClean="0"/>
                  <a:t> is lower bound</a:t>
                </a: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2288" t="-187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nl-NL" smtClean="0"/>
              <a:t>PAGE </a:t>
            </a:r>
            <a:fld id="{F6191C09-C392-4E8C-984F-AEB7D870D5B3}" type="slidenum">
              <a:rPr lang="nl-NL" smtClean="0"/>
              <a:pPr/>
              <a:t>3</a:t>
            </a:fld>
            <a:endParaRPr lang="nl-N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B3A7A31A-19F3-4674-BE2B-B5E7D030595A}" type="datetime1">
              <a:rPr lang="nl-NL" smtClean="0"/>
              <a:pPr/>
              <a:t>6-10-2014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81770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Merkle’s</a:t>
            </a:r>
            <a:r>
              <a:rPr lang="en-US" dirty="0" smtClean="0"/>
              <a:t> Hash-based Signatures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nl-NL" smtClean="0"/>
              <a:t>PAGE </a:t>
            </a:r>
            <a:fld id="{F6191C09-C392-4E8C-984F-AEB7D870D5B3}" type="slidenum">
              <a:rPr lang="nl-NL" smtClean="0"/>
              <a:pPr/>
              <a:t>4</a:t>
            </a:fld>
            <a:endParaRPr lang="nl-NL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B3A7A31A-19F3-4674-BE2B-B5E7D030595A}" type="datetime1">
              <a:rPr lang="nl-NL" smtClean="0"/>
              <a:pPr/>
              <a:t>6-10-2014</a:t>
            </a:fld>
            <a:endParaRPr lang="nl-NL"/>
          </a:p>
        </p:txBody>
      </p:sp>
      <p:sp>
        <p:nvSpPr>
          <p:cNvPr id="10" name="Textfeld 9"/>
          <p:cNvSpPr txBox="1"/>
          <p:nvPr/>
        </p:nvSpPr>
        <p:spPr>
          <a:xfrm>
            <a:off x="1676496" y="2768025"/>
            <a:ext cx="568863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Cryptography</a:t>
            </a:r>
            <a:endParaRPr lang="en-US" sz="6000" b="1" dirty="0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1" name="Textfeld 10"/>
          <p:cNvSpPr txBox="1"/>
          <p:nvPr/>
        </p:nvSpPr>
        <p:spPr>
          <a:xfrm>
            <a:off x="2843808" y="1124744"/>
            <a:ext cx="48397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Digital Signature</a:t>
            </a:r>
            <a:endParaRPr lang="en-US" sz="3200" b="1" dirty="0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Textfeld 11"/>
          <p:cNvSpPr txBox="1"/>
          <p:nvPr/>
        </p:nvSpPr>
        <p:spPr>
          <a:xfrm>
            <a:off x="1316456" y="1831921"/>
            <a:ext cx="48397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Encryption</a:t>
            </a:r>
            <a:endParaRPr lang="en-US" sz="3200" b="1" dirty="0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3" name="Textfeld 12"/>
          <p:cNvSpPr txBox="1"/>
          <p:nvPr/>
        </p:nvSpPr>
        <p:spPr>
          <a:xfrm>
            <a:off x="1532480" y="4352201"/>
            <a:ext cx="48397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Hash Function</a:t>
            </a:r>
            <a:endParaRPr lang="en-US" sz="3200" b="1" dirty="0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4" name="Textfeld 13"/>
          <p:cNvSpPr txBox="1"/>
          <p:nvPr/>
        </p:nvSpPr>
        <p:spPr>
          <a:xfrm>
            <a:off x="5708944" y="5216297"/>
            <a:ext cx="48397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MAC</a:t>
            </a:r>
            <a:endParaRPr lang="en-US" sz="3200" b="1" dirty="0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6" name="Textfeld 15"/>
          <p:cNvSpPr txBox="1"/>
          <p:nvPr/>
        </p:nvSpPr>
        <p:spPr>
          <a:xfrm>
            <a:off x="5060872" y="4060592"/>
            <a:ext cx="35283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Legality</a:t>
            </a:r>
          </a:p>
        </p:txBody>
      </p:sp>
      <p:sp>
        <p:nvSpPr>
          <p:cNvPr id="369" name="Ellipse 368"/>
          <p:cNvSpPr/>
          <p:nvPr/>
        </p:nvSpPr>
        <p:spPr>
          <a:xfrm>
            <a:off x="3900286" y="1328411"/>
            <a:ext cx="1354137" cy="368300"/>
          </a:xfrm>
          <a:prstGeom prst="ellipse">
            <a:avLst/>
          </a:prstGeom>
          <a:solidFill>
            <a:srgbClr val="00FF00"/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370" name="Inhaltsplatzhalter 2"/>
          <p:cNvSpPr>
            <a:spLocks noGrp="1"/>
          </p:cNvSpPr>
          <p:nvPr>
            <p:ph idx="1"/>
          </p:nvPr>
        </p:nvSpPr>
        <p:spPr bwMode="auto">
          <a:xfrm>
            <a:off x="276023" y="1507798"/>
            <a:ext cx="8640763" cy="126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en-US" sz="1800" b="0" i="0" u="none" strike="noStrike" kern="0" cap="none" spc="0" normalizeH="0" baseline="-2500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en-US" sz="1800" b="0" i="0" u="none" strike="noStrike" kern="0" cap="none" spc="0" normalizeH="0" baseline="-2500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grpSp>
        <p:nvGrpSpPr>
          <p:cNvPr id="371" name="Gruppieren 75"/>
          <p:cNvGrpSpPr>
            <a:grpSpLocks/>
          </p:cNvGrpSpPr>
          <p:nvPr/>
        </p:nvGrpSpPr>
        <p:grpSpPr bwMode="auto">
          <a:xfrm>
            <a:off x="3301798" y="2263448"/>
            <a:ext cx="1079500" cy="1512888"/>
            <a:chOff x="3275856" y="2492896"/>
            <a:chExt cx="1080120" cy="1512168"/>
          </a:xfrm>
        </p:grpSpPr>
        <p:sp>
          <p:nvSpPr>
            <p:cNvPr id="372" name="Rechteck 371"/>
            <p:cNvSpPr/>
            <p:nvPr/>
          </p:nvSpPr>
          <p:spPr>
            <a:xfrm>
              <a:off x="3275856" y="2492896"/>
              <a:ext cx="1080120" cy="1512168"/>
            </a:xfrm>
            <a:prstGeom prst="rect">
              <a:avLst/>
            </a:prstGeom>
            <a:solidFill>
              <a:srgbClr val="FFFFFF"/>
            </a:solidFill>
            <a:ln w="25400" cap="flat" cmpd="sng" algn="ctr">
              <a:noFill/>
              <a:prstDash val="solid"/>
            </a:ln>
            <a:effectLst/>
            <a:scene3d>
              <a:camera prst="orthographicFront"/>
              <a:lightRig rig="threePt" dir="t"/>
            </a:scene3d>
            <a:sp3d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20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rPr>
                <a:t>OTS</a:t>
              </a:r>
            </a:p>
          </p:txBody>
        </p:sp>
        <p:pic>
          <p:nvPicPr>
            <p:cNvPr id="373" name="Picture 220" descr="rupe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657756" y="2660237"/>
              <a:ext cx="366646" cy="3367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scene3d>
              <a:camera prst="orthographicFront"/>
              <a:lightRig rig="threePt" dir="t"/>
            </a:scene3d>
            <a:sp3d/>
          </p:spPr>
        </p:pic>
        <p:pic>
          <p:nvPicPr>
            <p:cNvPr id="374" name="Picture 234" descr="stamp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722500" y="3465969"/>
              <a:ext cx="225973" cy="3950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scene3d>
              <a:camera prst="orthographicFront"/>
              <a:lightRig rig="threePt" dir="t"/>
            </a:scene3d>
            <a:sp3d/>
          </p:spPr>
        </p:pic>
      </p:grpSp>
      <p:grpSp>
        <p:nvGrpSpPr>
          <p:cNvPr id="375" name="Gruppieren 80"/>
          <p:cNvGrpSpPr>
            <a:grpSpLocks/>
          </p:cNvGrpSpPr>
          <p:nvPr/>
        </p:nvGrpSpPr>
        <p:grpSpPr bwMode="auto">
          <a:xfrm>
            <a:off x="1573011" y="4811386"/>
            <a:ext cx="809625" cy="1133475"/>
            <a:chOff x="3275856" y="2492896"/>
            <a:chExt cx="1080120" cy="1512168"/>
          </a:xfrm>
        </p:grpSpPr>
        <p:sp>
          <p:nvSpPr>
            <p:cNvPr id="376" name="Rechteck 375"/>
            <p:cNvSpPr/>
            <p:nvPr/>
          </p:nvSpPr>
          <p:spPr>
            <a:xfrm>
              <a:off x="3275856" y="2492896"/>
              <a:ext cx="1080120" cy="1512168"/>
            </a:xfrm>
            <a:prstGeom prst="rect">
              <a:avLst/>
            </a:prstGeom>
            <a:solidFill>
              <a:srgbClr val="FFFFFF"/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rPr>
                <a:t>OTS</a:t>
              </a:r>
              <a:endPara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endParaRPr>
            </a:p>
          </p:txBody>
        </p:sp>
        <p:pic>
          <p:nvPicPr>
            <p:cNvPr id="377" name="Picture 220" descr="rupe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657756" y="2660237"/>
              <a:ext cx="366646" cy="3367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78" name="Picture 234" descr="stamp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722500" y="3465969"/>
              <a:ext cx="225973" cy="3950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379" name="Gruppieren 85"/>
          <p:cNvGrpSpPr>
            <a:grpSpLocks/>
          </p:cNvGrpSpPr>
          <p:nvPr/>
        </p:nvGrpSpPr>
        <p:grpSpPr bwMode="auto">
          <a:xfrm>
            <a:off x="2581073" y="4801861"/>
            <a:ext cx="809625" cy="1135062"/>
            <a:chOff x="3275856" y="2492896"/>
            <a:chExt cx="1080120" cy="1512168"/>
          </a:xfrm>
        </p:grpSpPr>
        <p:sp>
          <p:nvSpPr>
            <p:cNvPr id="380" name="Rechteck 379"/>
            <p:cNvSpPr/>
            <p:nvPr/>
          </p:nvSpPr>
          <p:spPr>
            <a:xfrm>
              <a:off x="3275856" y="2492896"/>
              <a:ext cx="1080120" cy="1512168"/>
            </a:xfrm>
            <a:prstGeom prst="rect">
              <a:avLst/>
            </a:prstGeom>
            <a:solidFill>
              <a:srgbClr val="FFFFFF"/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rPr>
                <a:t>OTS</a:t>
              </a:r>
            </a:p>
          </p:txBody>
        </p:sp>
        <p:pic>
          <p:nvPicPr>
            <p:cNvPr id="381" name="Picture 220" descr="rupe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657756" y="2660237"/>
              <a:ext cx="366646" cy="3367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82" name="Picture 234" descr="stamp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722500" y="3465969"/>
              <a:ext cx="225973" cy="3950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383" name="Gruppieren 94"/>
          <p:cNvGrpSpPr>
            <a:grpSpLocks/>
          </p:cNvGrpSpPr>
          <p:nvPr/>
        </p:nvGrpSpPr>
        <p:grpSpPr bwMode="auto">
          <a:xfrm>
            <a:off x="3612948" y="4801861"/>
            <a:ext cx="811213" cy="1135062"/>
            <a:chOff x="3275856" y="2492896"/>
            <a:chExt cx="1080120" cy="1512168"/>
          </a:xfrm>
        </p:grpSpPr>
        <p:sp>
          <p:nvSpPr>
            <p:cNvPr id="384" name="Rechteck 383"/>
            <p:cNvSpPr/>
            <p:nvPr/>
          </p:nvSpPr>
          <p:spPr>
            <a:xfrm>
              <a:off x="3275856" y="2492896"/>
              <a:ext cx="1080120" cy="1512168"/>
            </a:xfrm>
            <a:prstGeom prst="rect">
              <a:avLst/>
            </a:prstGeom>
            <a:solidFill>
              <a:srgbClr val="FFFFFF"/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rPr>
                <a:t>OTS</a:t>
              </a:r>
            </a:p>
          </p:txBody>
        </p:sp>
        <p:pic>
          <p:nvPicPr>
            <p:cNvPr id="385" name="Picture 220" descr="rupe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657756" y="2660237"/>
              <a:ext cx="366646" cy="3367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86" name="Picture 234" descr="stamp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722500" y="3465969"/>
              <a:ext cx="225973" cy="3950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387" name="Gruppieren 119"/>
          <p:cNvGrpSpPr>
            <a:grpSpLocks/>
          </p:cNvGrpSpPr>
          <p:nvPr/>
        </p:nvGrpSpPr>
        <p:grpSpPr bwMode="auto">
          <a:xfrm>
            <a:off x="4694036" y="4798686"/>
            <a:ext cx="809625" cy="1133475"/>
            <a:chOff x="3275856" y="2492896"/>
            <a:chExt cx="1080120" cy="1512168"/>
          </a:xfrm>
        </p:grpSpPr>
        <p:sp>
          <p:nvSpPr>
            <p:cNvPr id="388" name="Rechteck 387"/>
            <p:cNvSpPr/>
            <p:nvPr/>
          </p:nvSpPr>
          <p:spPr>
            <a:xfrm>
              <a:off x="3275856" y="2492896"/>
              <a:ext cx="1080120" cy="1512168"/>
            </a:xfrm>
            <a:prstGeom prst="rect">
              <a:avLst/>
            </a:prstGeom>
            <a:solidFill>
              <a:srgbClr val="FFFFFF"/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rPr>
                <a:t>OTS</a:t>
              </a:r>
            </a:p>
          </p:txBody>
        </p:sp>
        <p:pic>
          <p:nvPicPr>
            <p:cNvPr id="389" name="Picture 220" descr="rupe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657756" y="2660237"/>
              <a:ext cx="366646" cy="3367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90" name="Picture 234" descr="stamp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722500" y="3465969"/>
              <a:ext cx="225973" cy="3950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391" name="Gruppieren 123"/>
          <p:cNvGrpSpPr>
            <a:grpSpLocks/>
          </p:cNvGrpSpPr>
          <p:nvPr/>
        </p:nvGrpSpPr>
        <p:grpSpPr bwMode="auto">
          <a:xfrm>
            <a:off x="5684636" y="4787573"/>
            <a:ext cx="809625" cy="1135063"/>
            <a:chOff x="3275856" y="2492896"/>
            <a:chExt cx="1080120" cy="1512168"/>
          </a:xfrm>
        </p:grpSpPr>
        <p:sp>
          <p:nvSpPr>
            <p:cNvPr id="392" name="Rechteck 391"/>
            <p:cNvSpPr/>
            <p:nvPr/>
          </p:nvSpPr>
          <p:spPr>
            <a:xfrm>
              <a:off x="3275856" y="2492896"/>
              <a:ext cx="1080120" cy="1512168"/>
            </a:xfrm>
            <a:prstGeom prst="rect">
              <a:avLst/>
            </a:prstGeom>
            <a:solidFill>
              <a:srgbClr val="FFFFFF"/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rPr>
                <a:t>OTS</a:t>
              </a:r>
            </a:p>
          </p:txBody>
        </p:sp>
        <p:pic>
          <p:nvPicPr>
            <p:cNvPr id="393" name="Picture 220" descr="rupe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657756" y="2660237"/>
              <a:ext cx="366646" cy="3367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94" name="Picture 234" descr="stamp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722500" y="3465969"/>
              <a:ext cx="225973" cy="3950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395" name="Gruppieren 127"/>
          <p:cNvGrpSpPr>
            <a:grpSpLocks/>
          </p:cNvGrpSpPr>
          <p:nvPr/>
        </p:nvGrpSpPr>
        <p:grpSpPr bwMode="auto">
          <a:xfrm>
            <a:off x="6692698" y="4812973"/>
            <a:ext cx="809625" cy="1135063"/>
            <a:chOff x="3275856" y="2492896"/>
            <a:chExt cx="1080120" cy="1512168"/>
          </a:xfrm>
        </p:grpSpPr>
        <p:sp>
          <p:nvSpPr>
            <p:cNvPr id="396" name="Rechteck 395"/>
            <p:cNvSpPr/>
            <p:nvPr/>
          </p:nvSpPr>
          <p:spPr>
            <a:xfrm>
              <a:off x="3275856" y="2492896"/>
              <a:ext cx="1080120" cy="1512168"/>
            </a:xfrm>
            <a:prstGeom prst="rect">
              <a:avLst/>
            </a:prstGeom>
            <a:solidFill>
              <a:srgbClr val="FFFFFF"/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rPr>
                <a:t>OTS</a:t>
              </a:r>
            </a:p>
          </p:txBody>
        </p:sp>
        <p:pic>
          <p:nvPicPr>
            <p:cNvPr id="397" name="Picture 220" descr="rupe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657756" y="2660237"/>
              <a:ext cx="366646" cy="3367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98" name="Picture 234" descr="stamp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722500" y="3465969"/>
              <a:ext cx="225973" cy="3950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399" name="Gruppieren 131"/>
          <p:cNvGrpSpPr>
            <a:grpSpLocks/>
          </p:cNvGrpSpPr>
          <p:nvPr/>
        </p:nvGrpSpPr>
        <p:grpSpPr bwMode="auto">
          <a:xfrm>
            <a:off x="7627736" y="4812973"/>
            <a:ext cx="811212" cy="1135063"/>
            <a:chOff x="3275856" y="2492896"/>
            <a:chExt cx="1080120" cy="1512168"/>
          </a:xfrm>
        </p:grpSpPr>
        <p:sp>
          <p:nvSpPr>
            <p:cNvPr id="400" name="Rechteck 399"/>
            <p:cNvSpPr/>
            <p:nvPr/>
          </p:nvSpPr>
          <p:spPr>
            <a:xfrm>
              <a:off x="3275856" y="2492896"/>
              <a:ext cx="1080120" cy="1512168"/>
            </a:xfrm>
            <a:prstGeom prst="rect">
              <a:avLst/>
            </a:prstGeom>
            <a:solidFill>
              <a:srgbClr val="FFFFFF"/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rPr>
                <a:t>OTS</a:t>
              </a:r>
            </a:p>
          </p:txBody>
        </p:sp>
        <p:pic>
          <p:nvPicPr>
            <p:cNvPr id="401" name="Picture 220" descr="rupe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657756" y="2660237"/>
              <a:ext cx="366646" cy="3367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02" name="Picture 234" descr="stamp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722500" y="3465969"/>
              <a:ext cx="225973" cy="3950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403" name="Trapezoid 402"/>
          <p:cNvSpPr/>
          <p:nvPr/>
        </p:nvSpPr>
        <p:spPr>
          <a:xfrm>
            <a:off x="1685723" y="4063673"/>
            <a:ext cx="622300" cy="431800"/>
          </a:xfrm>
          <a:prstGeom prst="trapezoid">
            <a:avLst/>
          </a:prstGeom>
          <a:noFill/>
          <a:ln w="25400" cap="flat" cmpd="sng" algn="ctr">
            <a:solidFill>
              <a:srgbClr val="BBE0E3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H</a:t>
            </a:r>
            <a:endParaRPr kumimoji="0" lang="de-DE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cxnSp>
        <p:nvCxnSpPr>
          <p:cNvPr id="404" name="Gerade Verbindung mit Pfeil 403"/>
          <p:cNvCxnSpPr>
            <a:endCxn id="403" idx="2"/>
          </p:cNvCxnSpPr>
          <p:nvPr/>
        </p:nvCxnSpPr>
        <p:spPr>
          <a:xfrm flipH="1" flipV="1">
            <a:off x="1996873" y="4495473"/>
            <a:ext cx="0" cy="441325"/>
          </a:xfrm>
          <a:prstGeom prst="straightConnector1">
            <a:avLst/>
          </a:prstGeom>
          <a:noFill/>
          <a:ln w="19050" cap="flat" cmpd="sng" algn="ctr">
            <a:solidFill>
              <a:srgbClr val="000000"/>
            </a:solidFill>
            <a:prstDash val="solid"/>
            <a:tailEnd type="triangle"/>
          </a:ln>
          <a:effectLst/>
        </p:spPr>
      </p:cxnSp>
      <p:sp>
        <p:nvSpPr>
          <p:cNvPr id="405" name="Trapezoid 404"/>
          <p:cNvSpPr/>
          <p:nvPr/>
        </p:nvSpPr>
        <p:spPr>
          <a:xfrm>
            <a:off x="780848" y="4063673"/>
            <a:ext cx="622300" cy="431800"/>
          </a:xfrm>
          <a:prstGeom prst="trapezoid">
            <a:avLst/>
          </a:prstGeom>
          <a:noFill/>
          <a:ln w="25400" cap="flat" cmpd="sng" algn="ctr">
            <a:solidFill>
              <a:srgbClr val="BBE0E3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H</a:t>
            </a:r>
            <a:endParaRPr kumimoji="0" lang="de-DE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406" name="Trapezoid 405"/>
          <p:cNvSpPr/>
          <p:nvPr/>
        </p:nvSpPr>
        <p:spPr>
          <a:xfrm>
            <a:off x="2677911" y="4055736"/>
            <a:ext cx="623887" cy="433387"/>
          </a:xfrm>
          <a:prstGeom prst="trapezoid">
            <a:avLst/>
          </a:prstGeom>
          <a:noFill/>
          <a:ln w="25400" cap="flat" cmpd="sng" algn="ctr">
            <a:solidFill>
              <a:srgbClr val="BBE0E3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H</a:t>
            </a:r>
          </a:p>
        </p:txBody>
      </p:sp>
      <p:cxnSp>
        <p:nvCxnSpPr>
          <p:cNvPr id="407" name="Gerade Verbindung mit Pfeil 406"/>
          <p:cNvCxnSpPr>
            <a:endCxn id="406" idx="2"/>
          </p:cNvCxnSpPr>
          <p:nvPr/>
        </p:nvCxnSpPr>
        <p:spPr>
          <a:xfrm flipH="1" flipV="1">
            <a:off x="2989061" y="4489123"/>
            <a:ext cx="0" cy="439738"/>
          </a:xfrm>
          <a:prstGeom prst="straightConnector1">
            <a:avLst/>
          </a:prstGeom>
          <a:noFill/>
          <a:ln w="19050" cap="flat" cmpd="sng" algn="ctr">
            <a:solidFill>
              <a:srgbClr val="000000"/>
            </a:solidFill>
            <a:prstDash val="solid"/>
            <a:tailEnd type="triangle"/>
          </a:ln>
          <a:effectLst/>
        </p:spPr>
      </p:cxnSp>
      <p:sp>
        <p:nvSpPr>
          <p:cNvPr id="408" name="Trapezoid 407"/>
          <p:cNvSpPr/>
          <p:nvPr/>
        </p:nvSpPr>
        <p:spPr>
          <a:xfrm>
            <a:off x="3685973" y="4063673"/>
            <a:ext cx="623888" cy="431800"/>
          </a:xfrm>
          <a:prstGeom prst="trapezoid">
            <a:avLst/>
          </a:prstGeom>
          <a:noFill/>
          <a:ln w="25400" cap="flat" cmpd="sng" algn="ctr">
            <a:solidFill>
              <a:srgbClr val="BBE0E3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H</a:t>
            </a:r>
          </a:p>
        </p:txBody>
      </p:sp>
      <p:cxnSp>
        <p:nvCxnSpPr>
          <p:cNvPr id="409" name="Gerade Verbindung mit Pfeil 408"/>
          <p:cNvCxnSpPr>
            <a:endCxn id="408" idx="2"/>
          </p:cNvCxnSpPr>
          <p:nvPr/>
        </p:nvCxnSpPr>
        <p:spPr>
          <a:xfrm flipH="1" flipV="1">
            <a:off x="3997123" y="4495473"/>
            <a:ext cx="0" cy="441325"/>
          </a:xfrm>
          <a:prstGeom prst="straightConnector1">
            <a:avLst/>
          </a:prstGeom>
          <a:noFill/>
          <a:ln w="19050" cap="flat" cmpd="sng" algn="ctr">
            <a:solidFill>
              <a:srgbClr val="000000"/>
            </a:solidFill>
            <a:prstDash val="solid"/>
            <a:tailEnd type="triangle"/>
          </a:ln>
          <a:effectLst/>
        </p:spPr>
      </p:cxnSp>
      <p:sp>
        <p:nvSpPr>
          <p:cNvPr id="410" name="Trapezoid 409"/>
          <p:cNvSpPr/>
          <p:nvPr/>
        </p:nvSpPr>
        <p:spPr>
          <a:xfrm>
            <a:off x="4813098" y="4063673"/>
            <a:ext cx="623888" cy="431800"/>
          </a:xfrm>
          <a:prstGeom prst="trapezoid">
            <a:avLst/>
          </a:prstGeom>
          <a:noFill/>
          <a:ln w="25400" cap="flat" cmpd="sng" algn="ctr">
            <a:solidFill>
              <a:srgbClr val="BBE0E3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H</a:t>
            </a:r>
          </a:p>
        </p:txBody>
      </p:sp>
      <p:cxnSp>
        <p:nvCxnSpPr>
          <p:cNvPr id="411" name="Gerade Verbindung mit Pfeil 410"/>
          <p:cNvCxnSpPr>
            <a:endCxn id="410" idx="2"/>
          </p:cNvCxnSpPr>
          <p:nvPr/>
        </p:nvCxnSpPr>
        <p:spPr>
          <a:xfrm flipH="1" flipV="1">
            <a:off x="5124248" y="4495473"/>
            <a:ext cx="0" cy="441325"/>
          </a:xfrm>
          <a:prstGeom prst="straightConnector1">
            <a:avLst/>
          </a:prstGeom>
          <a:noFill/>
          <a:ln w="19050" cap="flat" cmpd="sng" algn="ctr">
            <a:solidFill>
              <a:srgbClr val="000000"/>
            </a:solidFill>
            <a:prstDash val="solid"/>
            <a:tailEnd type="triangle"/>
          </a:ln>
          <a:effectLst/>
        </p:spPr>
      </p:cxnSp>
      <p:sp>
        <p:nvSpPr>
          <p:cNvPr id="412" name="Trapezoid 411"/>
          <p:cNvSpPr/>
          <p:nvPr/>
        </p:nvSpPr>
        <p:spPr>
          <a:xfrm>
            <a:off x="5775123" y="4063673"/>
            <a:ext cx="622300" cy="431800"/>
          </a:xfrm>
          <a:prstGeom prst="trapezoid">
            <a:avLst/>
          </a:prstGeom>
          <a:noFill/>
          <a:ln w="25400" cap="flat" cmpd="sng" algn="ctr">
            <a:solidFill>
              <a:srgbClr val="BBE0E3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H</a:t>
            </a:r>
          </a:p>
        </p:txBody>
      </p:sp>
      <p:cxnSp>
        <p:nvCxnSpPr>
          <p:cNvPr id="413" name="Gerade Verbindung mit Pfeil 412"/>
          <p:cNvCxnSpPr>
            <a:endCxn id="412" idx="2"/>
          </p:cNvCxnSpPr>
          <p:nvPr/>
        </p:nvCxnSpPr>
        <p:spPr>
          <a:xfrm flipH="1" flipV="1">
            <a:off x="6086273" y="4495473"/>
            <a:ext cx="0" cy="441325"/>
          </a:xfrm>
          <a:prstGeom prst="straightConnector1">
            <a:avLst/>
          </a:prstGeom>
          <a:noFill/>
          <a:ln w="19050" cap="flat" cmpd="sng" algn="ctr">
            <a:solidFill>
              <a:srgbClr val="000000"/>
            </a:solidFill>
            <a:prstDash val="solid"/>
            <a:tailEnd type="triangle"/>
          </a:ln>
          <a:effectLst/>
        </p:spPr>
      </p:cxnSp>
      <p:sp>
        <p:nvSpPr>
          <p:cNvPr id="414" name="Trapezoid 413"/>
          <p:cNvSpPr/>
          <p:nvPr/>
        </p:nvSpPr>
        <p:spPr>
          <a:xfrm>
            <a:off x="6783186" y="4063673"/>
            <a:ext cx="622300" cy="431800"/>
          </a:xfrm>
          <a:prstGeom prst="trapezoid">
            <a:avLst/>
          </a:prstGeom>
          <a:noFill/>
          <a:ln w="25400" cap="flat" cmpd="sng" algn="ctr">
            <a:solidFill>
              <a:srgbClr val="BBE0E3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H</a:t>
            </a:r>
          </a:p>
        </p:txBody>
      </p:sp>
      <p:cxnSp>
        <p:nvCxnSpPr>
          <p:cNvPr id="415" name="Gerade Verbindung mit Pfeil 414"/>
          <p:cNvCxnSpPr>
            <a:endCxn id="414" idx="2"/>
          </p:cNvCxnSpPr>
          <p:nvPr/>
        </p:nvCxnSpPr>
        <p:spPr>
          <a:xfrm flipH="1" flipV="1">
            <a:off x="7094336" y="4495473"/>
            <a:ext cx="0" cy="441325"/>
          </a:xfrm>
          <a:prstGeom prst="straightConnector1">
            <a:avLst/>
          </a:prstGeom>
          <a:noFill/>
          <a:ln w="19050" cap="flat" cmpd="sng" algn="ctr">
            <a:solidFill>
              <a:srgbClr val="000000"/>
            </a:solidFill>
            <a:prstDash val="solid"/>
            <a:tailEnd type="triangle"/>
          </a:ln>
          <a:effectLst/>
        </p:spPr>
      </p:cxnSp>
      <p:sp>
        <p:nvSpPr>
          <p:cNvPr id="416" name="Trapezoid 415"/>
          <p:cNvSpPr/>
          <p:nvPr/>
        </p:nvSpPr>
        <p:spPr>
          <a:xfrm>
            <a:off x="7718223" y="4063673"/>
            <a:ext cx="623888" cy="431800"/>
          </a:xfrm>
          <a:prstGeom prst="trapezoid">
            <a:avLst/>
          </a:prstGeom>
          <a:noFill/>
          <a:ln w="25400" cap="flat" cmpd="sng" algn="ctr">
            <a:solidFill>
              <a:srgbClr val="BBE0E3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H</a:t>
            </a:r>
          </a:p>
        </p:txBody>
      </p:sp>
      <p:cxnSp>
        <p:nvCxnSpPr>
          <p:cNvPr id="417" name="Gerade Verbindung mit Pfeil 416"/>
          <p:cNvCxnSpPr>
            <a:endCxn id="416" idx="2"/>
          </p:cNvCxnSpPr>
          <p:nvPr/>
        </p:nvCxnSpPr>
        <p:spPr>
          <a:xfrm flipH="1" flipV="1">
            <a:off x="8029373" y="4495473"/>
            <a:ext cx="1588" cy="441325"/>
          </a:xfrm>
          <a:prstGeom prst="straightConnector1">
            <a:avLst/>
          </a:prstGeom>
          <a:noFill/>
          <a:ln w="19050" cap="flat" cmpd="sng" algn="ctr">
            <a:solidFill>
              <a:srgbClr val="000000"/>
            </a:solidFill>
            <a:prstDash val="solid"/>
            <a:tailEnd type="triangle"/>
          </a:ln>
          <a:effectLst/>
        </p:spPr>
      </p:cxnSp>
      <p:sp>
        <p:nvSpPr>
          <p:cNvPr id="418" name="Trapezoid 417"/>
          <p:cNvSpPr/>
          <p:nvPr/>
        </p:nvSpPr>
        <p:spPr>
          <a:xfrm>
            <a:off x="1238048" y="3344536"/>
            <a:ext cx="622300" cy="431800"/>
          </a:xfrm>
          <a:prstGeom prst="trapezoid">
            <a:avLst/>
          </a:prstGeom>
          <a:noFill/>
          <a:ln w="25400" cap="flat" cmpd="sng" algn="ctr">
            <a:solidFill>
              <a:srgbClr val="BBE0E3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H</a:t>
            </a:r>
          </a:p>
        </p:txBody>
      </p:sp>
      <p:cxnSp>
        <p:nvCxnSpPr>
          <p:cNvPr id="419" name="Gewinkelte Verbindung 418"/>
          <p:cNvCxnSpPr>
            <a:stCxn id="405" idx="0"/>
            <a:endCxn id="418" idx="2"/>
          </p:cNvCxnSpPr>
          <p:nvPr/>
        </p:nvCxnSpPr>
        <p:spPr>
          <a:xfrm rot="5400000" flipH="1" flipV="1">
            <a:off x="1176929" y="3691405"/>
            <a:ext cx="287337" cy="457200"/>
          </a:xfrm>
          <a:prstGeom prst="bentConnector3">
            <a:avLst>
              <a:gd name="adj1" fmla="val 50000"/>
            </a:avLst>
          </a:prstGeom>
          <a:noFill/>
          <a:ln w="19050" cap="flat" cmpd="sng" algn="ctr">
            <a:solidFill>
              <a:srgbClr val="000000"/>
            </a:solidFill>
            <a:prstDash val="solid"/>
            <a:tailEnd type="triangle"/>
          </a:ln>
          <a:effectLst/>
        </p:spPr>
      </p:cxnSp>
      <p:cxnSp>
        <p:nvCxnSpPr>
          <p:cNvPr id="420" name="Gewinkelte Verbindung 419"/>
          <p:cNvCxnSpPr>
            <a:stCxn id="403" idx="0"/>
            <a:endCxn id="418" idx="2"/>
          </p:cNvCxnSpPr>
          <p:nvPr/>
        </p:nvCxnSpPr>
        <p:spPr>
          <a:xfrm rot="16200000" flipV="1">
            <a:off x="1629367" y="3696167"/>
            <a:ext cx="287337" cy="447675"/>
          </a:xfrm>
          <a:prstGeom prst="bentConnector3">
            <a:avLst>
              <a:gd name="adj1" fmla="val 50000"/>
            </a:avLst>
          </a:prstGeom>
          <a:noFill/>
          <a:ln w="19050" cap="flat" cmpd="sng" algn="ctr">
            <a:solidFill>
              <a:srgbClr val="000000"/>
            </a:solidFill>
            <a:prstDash val="solid"/>
            <a:tailEnd type="triangle"/>
          </a:ln>
          <a:effectLst/>
        </p:spPr>
      </p:cxnSp>
      <p:sp>
        <p:nvSpPr>
          <p:cNvPr id="421" name="Trapezoid 420"/>
          <p:cNvSpPr/>
          <p:nvPr/>
        </p:nvSpPr>
        <p:spPr>
          <a:xfrm>
            <a:off x="3158923" y="3344536"/>
            <a:ext cx="622300" cy="431800"/>
          </a:xfrm>
          <a:prstGeom prst="trapezoid">
            <a:avLst/>
          </a:prstGeom>
          <a:noFill/>
          <a:ln w="25400" cap="flat" cmpd="sng" algn="ctr">
            <a:solidFill>
              <a:srgbClr val="BBE0E3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H</a:t>
            </a:r>
          </a:p>
        </p:txBody>
      </p:sp>
      <p:cxnSp>
        <p:nvCxnSpPr>
          <p:cNvPr id="422" name="Gewinkelte Verbindung 421"/>
          <p:cNvCxnSpPr>
            <a:stCxn id="406" idx="0"/>
            <a:endCxn id="421" idx="2"/>
          </p:cNvCxnSpPr>
          <p:nvPr/>
        </p:nvCxnSpPr>
        <p:spPr>
          <a:xfrm rot="5400000" flipH="1" flipV="1">
            <a:off x="3089867" y="3675530"/>
            <a:ext cx="279400" cy="481012"/>
          </a:xfrm>
          <a:prstGeom prst="bentConnector3">
            <a:avLst>
              <a:gd name="adj1" fmla="val 50000"/>
            </a:avLst>
          </a:prstGeom>
          <a:noFill/>
          <a:ln w="19050" cap="flat" cmpd="sng" algn="ctr">
            <a:solidFill>
              <a:srgbClr val="000000"/>
            </a:solidFill>
            <a:prstDash val="solid"/>
            <a:tailEnd type="triangle"/>
          </a:ln>
          <a:effectLst/>
        </p:spPr>
      </p:cxnSp>
      <p:cxnSp>
        <p:nvCxnSpPr>
          <p:cNvPr id="423" name="Gewinkelte Verbindung 422"/>
          <p:cNvCxnSpPr>
            <a:stCxn id="408" idx="0"/>
            <a:endCxn id="421" idx="2"/>
          </p:cNvCxnSpPr>
          <p:nvPr/>
        </p:nvCxnSpPr>
        <p:spPr>
          <a:xfrm rot="16200000" flipV="1">
            <a:off x="3589929" y="3656480"/>
            <a:ext cx="287337" cy="527050"/>
          </a:xfrm>
          <a:prstGeom prst="bentConnector3">
            <a:avLst>
              <a:gd name="adj1" fmla="val 50000"/>
            </a:avLst>
          </a:prstGeom>
          <a:noFill/>
          <a:ln w="19050" cap="flat" cmpd="sng" algn="ctr">
            <a:solidFill>
              <a:srgbClr val="000000"/>
            </a:solidFill>
            <a:prstDash val="solid"/>
            <a:tailEnd type="triangle"/>
          </a:ln>
          <a:effectLst/>
        </p:spPr>
      </p:cxnSp>
      <p:sp>
        <p:nvSpPr>
          <p:cNvPr id="424" name="Trapezoid 423"/>
          <p:cNvSpPr/>
          <p:nvPr/>
        </p:nvSpPr>
        <p:spPr>
          <a:xfrm>
            <a:off x="5278236" y="3344536"/>
            <a:ext cx="623887" cy="431800"/>
          </a:xfrm>
          <a:prstGeom prst="trapezoid">
            <a:avLst/>
          </a:prstGeom>
          <a:noFill/>
          <a:ln w="25400" cap="flat" cmpd="sng" algn="ctr">
            <a:solidFill>
              <a:srgbClr val="BBE0E3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H</a:t>
            </a:r>
          </a:p>
        </p:txBody>
      </p:sp>
      <p:cxnSp>
        <p:nvCxnSpPr>
          <p:cNvPr id="425" name="Gewinkelte Verbindung 424"/>
          <p:cNvCxnSpPr>
            <a:stCxn id="410" idx="0"/>
            <a:endCxn id="424" idx="2"/>
          </p:cNvCxnSpPr>
          <p:nvPr/>
        </p:nvCxnSpPr>
        <p:spPr>
          <a:xfrm rot="5400000" flipH="1" flipV="1">
            <a:off x="5213942" y="3686642"/>
            <a:ext cx="287337" cy="466725"/>
          </a:xfrm>
          <a:prstGeom prst="bentConnector3">
            <a:avLst>
              <a:gd name="adj1" fmla="val 50000"/>
            </a:avLst>
          </a:prstGeom>
          <a:noFill/>
          <a:ln w="19050" cap="flat" cmpd="sng" algn="ctr">
            <a:solidFill>
              <a:srgbClr val="000000"/>
            </a:solidFill>
            <a:prstDash val="solid"/>
            <a:tailEnd type="triangle"/>
          </a:ln>
          <a:effectLst/>
        </p:spPr>
      </p:cxnSp>
      <p:cxnSp>
        <p:nvCxnSpPr>
          <p:cNvPr id="426" name="Gewinkelte Verbindung 425"/>
          <p:cNvCxnSpPr>
            <a:stCxn id="412" idx="0"/>
            <a:endCxn id="424" idx="2"/>
          </p:cNvCxnSpPr>
          <p:nvPr/>
        </p:nvCxnSpPr>
        <p:spPr>
          <a:xfrm rot="16200000" flipV="1">
            <a:off x="5694954" y="3672355"/>
            <a:ext cx="287337" cy="495300"/>
          </a:xfrm>
          <a:prstGeom prst="bentConnector3">
            <a:avLst>
              <a:gd name="adj1" fmla="val 50000"/>
            </a:avLst>
          </a:prstGeom>
          <a:noFill/>
          <a:ln w="19050" cap="flat" cmpd="sng" algn="ctr">
            <a:solidFill>
              <a:srgbClr val="000000"/>
            </a:solidFill>
            <a:prstDash val="solid"/>
            <a:tailEnd type="triangle"/>
          </a:ln>
          <a:effectLst/>
        </p:spPr>
      </p:cxnSp>
      <p:sp>
        <p:nvSpPr>
          <p:cNvPr id="427" name="Trapezoid 426"/>
          <p:cNvSpPr/>
          <p:nvPr/>
        </p:nvSpPr>
        <p:spPr>
          <a:xfrm>
            <a:off x="7262611" y="3344536"/>
            <a:ext cx="623887" cy="431800"/>
          </a:xfrm>
          <a:prstGeom prst="trapezoid">
            <a:avLst/>
          </a:prstGeom>
          <a:noFill/>
          <a:ln w="25400" cap="flat" cmpd="sng" algn="ctr">
            <a:solidFill>
              <a:srgbClr val="BBE0E3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H</a:t>
            </a:r>
          </a:p>
        </p:txBody>
      </p:sp>
      <p:cxnSp>
        <p:nvCxnSpPr>
          <p:cNvPr id="428" name="Gewinkelte Verbindung 427"/>
          <p:cNvCxnSpPr>
            <a:stCxn id="414" idx="0"/>
            <a:endCxn id="427" idx="2"/>
          </p:cNvCxnSpPr>
          <p:nvPr/>
        </p:nvCxnSpPr>
        <p:spPr>
          <a:xfrm rot="5400000" flipH="1" flipV="1">
            <a:off x="7191173" y="3679499"/>
            <a:ext cx="287337" cy="481012"/>
          </a:xfrm>
          <a:prstGeom prst="bentConnector3">
            <a:avLst>
              <a:gd name="adj1" fmla="val 50000"/>
            </a:avLst>
          </a:prstGeom>
          <a:noFill/>
          <a:ln w="19050" cap="flat" cmpd="sng" algn="ctr">
            <a:solidFill>
              <a:srgbClr val="000000"/>
            </a:solidFill>
            <a:prstDash val="solid"/>
            <a:tailEnd type="triangle"/>
          </a:ln>
          <a:effectLst/>
        </p:spPr>
      </p:cxnSp>
      <p:cxnSp>
        <p:nvCxnSpPr>
          <p:cNvPr id="429" name="Gewinkelte Verbindung 428"/>
          <p:cNvCxnSpPr>
            <a:stCxn id="416" idx="0"/>
            <a:endCxn id="427" idx="2"/>
          </p:cNvCxnSpPr>
          <p:nvPr/>
        </p:nvCxnSpPr>
        <p:spPr>
          <a:xfrm rot="16200000" flipV="1">
            <a:off x="7658692" y="3692992"/>
            <a:ext cx="287337" cy="454025"/>
          </a:xfrm>
          <a:prstGeom prst="bentConnector3">
            <a:avLst>
              <a:gd name="adj1" fmla="val 50000"/>
            </a:avLst>
          </a:prstGeom>
          <a:noFill/>
          <a:ln w="19050" cap="flat" cmpd="sng" algn="ctr">
            <a:solidFill>
              <a:srgbClr val="000000"/>
            </a:solidFill>
            <a:prstDash val="solid"/>
            <a:tailEnd type="triangle"/>
          </a:ln>
          <a:effectLst/>
        </p:spPr>
      </p:cxnSp>
      <p:sp>
        <p:nvSpPr>
          <p:cNvPr id="430" name="Trapezoid 429"/>
          <p:cNvSpPr/>
          <p:nvPr/>
        </p:nvSpPr>
        <p:spPr>
          <a:xfrm>
            <a:off x="2222298" y="2623811"/>
            <a:ext cx="623888" cy="431800"/>
          </a:xfrm>
          <a:prstGeom prst="trapezoid">
            <a:avLst/>
          </a:prstGeom>
          <a:noFill/>
          <a:ln w="25400" cap="flat" cmpd="sng" algn="ctr">
            <a:solidFill>
              <a:srgbClr val="BBE0E3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H</a:t>
            </a:r>
          </a:p>
        </p:txBody>
      </p:sp>
      <p:cxnSp>
        <p:nvCxnSpPr>
          <p:cNvPr id="431" name="Gewinkelte Verbindung 430"/>
          <p:cNvCxnSpPr>
            <a:stCxn id="418" idx="0"/>
            <a:endCxn id="430" idx="2"/>
          </p:cNvCxnSpPr>
          <p:nvPr/>
        </p:nvCxnSpPr>
        <p:spPr>
          <a:xfrm rot="5400000" flipH="1" flipV="1">
            <a:off x="1896860" y="2707949"/>
            <a:ext cx="288925" cy="984250"/>
          </a:xfrm>
          <a:prstGeom prst="bentConnector3">
            <a:avLst>
              <a:gd name="adj1" fmla="val 50000"/>
            </a:avLst>
          </a:prstGeom>
          <a:noFill/>
          <a:ln w="19050" cap="flat" cmpd="sng" algn="ctr">
            <a:solidFill>
              <a:srgbClr val="000000"/>
            </a:solidFill>
            <a:prstDash val="solid"/>
            <a:tailEnd type="triangle"/>
          </a:ln>
          <a:effectLst/>
        </p:spPr>
      </p:cxnSp>
      <p:cxnSp>
        <p:nvCxnSpPr>
          <p:cNvPr id="432" name="Gewinkelte Verbindung 431"/>
          <p:cNvCxnSpPr>
            <a:stCxn id="421" idx="0"/>
            <a:endCxn id="430" idx="2"/>
          </p:cNvCxnSpPr>
          <p:nvPr/>
        </p:nvCxnSpPr>
        <p:spPr>
          <a:xfrm rot="16200000" flipV="1">
            <a:off x="2857298" y="2731761"/>
            <a:ext cx="288925" cy="936625"/>
          </a:xfrm>
          <a:prstGeom prst="bentConnector3">
            <a:avLst>
              <a:gd name="adj1" fmla="val 50000"/>
            </a:avLst>
          </a:prstGeom>
          <a:noFill/>
          <a:ln w="19050" cap="flat" cmpd="sng" algn="ctr">
            <a:solidFill>
              <a:srgbClr val="000000"/>
            </a:solidFill>
            <a:prstDash val="solid"/>
            <a:tailEnd type="triangle"/>
          </a:ln>
          <a:effectLst/>
        </p:spPr>
      </p:cxnSp>
      <p:sp>
        <p:nvSpPr>
          <p:cNvPr id="433" name="Trapezoid 432"/>
          <p:cNvSpPr/>
          <p:nvPr/>
        </p:nvSpPr>
        <p:spPr>
          <a:xfrm>
            <a:off x="6327573" y="2623811"/>
            <a:ext cx="622300" cy="431800"/>
          </a:xfrm>
          <a:prstGeom prst="trapezoid">
            <a:avLst/>
          </a:prstGeom>
          <a:noFill/>
          <a:ln w="25400" cap="flat" cmpd="sng" algn="ctr">
            <a:solidFill>
              <a:srgbClr val="BBE0E3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H</a:t>
            </a:r>
          </a:p>
        </p:txBody>
      </p:sp>
      <p:cxnSp>
        <p:nvCxnSpPr>
          <p:cNvPr id="434" name="Gewinkelte Verbindung 433"/>
          <p:cNvCxnSpPr>
            <a:stCxn id="424" idx="0"/>
            <a:endCxn id="433" idx="2"/>
          </p:cNvCxnSpPr>
          <p:nvPr/>
        </p:nvCxnSpPr>
        <p:spPr>
          <a:xfrm rot="5400000" flipH="1" flipV="1">
            <a:off x="5970385" y="2676199"/>
            <a:ext cx="288925" cy="1047750"/>
          </a:xfrm>
          <a:prstGeom prst="bentConnector3">
            <a:avLst>
              <a:gd name="adj1" fmla="val 50000"/>
            </a:avLst>
          </a:prstGeom>
          <a:noFill/>
          <a:ln w="19050" cap="flat" cmpd="sng" algn="ctr">
            <a:solidFill>
              <a:srgbClr val="000000"/>
            </a:solidFill>
            <a:prstDash val="solid"/>
            <a:tailEnd type="triangle"/>
          </a:ln>
          <a:effectLst/>
        </p:spPr>
      </p:cxnSp>
      <p:cxnSp>
        <p:nvCxnSpPr>
          <p:cNvPr id="435" name="Gewinkelte Verbindung 434"/>
          <p:cNvCxnSpPr>
            <a:stCxn id="427" idx="0"/>
            <a:endCxn id="433" idx="2"/>
          </p:cNvCxnSpPr>
          <p:nvPr/>
        </p:nvCxnSpPr>
        <p:spPr>
          <a:xfrm rot="16200000" flipV="1">
            <a:off x="6962573" y="2731761"/>
            <a:ext cx="288925" cy="936625"/>
          </a:xfrm>
          <a:prstGeom prst="bentConnector3">
            <a:avLst>
              <a:gd name="adj1" fmla="val 50000"/>
            </a:avLst>
          </a:prstGeom>
          <a:noFill/>
          <a:ln w="19050" cap="flat" cmpd="sng" algn="ctr">
            <a:solidFill>
              <a:srgbClr val="000000"/>
            </a:solidFill>
            <a:prstDash val="solid"/>
            <a:tailEnd type="triangle"/>
          </a:ln>
          <a:effectLst/>
        </p:spPr>
      </p:cxnSp>
      <p:sp>
        <p:nvSpPr>
          <p:cNvPr id="436" name="Trapezoid 435"/>
          <p:cNvSpPr/>
          <p:nvPr/>
        </p:nvSpPr>
        <p:spPr>
          <a:xfrm>
            <a:off x="4270173" y="1904673"/>
            <a:ext cx="623888" cy="431800"/>
          </a:xfrm>
          <a:prstGeom prst="trapezoid">
            <a:avLst/>
          </a:prstGeom>
          <a:noFill/>
          <a:ln w="25400" cap="flat" cmpd="sng" algn="ctr">
            <a:solidFill>
              <a:srgbClr val="BBE0E3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H</a:t>
            </a:r>
          </a:p>
        </p:txBody>
      </p:sp>
      <p:cxnSp>
        <p:nvCxnSpPr>
          <p:cNvPr id="437" name="Gewinkelte Verbindung 436"/>
          <p:cNvCxnSpPr>
            <a:stCxn id="430" idx="0"/>
            <a:endCxn id="436" idx="2"/>
          </p:cNvCxnSpPr>
          <p:nvPr/>
        </p:nvCxnSpPr>
        <p:spPr>
          <a:xfrm rot="5400000" flipH="1" flipV="1">
            <a:off x="3413717" y="1456204"/>
            <a:ext cx="287338" cy="2047875"/>
          </a:xfrm>
          <a:prstGeom prst="bentConnector3">
            <a:avLst>
              <a:gd name="adj1" fmla="val 50000"/>
            </a:avLst>
          </a:prstGeom>
          <a:noFill/>
          <a:ln w="19050" cap="flat" cmpd="sng" algn="ctr">
            <a:solidFill>
              <a:srgbClr val="000000"/>
            </a:solidFill>
            <a:prstDash val="solid"/>
            <a:tailEnd type="triangle"/>
          </a:ln>
          <a:effectLst/>
        </p:spPr>
      </p:cxnSp>
      <p:cxnSp>
        <p:nvCxnSpPr>
          <p:cNvPr id="438" name="Gewinkelte Verbindung 437"/>
          <p:cNvCxnSpPr>
            <a:stCxn id="433" idx="0"/>
            <a:endCxn id="436" idx="2"/>
          </p:cNvCxnSpPr>
          <p:nvPr/>
        </p:nvCxnSpPr>
        <p:spPr>
          <a:xfrm rot="16200000" flipV="1">
            <a:off x="5466354" y="1451442"/>
            <a:ext cx="287338" cy="2057400"/>
          </a:xfrm>
          <a:prstGeom prst="bentConnector3">
            <a:avLst>
              <a:gd name="adj1" fmla="val 50000"/>
            </a:avLst>
          </a:prstGeom>
          <a:noFill/>
          <a:ln w="19050" cap="flat" cmpd="sng" algn="ctr">
            <a:solidFill>
              <a:srgbClr val="000000"/>
            </a:solidFill>
            <a:prstDash val="solid"/>
            <a:tailEnd type="triangle"/>
          </a:ln>
          <a:effectLst/>
        </p:spPr>
      </p:cxnSp>
      <p:cxnSp>
        <p:nvCxnSpPr>
          <p:cNvPr id="439" name="Gewinkelte Verbindung 438"/>
          <p:cNvCxnSpPr>
            <a:stCxn id="436" idx="0"/>
          </p:cNvCxnSpPr>
          <p:nvPr/>
        </p:nvCxnSpPr>
        <p:spPr>
          <a:xfrm rot="16200000" flipV="1">
            <a:off x="4472579" y="1795930"/>
            <a:ext cx="217487" cy="0"/>
          </a:xfrm>
          <a:prstGeom prst="bentConnector3">
            <a:avLst>
              <a:gd name="adj1" fmla="val 50000"/>
            </a:avLst>
          </a:prstGeom>
          <a:noFill/>
          <a:ln w="19050" cap="flat" cmpd="sng" algn="ctr">
            <a:solidFill>
              <a:srgbClr val="000000"/>
            </a:solidFill>
            <a:prstDash val="solid"/>
            <a:tailEnd type="triangle"/>
          </a:ln>
          <a:effectLst/>
        </p:spPr>
      </p:cxnSp>
      <p:sp>
        <p:nvSpPr>
          <p:cNvPr id="440" name="Textfeld 439"/>
          <p:cNvSpPr txBox="1">
            <a:spLocks noChangeArrowheads="1"/>
          </p:cNvSpPr>
          <p:nvPr/>
        </p:nvSpPr>
        <p:spPr bwMode="auto">
          <a:xfrm>
            <a:off x="4309861" y="1328411"/>
            <a:ext cx="5175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PK</a:t>
            </a:r>
          </a:p>
        </p:txBody>
      </p:sp>
      <p:sp>
        <p:nvSpPr>
          <p:cNvPr id="441" name="Ellipse 440"/>
          <p:cNvSpPr/>
          <p:nvPr/>
        </p:nvSpPr>
        <p:spPr>
          <a:xfrm>
            <a:off x="915588" y="3842079"/>
            <a:ext cx="371078" cy="371078"/>
          </a:xfrm>
          <a:prstGeom prst="ellipse">
            <a:avLst/>
          </a:prstGeom>
          <a:noFill/>
          <a:ln w="25400" cap="flat" cmpd="sng" algn="ctr">
            <a:solidFill>
              <a:srgbClr val="FF0000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442" name="Ellipse 441"/>
          <p:cNvSpPr/>
          <p:nvPr/>
        </p:nvSpPr>
        <p:spPr>
          <a:xfrm>
            <a:off x="3291534" y="3135814"/>
            <a:ext cx="352425" cy="351631"/>
          </a:xfrm>
          <a:prstGeom prst="ellipse">
            <a:avLst/>
          </a:prstGeom>
          <a:noFill/>
          <a:ln w="25400" cap="flat" cmpd="sng" algn="ctr">
            <a:solidFill>
              <a:srgbClr val="FF0000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443" name="Ellipse 442"/>
          <p:cNvSpPr/>
          <p:nvPr/>
        </p:nvSpPr>
        <p:spPr>
          <a:xfrm>
            <a:off x="6460020" y="2415734"/>
            <a:ext cx="352425" cy="351632"/>
          </a:xfrm>
          <a:prstGeom prst="ellipse">
            <a:avLst/>
          </a:prstGeom>
          <a:noFill/>
          <a:ln w="25400" cap="flat" cmpd="sng" algn="ctr">
            <a:solidFill>
              <a:srgbClr val="FF0000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444" name="Text Box 41"/>
          <p:cNvSpPr txBox="1">
            <a:spLocks noChangeArrowheads="1"/>
          </p:cNvSpPr>
          <p:nvPr/>
        </p:nvSpPr>
        <p:spPr bwMode="auto">
          <a:xfrm>
            <a:off x="4952599" y="1615897"/>
            <a:ext cx="5076825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5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SIG </a:t>
            </a:r>
            <a:r>
              <a:rPr kumimoji="0" lang="en-US" sz="25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</a:rPr>
              <a:t>= (</a:t>
            </a:r>
            <a:r>
              <a:rPr kumimoji="0" lang="en-US" sz="2500" b="0" i="1" u="none" strike="noStrike" kern="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</a:rPr>
              <a:t>i</a:t>
            </a:r>
            <a:r>
              <a:rPr kumimoji="0" lang="en-US" sz="2500" b="0" i="1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</a:rPr>
              <a:t>=2</a:t>
            </a:r>
            <a:r>
              <a:rPr kumimoji="0" lang="en-US" sz="25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</a:rPr>
              <a:t>,     </a:t>
            </a:r>
            <a:r>
              <a:rPr kumimoji="0" lang="en-US" sz="25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</a:rPr>
              <a:t>,     ,     </a:t>
            </a:r>
            <a:r>
              <a:rPr kumimoji="0" lang="en-US" sz="25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</a:rPr>
              <a:t>,     ,      )</a:t>
            </a:r>
            <a:endParaRPr kumimoji="0" lang="en-US" sz="25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pic>
        <p:nvPicPr>
          <p:cNvPr id="445" name="Picture 42" descr="docsi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059386" y="1630710"/>
            <a:ext cx="3937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46" name="Oval 44"/>
          <p:cNvSpPr>
            <a:spLocks noChangeArrowheads="1"/>
          </p:cNvSpPr>
          <p:nvPr/>
        </p:nvSpPr>
        <p:spPr bwMode="auto">
          <a:xfrm>
            <a:off x="7559448" y="1640692"/>
            <a:ext cx="360362" cy="360362"/>
          </a:xfrm>
          <a:prstGeom prst="ellips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447" name="Oval 45"/>
          <p:cNvSpPr>
            <a:spLocks noChangeArrowheads="1"/>
          </p:cNvSpPr>
          <p:nvPr/>
        </p:nvSpPr>
        <p:spPr bwMode="auto">
          <a:xfrm>
            <a:off x="8030965" y="1640692"/>
            <a:ext cx="360362" cy="360362"/>
          </a:xfrm>
          <a:prstGeom prst="ellips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448" name="Oval 46"/>
          <p:cNvSpPr>
            <a:spLocks noChangeArrowheads="1"/>
          </p:cNvSpPr>
          <p:nvPr/>
        </p:nvSpPr>
        <p:spPr bwMode="auto">
          <a:xfrm>
            <a:off x="8534699" y="1640692"/>
            <a:ext cx="360362" cy="360362"/>
          </a:xfrm>
          <a:prstGeom prst="ellips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pic>
        <p:nvPicPr>
          <p:cNvPr id="449" name="Picture 220" descr="rup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45048" y="1748642"/>
            <a:ext cx="274638" cy="252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450" name="Gruppieren 80"/>
          <p:cNvGrpSpPr>
            <a:grpSpLocks/>
          </p:cNvGrpSpPr>
          <p:nvPr/>
        </p:nvGrpSpPr>
        <p:grpSpPr bwMode="auto">
          <a:xfrm>
            <a:off x="688019" y="4792958"/>
            <a:ext cx="809625" cy="1133475"/>
            <a:chOff x="3275856" y="2492896"/>
            <a:chExt cx="1080120" cy="1512168"/>
          </a:xfrm>
        </p:grpSpPr>
        <p:sp>
          <p:nvSpPr>
            <p:cNvPr id="451" name="Rechteck 450"/>
            <p:cNvSpPr/>
            <p:nvPr/>
          </p:nvSpPr>
          <p:spPr>
            <a:xfrm>
              <a:off x="3275856" y="2492896"/>
              <a:ext cx="1080120" cy="1512168"/>
            </a:xfrm>
            <a:prstGeom prst="rect">
              <a:avLst/>
            </a:prstGeom>
            <a:solidFill>
              <a:srgbClr val="FFFFFF"/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rPr>
                <a:t>OTS</a:t>
              </a:r>
              <a:endPara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endParaRPr>
            </a:p>
          </p:txBody>
        </p:sp>
        <p:pic>
          <p:nvPicPr>
            <p:cNvPr id="452" name="Picture 220" descr="rupe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657756" y="2660237"/>
              <a:ext cx="366646" cy="3367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53" name="Picture 234" descr="stamp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722500" y="3465969"/>
              <a:ext cx="225973" cy="3950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454" name="Ellipse 453"/>
          <p:cNvSpPr/>
          <p:nvPr/>
        </p:nvSpPr>
        <p:spPr>
          <a:xfrm>
            <a:off x="236336" y="5432098"/>
            <a:ext cx="8666162" cy="515938"/>
          </a:xfrm>
          <a:prstGeom prst="ellipse">
            <a:avLst/>
          </a:prstGeom>
          <a:solidFill>
            <a:srgbClr val="00B0F0">
              <a:alpha val="27000"/>
            </a:srgbClr>
          </a:solidFill>
          <a:ln w="25400" cap="flat" cmpd="sng" algn="ctr">
            <a:solidFill>
              <a:srgbClr val="00B0F0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5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SK</a:t>
            </a:r>
          </a:p>
        </p:txBody>
      </p:sp>
      <p:sp>
        <p:nvSpPr>
          <p:cNvPr id="455" name="Ellipse 454"/>
          <p:cNvSpPr/>
          <p:nvPr/>
        </p:nvSpPr>
        <p:spPr>
          <a:xfrm>
            <a:off x="1431723" y="4684386"/>
            <a:ext cx="1101725" cy="1395412"/>
          </a:xfrm>
          <a:prstGeom prst="ellipse">
            <a:avLst/>
          </a:prstGeom>
          <a:noFill/>
          <a:ln w="25400" cap="flat" cmpd="sng" algn="ctr">
            <a:solidFill>
              <a:srgbClr val="FF0000"/>
            </a:solidFill>
            <a:prstDash val="sysDot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cxnSp>
        <p:nvCxnSpPr>
          <p:cNvPr id="456" name="Gerade Verbindung mit Pfeil 455"/>
          <p:cNvCxnSpPr>
            <a:endCxn id="405" idx="2"/>
          </p:cNvCxnSpPr>
          <p:nvPr/>
        </p:nvCxnSpPr>
        <p:spPr>
          <a:xfrm flipH="1" flipV="1">
            <a:off x="1091998" y="4495473"/>
            <a:ext cx="0" cy="441325"/>
          </a:xfrm>
          <a:prstGeom prst="straightConnector1">
            <a:avLst/>
          </a:prstGeom>
          <a:noFill/>
          <a:ln w="19050" cap="flat" cmpd="sng" algn="ctr">
            <a:solidFill>
              <a:srgbClr val="000000"/>
            </a:solidFill>
            <a:prstDash val="solid"/>
            <a:tailEnd type="triangle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3.58382E-6 L -0.3033 0.3410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200" y="1700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1000" fill="hold"/>
                                        <p:tgtEl>
                                          <p:spTgt spid="371"/>
                                        </p:tgtEl>
                                      </p:cBhvr>
                                      <p:by x="80000" y="8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9" dur="500" fill="hold"/>
                                        <p:tgtEl>
                                          <p:spTgt spid="40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E6001A"/>
                                      </p:to>
                                    </p:animClr>
                                    <p:set>
                                      <p:cBhvr>
                                        <p:cTn id="140" dur="500" fill="hold"/>
                                        <p:tgtEl>
                                          <p:spTgt spid="40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2" dur="2000" fill="hold"/>
                                        <p:tgtEl>
                                          <p:spTgt spid="42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E6001A"/>
                                      </p:to>
                                    </p:animClr>
                                    <p:set>
                                      <p:cBhvr>
                                        <p:cTn id="143" dur="2000" fill="hold"/>
                                        <p:tgtEl>
                                          <p:spTgt spid="42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5" dur="2000" fill="hold"/>
                                        <p:tgtEl>
                                          <p:spTgt spid="43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E6001A"/>
                                      </p:to>
                                    </p:animClr>
                                    <p:set>
                                      <p:cBhvr>
                                        <p:cTn id="146" dur="2000" fill="hold"/>
                                        <p:tgtEl>
                                          <p:spTgt spid="43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8" dur="2000" fill="hold"/>
                                        <p:tgtEl>
                                          <p:spTgt spid="43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E6001A"/>
                                      </p:to>
                                    </p:animClr>
                                    <p:set>
                                      <p:cBhvr>
                                        <p:cTn id="149" dur="2000" fill="hold"/>
                                        <p:tgtEl>
                                          <p:spTgt spid="43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0" fill="hold">
                            <p:stCondLst>
                              <p:cond delay="2000"/>
                            </p:stCondLst>
                            <p:childTnLst>
                              <p:par>
                                <p:cTn id="15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9" grpId="0" animBg="1"/>
      <p:bldP spid="370" grpId="0" build="p"/>
      <p:bldP spid="403" grpId="0" animBg="1"/>
      <p:bldP spid="405" grpId="0" animBg="1"/>
      <p:bldP spid="406" grpId="0" animBg="1"/>
      <p:bldP spid="408" grpId="0" animBg="1"/>
      <p:bldP spid="410" grpId="0" animBg="1"/>
      <p:bldP spid="412" grpId="0" animBg="1"/>
      <p:bldP spid="414" grpId="0" animBg="1"/>
      <p:bldP spid="416" grpId="0" animBg="1"/>
      <p:bldP spid="418" grpId="0" animBg="1"/>
      <p:bldP spid="421" grpId="0" animBg="1"/>
      <p:bldP spid="424" grpId="0" animBg="1"/>
      <p:bldP spid="427" grpId="0" animBg="1"/>
      <p:bldP spid="430" grpId="0" animBg="1"/>
      <p:bldP spid="433" grpId="0" animBg="1"/>
      <p:bldP spid="436" grpId="0" animBg="1"/>
      <p:bldP spid="440" grpId="0"/>
      <p:bldP spid="441" grpId="0" animBg="1"/>
      <p:bldP spid="442" grpId="0" animBg="1"/>
      <p:bldP spid="443" grpId="0" animBg="1"/>
      <p:bldP spid="444" grpId="0"/>
      <p:bldP spid="446" grpId="0" animBg="1"/>
      <p:bldP spid="447" grpId="0" animBg="1"/>
      <p:bldP spid="448" grpId="0" animBg="1"/>
      <p:bldP spid="454" grpId="0" animBg="1"/>
      <p:bldP spid="45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Practical Challenge: Handle State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>
                <a:solidFill>
                  <a:srgbClr val="00B050"/>
                </a:solidFill>
              </a:rPr>
              <a:t>Can be avoided in theory</a:t>
            </a:r>
            <a:r>
              <a:rPr lang="de-DE" dirty="0" smtClean="0"/>
              <a:t>, </a:t>
            </a:r>
            <a:r>
              <a:rPr lang="de-DE" dirty="0" smtClean="0">
                <a:solidFill>
                  <a:srgbClr val="C00000"/>
                </a:solidFill>
              </a:rPr>
              <a:t>paid with efficiency</a:t>
            </a:r>
          </a:p>
          <a:p>
            <a:endParaRPr lang="de-DE" dirty="0" smtClean="0"/>
          </a:p>
          <a:p>
            <a:r>
              <a:rPr lang="de-DE" dirty="0" smtClean="0"/>
              <a:t>Different API</a:t>
            </a:r>
          </a:p>
          <a:p>
            <a:pPr lvl="1"/>
            <a:r>
              <a:rPr lang="de-DE" dirty="0" smtClean="0"/>
              <a:t>Handle Integration</a:t>
            </a:r>
          </a:p>
          <a:p>
            <a:pPr lvl="1"/>
            <a:endParaRPr lang="de-DE" dirty="0"/>
          </a:p>
          <a:p>
            <a:r>
              <a:rPr lang="de-DE" dirty="0" smtClean="0"/>
              <a:t>Prevent copies</a:t>
            </a:r>
          </a:p>
          <a:p>
            <a:pPr lvl="1"/>
            <a:r>
              <a:rPr lang="de-DE" dirty="0" smtClean="0"/>
              <a:t>No key back-up</a:t>
            </a:r>
          </a:p>
          <a:p>
            <a:pPr lvl="1"/>
            <a:endParaRPr lang="de-DE" dirty="0"/>
          </a:p>
          <a:p>
            <a:r>
              <a:rPr lang="de-DE" dirty="0" smtClean="0"/>
              <a:t>Multi-threading safety</a:t>
            </a:r>
          </a:p>
          <a:p>
            <a:endParaRPr lang="de-DE" dirty="0"/>
          </a:p>
          <a:p>
            <a:r>
              <a:rPr lang="de-DE" dirty="0" smtClean="0"/>
              <a:t>Industry input appreciated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nl-NL" smtClean="0"/>
              <a:t>PAGE </a:t>
            </a:r>
            <a:fld id="{F6191C09-C392-4E8C-984F-AEB7D870D5B3}" type="slidenum">
              <a:rPr lang="nl-NL" smtClean="0"/>
              <a:pPr/>
              <a:t>5</a:t>
            </a:fld>
            <a:endParaRPr lang="nl-N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B3A7A31A-19F3-4674-BE2B-B5E7D030595A}" type="datetime1">
              <a:rPr lang="nl-NL" smtClean="0"/>
              <a:pPr/>
              <a:t>6-10-2014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971707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McGrew &amp; Curcio‘2014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2707" t="13857" r="46844" b="40393"/>
          <a:stretch/>
        </p:blipFill>
        <p:spPr>
          <a:xfrm>
            <a:off x="611560" y="1412776"/>
            <a:ext cx="7909802" cy="3672408"/>
          </a:xfrm>
          <a:prstGeom prst="rect">
            <a:avLst/>
          </a:prstGeom>
          <a:ln>
            <a:solidFill>
              <a:schemeClr val="dk1">
                <a:shade val="95000"/>
                <a:satMod val="105000"/>
              </a:schemeClr>
            </a:solidFill>
          </a:ln>
        </p:spPr>
      </p:pic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nl-NL" smtClean="0"/>
              <a:t>PAGE </a:t>
            </a:r>
            <a:fld id="{F6191C09-C392-4E8C-984F-AEB7D870D5B3}" type="slidenum">
              <a:rPr lang="nl-NL" smtClean="0"/>
              <a:pPr/>
              <a:t>6</a:t>
            </a:fld>
            <a:endParaRPr lang="nl-N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B3A7A31A-19F3-4674-BE2B-B5E7D030595A}" type="datetime1">
              <a:rPr lang="nl-NL" smtClean="0"/>
              <a:pPr/>
              <a:t>6-10-2014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45661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McGrew &amp; Curcio‘2014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Merkle Tree + Winternitz OTS</a:t>
            </a:r>
          </a:p>
          <a:p>
            <a:endParaRPr lang="en-US" dirty="0" smtClean="0"/>
          </a:p>
          <a:p>
            <a:r>
              <a:rPr lang="de-DE" dirty="0" smtClean="0"/>
              <a:t>Parameter Sets = Cipher Suites</a:t>
            </a:r>
          </a:p>
          <a:p>
            <a:endParaRPr lang="de-DE" dirty="0" smtClean="0"/>
          </a:p>
          <a:p>
            <a:r>
              <a:rPr lang="de-DE" dirty="0" smtClean="0"/>
              <a:t>Security = collision resistance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nl-NL" smtClean="0"/>
              <a:t>PAGE </a:t>
            </a:r>
            <a:fld id="{F6191C09-C392-4E8C-984F-AEB7D870D5B3}" type="slidenum">
              <a:rPr lang="nl-NL" smtClean="0"/>
              <a:pPr/>
              <a:t>7</a:t>
            </a:fld>
            <a:endParaRPr lang="nl-N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B3A7A31A-19F3-4674-BE2B-B5E7D030595A}" type="datetime1">
              <a:rPr lang="nl-NL" smtClean="0"/>
              <a:pPr/>
              <a:t>6-10-2014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50349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2204863"/>
            <a:ext cx="7993062" cy="3533949"/>
          </a:xfrm>
        </p:spPr>
        <p:txBody>
          <a:bodyPr/>
          <a:lstStyle/>
          <a:p>
            <a:pPr marL="0" indent="0" algn="ctr">
              <a:buNone/>
            </a:pPr>
            <a:r>
              <a:rPr lang="de-DE" sz="4400" dirty="0" smtClean="0"/>
              <a:t>XMSS</a:t>
            </a:r>
          </a:p>
          <a:p>
            <a:pPr marL="0" indent="0" algn="ctr">
              <a:buNone/>
            </a:pPr>
            <a:r>
              <a:rPr lang="de-DE" sz="4400" dirty="0" smtClean="0"/>
              <a:t>eXtended Merkle Signature Scheme</a:t>
            </a:r>
            <a:endParaRPr lang="en-US" sz="4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nl-NL" smtClean="0"/>
              <a:t>PAGE </a:t>
            </a:r>
            <a:fld id="{F6191C09-C392-4E8C-984F-AEB7D870D5B3}" type="slidenum">
              <a:rPr lang="nl-NL" smtClean="0"/>
              <a:pPr/>
              <a:t>8</a:t>
            </a:fld>
            <a:endParaRPr lang="nl-N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B3A7A31A-19F3-4674-BE2B-B5E7D030595A}" type="datetime1">
              <a:rPr lang="nl-NL" smtClean="0"/>
              <a:pPr/>
              <a:t>6-10-2014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05958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partmentDialogue">
  <a:themeElements>
    <a:clrScheme name="TUe special red 1">
      <a:dk1>
        <a:srgbClr val="101073"/>
      </a:dk1>
      <a:lt1>
        <a:srgbClr val="0066CC"/>
      </a:lt1>
      <a:dk2>
        <a:srgbClr val="FFFFFF"/>
      </a:dk2>
      <a:lt2>
        <a:srgbClr val="FF9A00"/>
      </a:lt2>
      <a:accent1>
        <a:srgbClr val="00AEEF"/>
      </a:accent1>
      <a:accent2>
        <a:srgbClr val="D6004A"/>
      </a:accent2>
      <a:accent3>
        <a:srgbClr val="AAB8E2"/>
      </a:accent3>
      <a:accent4>
        <a:srgbClr val="0C0C61"/>
      </a:accent4>
      <a:accent5>
        <a:srgbClr val="AAD3F6"/>
      </a:accent5>
      <a:accent6>
        <a:srgbClr val="C20042"/>
      </a:accent6>
      <a:hlink>
        <a:srgbClr val="AD20AD"/>
      </a:hlink>
      <a:folHlink>
        <a:srgbClr val="7FC241"/>
      </a:folHlink>
    </a:clrScheme>
    <a:fontScheme name="TUe special re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Ue special red 1">
        <a:dk1>
          <a:srgbClr val="101073"/>
        </a:dk1>
        <a:lt1>
          <a:srgbClr val="0066CC"/>
        </a:lt1>
        <a:dk2>
          <a:srgbClr val="FFFFFF"/>
        </a:dk2>
        <a:lt2>
          <a:srgbClr val="FF9A00"/>
        </a:lt2>
        <a:accent1>
          <a:srgbClr val="00AEEF"/>
        </a:accent1>
        <a:accent2>
          <a:srgbClr val="D6004A"/>
        </a:accent2>
        <a:accent3>
          <a:srgbClr val="AAB8E2"/>
        </a:accent3>
        <a:accent4>
          <a:srgbClr val="0C0C61"/>
        </a:accent4>
        <a:accent5>
          <a:srgbClr val="AAD3F6"/>
        </a:accent5>
        <a:accent6>
          <a:srgbClr val="C20042"/>
        </a:accent6>
        <a:hlink>
          <a:srgbClr val="AD20AD"/>
        </a:hlink>
        <a:folHlink>
          <a:srgbClr val="7FC24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Red bullets">
  <a:themeElements>
    <a:clrScheme name="Red bullets 1">
      <a:dk1>
        <a:srgbClr val="101073"/>
      </a:dk1>
      <a:lt1>
        <a:srgbClr val="0066CC"/>
      </a:lt1>
      <a:dk2>
        <a:srgbClr val="FFFFFF"/>
      </a:dk2>
      <a:lt2>
        <a:srgbClr val="FF9A00"/>
      </a:lt2>
      <a:accent1>
        <a:srgbClr val="00AEEF"/>
      </a:accent1>
      <a:accent2>
        <a:srgbClr val="D6004A"/>
      </a:accent2>
      <a:accent3>
        <a:srgbClr val="AAB8E2"/>
      </a:accent3>
      <a:accent4>
        <a:srgbClr val="0C0C61"/>
      </a:accent4>
      <a:accent5>
        <a:srgbClr val="AAD3F6"/>
      </a:accent5>
      <a:accent6>
        <a:srgbClr val="C20042"/>
      </a:accent6>
      <a:hlink>
        <a:srgbClr val="AD20AD"/>
      </a:hlink>
      <a:folHlink>
        <a:srgbClr val="7FC241"/>
      </a:folHlink>
    </a:clrScheme>
    <a:fontScheme name="Red bullet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Red bullets 1">
        <a:dk1>
          <a:srgbClr val="101073"/>
        </a:dk1>
        <a:lt1>
          <a:srgbClr val="0066CC"/>
        </a:lt1>
        <a:dk2>
          <a:srgbClr val="FFFFFF"/>
        </a:dk2>
        <a:lt2>
          <a:srgbClr val="FF9A00"/>
        </a:lt2>
        <a:accent1>
          <a:srgbClr val="00AEEF"/>
        </a:accent1>
        <a:accent2>
          <a:srgbClr val="D6004A"/>
        </a:accent2>
        <a:accent3>
          <a:srgbClr val="AAB8E2"/>
        </a:accent3>
        <a:accent4>
          <a:srgbClr val="0C0C61"/>
        </a:accent4>
        <a:accent5>
          <a:srgbClr val="AAD3F6"/>
        </a:accent5>
        <a:accent6>
          <a:srgbClr val="C20042"/>
        </a:accent6>
        <a:hlink>
          <a:srgbClr val="AD20AD"/>
        </a:hlink>
        <a:folHlink>
          <a:srgbClr val="7FC24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DepartmentDialogue</Template>
  <TotalTime>1710</TotalTime>
  <Words>571</Words>
  <Application>Microsoft Office PowerPoint</Application>
  <PresentationFormat>On-screen Show (4:3)</PresentationFormat>
  <Paragraphs>294</Paragraphs>
  <Slides>21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21</vt:i4>
      </vt:variant>
    </vt:vector>
  </HeadingPairs>
  <TitlesOfParts>
    <vt:vector size="32" baseType="lpstr">
      <vt:lpstr>Arial</vt:lpstr>
      <vt:lpstr>Cambria Math</vt:lpstr>
      <vt:lpstr>Courier New</vt:lpstr>
      <vt:lpstr>French Script MT</vt:lpstr>
      <vt:lpstr>Times New Roman</vt:lpstr>
      <vt:lpstr>Verdana</vt:lpstr>
      <vt:lpstr>Wingdings</vt:lpstr>
      <vt:lpstr>DepartmentDialogue</vt:lpstr>
      <vt:lpstr>Red bullets</vt:lpstr>
      <vt:lpstr>Formel</vt:lpstr>
      <vt:lpstr>CorelDRAW</vt:lpstr>
      <vt:lpstr>Towards A Standard for Practical  Hash-based Signatures </vt:lpstr>
      <vt:lpstr>Hash-based Signature Schemes [Mer89]</vt:lpstr>
      <vt:lpstr>Security </vt:lpstr>
      <vt:lpstr>Post-Quantum Security</vt:lpstr>
      <vt:lpstr>Merkle’s Hash-based Signatures</vt:lpstr>
      <vt:lpstr>Practical Challenge: Handle State</vt:lpstr>
      <vt:lpstr>McGrew &amp; Curcio‘2014</vt:lpstr>
      <vt:lpstr>McGrew &amp; Curcio‘2014</vt:lpstr>
      <vt:lpstr>PowerPoint Presentation</vt:lpstr>
      <vt:lpstr>Reduced Security Requirements</vt:lpstr>
      <vt:lpstr>Size reduction</vt:lpstr>
      <vt:lpstr>Early warning system</vt:lpstr>
      <vt:lpstr>Tree Chaining</vt:lpstr>
      <vt:lpstr>Tree Chaining</vt:lpstr>
      <vt:lpstr>Tree Chaining</vt:lpstr>
      <vt:lpstr>Forward Security</vt:lpstr>
      <vt:lpstr>Forward Security</vt:lpstr>
      <vt:lpstr>Requires special KeyGen</vt:lpstr>
      <vt:lpstr>PoC Implementation</vt:lpstr>
      <vt:lpstr>Conclusion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Department Dialogue</dc:title>
  <dc:creator>huelsing</dc:creator>
  <dc:description>Design by Volle Kracht_x000d_
Template by Orange Pepper BV_x000d_
Copyright 2008</dc:description>
  <cp:lastModifiedBy>huelsing</cp:lastModifiedBy>
  <cp:revision>57</cp:revision>
  <dcterms:created xsi:type="dcterms:W3CDTF">2014-02-11T15:59:00Z</dcterms:created>
  <dcterms:modified xsi:type="dcterms:W3CDTF">2014-10-06T15:30:11Z</dcterms:modified>
</cp:coreProperties>
</file>