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258" r:id="rId3"/>
    <p:sldId id="259" r:id="rId4"/>
    <p:sldId id="261" r:id="rId5"/>
    <p:sldId id="322" r:id="rId6"/>
    <p:sldId id="323" r:id="rId7"/>
    <p:sldId id="324" r:id="rId8"/>
    <p:sldId id="325" r:id="rId9"/>
    <p:sldId id="326" r:id="rId10"/>
    <p:sldId id="327" r:id="rId11"/>
    <p:sldId id="262" r:id="rId12"/>
    <p:sldId id="263" r:id="rId13"/>
    <p:sldId id="267" r:id="rId14"/>
    <p:sldId id="268" r:id="rId15"/>
    <p:sldId id="332" r:id="rId16"/>
    <p:sldId id="328" r:id="rId17"/>
    <p:sldId id="333" r:id="rId18"/>
    <p:sldId id="334" r:id="rId19"/>
    <p:sldId id="335" r:id="rId20"/>
    <p:sldId id="336" r:id="rId21"/>
    <p:sldId id="269" r:id="rId22"/>
    <p:sldId id="329" r:id="rId23"/>
    <p:sldId id="337" r:id="rId24"/>
    <p:sldId id="338" r:id="rId25"/>
    <p:sldId id="330" r:id="rId26"/>
    <p:sldId id="275" r:id="rId27"/>
    <p:sldId id="343" r:id="rId28"/>
    <p:sldId id="276" r:id="rId29"/>
    <p:sldId id="344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39" r:id="rId40"/>
    <p:sldId id="340" r:id="rId41"/>
    <p:sldId id="341" r:id="rId42"/>
    <p:sldId id="345" r:id="rId43"/>
    <p:sldId id="346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42" r:id="rId52"/>
    <p:sldId id="32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B81D0-1B2B-41DF-8D04-8E3B86ED5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B7FE56-DE2E-4545-B246-FC1C7663D6B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Post </a:t>
          </a:r>
          <a:r>
            <a:rPr lang="en-US" dirty="0" smtClean="0">
              <a:solidFill>
                <a:schemeClr val="tx1"/>
              </a:solidFill>
            </a:rPr>
            <a:t>quantum</a:t>
          </a:r>
          <a:endParaRPr lang="de-DE" dirty="0">
            <a:solidFill>
              <a:schemeClr val="tx1"/>
            </a:solidFill>
          </a:endParaRPr>
        </a:p>
      </dgm:t>
    </dgm:pt>
    <dgm:pt modelId="{230036BB-DDA8-4BBC-8BD9-F6F2A5758973}" type="sibTrans" cxnId="{EFF2FCDB-DC61-46D2-B767-38A651E6F100}">
      <dgm:prSet/>
      <dgm:spPr/>
      <dgm:t>
        <a:bodyPr/>
        <a:lstStyle/>
        <a:p>
          <a:endParaRPr lang="de-DE"/>
        </a:p>
      </dgm:t>
    </dgm:pt>
    <dgm:pt modelId="{2F3DA82B-D7B3-4EB4-9A55-2021AF94BD1A}" type="parTrans" cxnId="{EFF2FCDB-DC61-46D2-B767-38A651E6F100}">
      <dgm:prSet/>
      <dgm:spPr/>
      <dgm:t>
        <a:bodyPr/>
        <a:lstStyle/>
        <a:p>
          <a:endParaRPr lang="de-DE"/>
        </a:p>
      </dgm:t>
    </dgm:pt>
    <dgm:pt modelId="{4F2DD670-B497-4083-ABD1-7DE8ED43F049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Only secure hash function</a:t>
          </a:r>
          <a:endParaRPr lang="de-DE" dirty="0">
            <a:solidFill>
              <a:schemeClr val="tx1"/>
            </a:solidFill>
          </a:endParaRPr>
        </a:p>
      </dgm:t>
    </dgm:pt>
    <dgm:pt modelId="{5A5FA58D-F7C2-4E28-9F0E-43B0544D5593}" type="parTrans" cxnId="{A31BF2D4-02A5-4EC3-AEAC-0D9D60FAB0B8}">
      <dgm:prSet/>
      <dgm:spPr/>
      <dgm:t>
        <a:bodyPr/>
        <a:lstStyle/>
        <a:p>
          <a:endParaRPr lang="en-US"/>
        </a:p>
      </dgm:t>
    </dgm:pt>
    <dgm:pt modelId="{1AF4BEAD-F945-49B7-BDF2-51E496DB2CDB}" type="sibTrans" cxnId="{A31BF2D4-02A5-4EC3-AEAC-0D9D60FAB0B8}">
      <dgm:prSet/>
      <dgm:spPr/>
      <dgm:t>
        <a:bodyPr/>
        <a:lstStyle/>
        <a:p>
          <a:endParaRPr lang="en-US"/>
        </a:p>
      </dgm:t>
    </dgm:pt>
    <dgm:pt modelId="{A92A88D6-2727-4E75-A28A-5B04E4A3B624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de-DE" dirty="0" smtClean="0">
              <a:solidFill>
                <a:schemeClr val="tx1"/>
              </a:solidFill>
            </a:rPr>
            <a:t>Security well understood</a:t>
          </a:r>
          <a:endParaRPr lang="de-DE" dirty="0">
            <a:solidFill>
              <a:schemeClr val="tx1"/>
            </a:solidFill>
          </a:endParaRPr>
        </a:p>
      </dgm:t>
    </dgm:pt>
    <dgm:pt modelId="{22E0D34C-E792-43F9-85F1-D3EA0A7B0BE3}" type="parTrans" cxnId="{F5C72B25-68DD-4967-A418-54EC51BB1B03}">
      <dgm:prSet/>
      <dgm:spPr/>
      <dgm:t>
        <a:bodyPr/>
        <a:lstStyle/>
        <a:p>
          <a:endParaRPr lang="en-US"/>
        </a:p>
      </dgm:t>
    </dgm:pt>
    <dgm:pt modelId="{025A8ED2-1E9C-4CC9-86CD-ADF7F4A57EB9}" type="sibTrans" cxnId="{F5C72B25-68DD-4967-A418-54EC51BB1B03}">
      <dgm:prSet/>
      <dgm:spPr/>
      <dgm:t>
        <a:bodyPr/>
        <a:lstStyle/>
        <a:p>
          <a:endParaRPr lang="en-US"/>
        </a:p>
      </dgm:t>
    </dgm:pt>
    <dgm:pt modelId="{56282E20-C5F6-49F7-B7B4-D3DE498565C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Fast</a:t>
          </a:r>
          <a:endParaRPr lang="de-DE" dirty="0">
            <a:solidFill>
              <a:schemeClr val="tx1"/>
            </a:solidFill>
          </a:endParaRPr>
        </a:p>
      </dgm:t>
    </dgm:pt>
    <dgm:pt modelId="{3F9858D6-6C33-4DBE-8092-EB3BEF2FE718}" type="parTrans" cxnId="{B81755E0-BB68-4E5C-936E-567D47A7E4FE}">
      <dgm:prSet/>
      <dgm:spPr/>
      <dgm:t>
        <a:bodyPr/>
        <a:lstStyle/>
        <a:p>
          <a:endParaRPr lang="en-US"/>
        </a:p>
      </dgm:t>
    </dgm:pt>
    <dgm:pt modelId="{90E17BAE-0C98-4803-9534-D6E01A881274}" type="sibTrans" cxnId="{B81755E0-BB68-4E5C-936E-567D47A7E4FE}">
      <dgm:prSet/>
      <dgm:spPr/>
      <dgm:t>
        <a:bodyPr/>
        <a:lstStyle/>
        <a:p>
          <a:endParaRPr lang="en-US"/>
        </a:p>
      </dgm:t>
    </dgm:pt>
    <dgm:pt modelId="{9DE7437A-086B-4933-86C0-320C3C8FE8F4}" type="pres">
      <dgm:prSet presAssocID="{D0DB81D0-1B2B-41DF-8D04-8E3B86ED5D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4D702B-B3BF-4A1D-9E4F-E6C0A9772EA4}" type="pres">
      <dgm:prSet presAssocID="{05B7FE56-DE2E-4545-B246-FC1C7663D6B1}" presName="parentText" presStyleLbl="node1" presStyleIdx="0" presStyleCnt="4" custLinFactNeighborY="-6929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156F-BD10-4E88-B2F2-62C1A709D7E4}" type="pres">
      <dgm:prSet presAssocID="{230036BB-DDA8-4BBC-8BD9-F6F2A5758973}" presName="spacer" presStyleCnt="0"/>
      <dgm:spPr/>
    </dgm:pt>
    <dgm:pt modelId="{A09E531A-CFF7-43A9-9417-B045988E5CC7}" type="pres">
      <dgm:prSet presAssocID="{4F2DD670-B497-4083-ABD1-7DE8ED43F0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B459-A713-4E7D-BE02-F48B2532712B}" type="pres">
      <dgm:prSet presAssocID="{1AF4BEAD-F945-49B7-BDF2-51E496DB2CDB}" presName="spacer" presStyleCnt="0"/>
      <dgm:spPr/>
    </dgm:pt>
    <dgm:pt modelId="{79D411ED-58C4-4018-8FC4-31BFB9A354AF}" type="pres">
      <dgm:prSet presAssocID="{A92A88D6-2727-4E75-A28A-5B04E4A3B6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033A7-68B1-4E02-B4EF-F40129DFC12B}" type="pres">
      <dgm:prSet presAssocID="{025A8ED2-1E9C-4CC9-86CD-ADF7F4A57EB9}" presName="spacer" presStyleCnt="0"/>
      <dgm:spPr/>
    </dgm:pt>
    <dgm:pt modelId="{7037522A-AE69-42A5-BC12-F81D199B781D}" type="pres">
      <dgm:prSet presAssocID="{56282E20-C5F6-49F7-B7B4-D3DE498565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A6E51-1F57-426E-BCDC-75D7135864BB}" type="presOf" srcId="{05B7FE56-DE2E-4545-B246-FC1C7663D6B1}" destId="{784D702B-B3BF-4A1D-9E4F-E6C0A9772EA4}" srcOrd="0" destOrd="0" presId="urn:microsoft.com/office/officeart/2005/8/layout/vList2"/>
    <dgm:cxn modelId="{55879FA0-7FC8-4687-B6D3-B7138990A104}" type="presOf" srcId="{56282E20-C5F6-49F7-B7B4-D3DE498565C1}" destId="{7037522A-AE69-42A5-BC12-F81D199B781D}" srcOrd="0" destOrd="0" presId="urn:microsoft.com/office/officeart/2005/8/layout/vList2"/>
    <dgm:cxn modelId="{6AAB99A3-F0A9-463A-A4C6-6186F9D997FB}" type="presOf" srcId="{4F2DD670-B497-4083-ABD1-7DE8ED43F049}" destId="{A09E531A-CFF7-43A9-9417-B045988E5CC7}" srcOrd="0" destOrd="0" presId="urn:microsoft.com/office/officeart/2005/8/layout/vList2"/>
    <dgm:cxn modelId="{23C2052D-C521-43A4-99DB-896E4C575D97}" type="presOf" srcId="{A92A88D6-2727-4E75-A28A-5B04E4A3B624}" destId="{79D411ED-58C4-4018-8FC4-31BFB9A354AF}" srcOrd="0" destOrd="0" presId="urn:microsoft.com/office/officeart/2005/8/layout/vList2"/>
    <dgm:cxn modelId="{EFF2FCDB-DC61-46D2-B767-38A651E6F100}" srcId="{D0DB81D0-1B2B-41DF-8D04-8E3B86ED5DCA}" destId="{05B7FE56-DE2E-4545-B246-FC1C7663D6B1}" srcOrd="0" destOrd="0" parTransId="{2F3DA82B-D7B3-4EB4-9A55-2021AF94BD1A}" sibTransId="{230036BB-DDA8-4BBC-8BD9-F6F2A5758973}"/>
    <dgm:cxn modelId="{F5C72B25-68DD-4967-A418-54EC51BB1B03}" srcId="{D0DB81D0-1B2B-41DF-8D04-8E3B86ED5DCA}" destId="{A92A88D6-2727-4E75-A28A-5B04E4A3B624}" srcOrd="2" destOrd="0" parTransId="{22E0D34C-E792-43F9-85F1-D3EA0A7B0BE3}" sibTransId="{025A8ED2-1E9C-4CC9-86CD-ADF7F4A57EB9}"/>
    <dgm:cxn modelId="{A31BF2D4-02A5-4EC3-AEAC-0D9D60FAB0B8}" srcId="{D0DB81D0-1B2B-41DF-8D04-8E3B86ED5DCA}" destId="{4F2DD670-B497-4083-ABD1-7DE8ED43F049}" srcOrd="1" destOrd="0" parTransId="{5A5FA58D-F7C2-4E28-9F0E-43B0544D5593}" sibTransId="{1AF4BEAD-F945-49B7-BDF2-51E496DB2CDB}"/>
    <dgm:cxn modelId="{B81755E0-BB68-4E5C-936E-567D47A7E4FE}" srcId="{D0DB81D0-1B2B-41DF-8D04-8E3B86ED5DCA}" destId="{56282E20-C5F6-49F7-B7B4-D3DE498565C1}" srcOrd="3" destOrd="0" parTransId="{3F9858D6-6C33-4DBE-8092-EB3BEF2FE718}" sibTransId="{90E17BAE-0C98-4803-9534-D6E01A881274}"/>
    <dgm:cxn modelId="{A1B4E524-785A-461A-B3D4-B41822B4335D}" type="presOf" srcId="{D0DB81D0-1B2B-41DF-8D04-8E3B86ED5DCA}" destId="{9DE7437A-086B-4933-86C0-320C3C8FE8F4}" srcOrd="0" destOrd="0" presId="urn:microsoft.com/office/officeart/2005/8/layout/vList2"/>
    <dgm:cxn modelId="{074BDA7E-F259-49D4-BDC3-E182FFC92192}" type="presParOf" srcId="{9DE7437A-086B-4933-86C0-320C3C8FE8F4}" destId="{784D702B-B3BF-4A1D-9E4F-E6C0A9772EA4}" srcOrd="0" destOrd="0" presId="urn:microsoft.com/office/officeart/2005/8/layout/vList2"/>
    <dgm:cxn modelId="{12D9CA3E-A0E2-4113-8EAE-54D89D76598B}" type="presParOf" srcId="{9DE7437A-086B-4933-86C0-320C3C8FE8F4}" destId="{7CCE156F-BD10-4E88-B2F2-62C1A709D7E4}" srcOrd="1" destOrd="0" presId="urn:microsoft.com/office/officeart/2005/8/layout/vList2"/>
    <dgm:cxn modelId="{5C249DF1-A67C-467C-A1C8-A74DFB70DC97}" type="presParOf" srcId="{9DE7437A-086B-4933-86C0-320C3C8FE8F4}" destId="{A09E531A-CFF7-43A9-9417-B045988E5CC7}" srcOrd="2" destOrd="0" presId="urn:microsoft.com/office/officeart/2005/8/layout/vList2"/>
    <dgm:cxn modelId="{1D1497B6-341E-41D5-8988-D401835497F3}" type="presParOf" srcId="{9DE7437A-086B-4933-86C0-320C3C8FE8F4}" destId="{B8BAB459-A713-4E7D-BE02-F48B2532712B}" srcOrd="3" destOrd="0" presId="urn:microsoft.com/office/officeart/2005/8/layout/vList2"/>
    <dgm:cxn modelId="{441F16BA-2B2A-4C5B-A282-A9CB04C739BD}" type="presParOf" srcId="{9DE7437A-086B-4933-86C0-320C3C8FE8F4}" destId="{79D411ED-58C4-4018-8FC4-31BFB9A354AF}" srcOrd="4" destOrd="0" presId="urn:microsoft.com/office/officeart/2005/8/layout/vList2"/>
    <dgm:cxn modelId="{6964C956-039C-406A-9946-4369E66F1A22}" type="presParOf" srcId="{9DE7437A-086B-4933-86C0-320C3C8FE8F4}" destId="{A98033A7-68B1-4E02-B4EF-F40129DFC12B}" srcOrd="5" destOrd="0" presId="urn:microsoft.com/office/officeart/2005/8/layout/vList2"/>
    <dgm:cxn modelId="{C94CB86C-5C91-4677-A56A-87061BA239B0}" type="presParOf" srcId="{9DE7437A-086B-4933-86C0-320C3C8FE8F4}" destId="{7037522A-AE69-42A5-BC12-F81D199B78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702B-B3BF-4A1D-9E4F-E6C0A9772EA4}">
      <dsp:nvSpPr>
        <dsp:cNvPr id="0" name=""/>
        <dsp:cNvSpPr/>
      </dsp:nvSpPr>
      <dsp:spPr>
        <a:xfrm>
          <a:off x="0" y="266968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Post </a:t>
          </a:r>
          <a:r>
            <a:rPr lang="en-US" sz="2700" kern="1200" dirty="0" smtClean="0">
              <a:solidFill>
                <a:schemeClr val="tx1"/>
              </a:solidFill>
            </a:rPr>
            <a:t>quantum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298581"/>
        <a:ext cx="3935878" cy="584369"/>
      </dsp:txXfrm>
    </dsp:sp>
    <dsp:sp modelId="{A09E531A-CFF7-43A9-9417-B045988E5CC7}">
      <dsp:nvSpPr>
        <dsp:cNvPr id="0" name=""/>
        <dsp:cNvSpPr/>
      </dsp:nvSpPr>
      <dsp:spPr>
        <a:xfrm>
          <a:off x="0" y="1046205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Only secure hash function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1077818"/>
        <a:ext cx="3935878" cy="584369"/>
      </dsp:txXfrm>
    </dsp:sp>
    <dsp:sp modelId="{79D411ED-58C4-4018-8FC4-31BFB9A354AF}">
      <dsp:nvSpPr>
        <dsp:cNvPr id="0" name=""/>
        <dsp:cNvSpPr/>
      </dsp:nvSpPr>
      <dsp:spPr>
        <a:xfrm>
          <a:off x="0" y="1771560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chemeClr val="tx1"/>
              </a:solidFill>
            </a:rPr>
            <a:t>Security well understood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1803173"/>
        <a:ext cx="3935878" cy="584369"/>
      </dsp:txXfrm>
    </dsp:sp>
    <dsp:sp modelId="{7037522A-AE69-42A5-BC12-F81D199B781D}">
      <dsp:nvSpPr>
        <dsp:cNvPr id="0" name=""/>
        <dsp:cNvSpPr/>
      </dsp:nvSpPr>
      <dsp:spPr>
        <a:xfrm>
          <a:off x="0" y="2496915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Fast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2528528"/>
        <a:ext cx="3935878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2159-CCE6-428D-9051-70EEC13CCBA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4366-B3B4-4934-B428-A9EE9BB7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849ACF-DDF3-4121-AB7A-CFA0EC7E0E9F}" type="datetime4">
              <a:rPr lang="de-DE" smtClean="0"/>
              <a:pPr/>
              <a:t>3. Juni 2015</a:t>
            </a:fld>
            <a:endParaRPr lang="de-DE" smtClean="0"/>
          </a:p>
        </p:txBody>
      </p:sp>
      <p:sp>
        <p:nvSpPr>
          <p:cNvPr id="35845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5846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88C5ADFC-82A6-491F-814B-EDBEBED45A67}" type="slidenum">
              <a:rPr lang="de-DE" smtClean="0"/>
              <a:pPr/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963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Bitstream Charter"/>
            </a:endParaRPr>
          </a:p>
        </p:txBody>
      </p:sp>
      <p:sp>
        <p:nvSpPr>
          <p:cNvPr id="3174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75F93D-C2A7-40B5-B0C6-093000C39EA5}" type="datetime4">
              <a:rPr lang="de-DE" smtClean="0">
                <a:latin typeface="Stafford"/>
              </a:rPr>
              <a:pPr/>
              <a:t>3. Juni 2015</a:t>
            </a:fld>
            <a:endParaRPr lang="de-DE" smtClean="0">
              <a:latin typeface="Stafford"/>
            </a:endParaRP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D5A5CEAA-884E-4230-B43A-372554B37991}" type="slidenum">
              <a:rPr lang="de-DE" smtClean="0">
                <a:latin typeface="Stafford"/>
              </a:rPr>
              <a:pPr/>
              <a:t>32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245550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One promissing group of candidates are hash-based signature schemes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They start from an OTS – a signature scheme where a key pair can only be used for one signature.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central idea – proposed by Merkle - is to authenticate many OTS keypairs using a binary hash tree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These schemes have many advantages over the beforementioned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Quantum computers do not harm their security – the best known quantum attack is Grovers algorithm – allowing exhaustiv search in a set with n elements in time squareroot of n using log n space.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They are provably secure in the standard model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And they can be instantiated using any secure hash function.</a:t>
            </a:r>
          </a:p>
          <a:p>
            <a:pPr>
              <a:buFontTx/>
              <a:buChar char="-"/>
            </a:pPr>
            <a:endParaRPr lang="de-DE" smtClean="0">
              <a:latin typeface="Bitstream Charter"/>
            </a:endParaRP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On the downside, they produce long signatures.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30B818-1B31-4AD7-815C-9B1ECF05D7DD}" type="datetime4">
              <a:rPr lang="de-DE" smtClean="0">
                <a:latin typeface="Stafford"/>
              </a:rPr>
              <a:pPr/>
              <a:t>3. Juni 2015</a:t>
            </a:fld>
            <a:endParaRPr lang="de-DE" smtClean="0">
              <a:latin typeface="Stafford"/>
            </a:endParaRPr>
          </a:p>
        </p:txBody>
      </p:sp>
      <p:sp>
        <p:nvSpPr>
          <p:cNvPr id="3277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277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90056CAC-5CBA-4E1D-B9BA-F784E5430E00}" type="slidenum">
              <a:rPr lang="de-DE" smtClean="0">
                <a:latin typeface="Stafford"/>
              </a:rPr>
              <a:pPr/>
              <a:t>33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92700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1. Juni 2015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34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51483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6C2240-5D36-4531-8347-7E4AF070782D}" type="datetime4">
              <a:rPr lang="de-DE" smtClean="0">
                <a:latin typeface="Stafford"/>
              </a:rPr>
              <a:t>3. Juni 2015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35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70098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our work we showed that we can slightly change the original WOTS construction, such that it uses a function family instead of the hash function family. The resulting scheme is existentially unforgeable under chosen message attacks, if the function family is pseudorandom.</a:t>
            </a:r>
          </a:p>
          <a:p>
            <a:endParaRPr lang="en-US" dirty="0" smtClean="0"/>
          </a:p>
          <a:p>
            <a:r>
              <a:rPr lang="en-US" dirty="0" smtClean="0"/>
              <a:t>This result has two implications:</a:t>
            </a:r>
          </a:p>
        </p:txBody>
      </p:sp>
      <p:sp>
        <p:nvSpPr>
          <p:cNvPr id="34820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0611AE-B1B5-4071-AD8D-F4762D3CDDF1}" type="datetime4">
              <a:rPr lang="de-DE" smtClean="0"/>
              <a:t>5. Juni 2015</a:t>
            </a:fld>
            <a:endParaRPr lang="de-DE" smtClean="0"/>
          </a:p>
        </p:txBody>
      </p:sp>
      <p:sp>
        <p:nvSpPr>
          <p:cNvPr id="34821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482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BC0B5D5C-1D95-4E40-9877-EEE953B63505}" type="slidenum">
              <a:rPr lang="de-DE" smtClean="0"/>
              <a:pPr/>
              <a:t>37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363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5B3DFA8-D88A-4F5E-985B-6BABD3471361}" type="datetime4">
              <a:rPr lang="de-DE" smtClean="0"/>
              <a:t>1. Juni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B302AF-1BB9-480B-A46C-70041A6386BE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22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D0F0-F5B4-4D85-B6CA-1C9AAD004ABF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6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619252"/>
            <a:ext cx="9143999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Hash-based </a:t>
            </a:r>
            <a:r>
              <a:rPr lang="en-US" dirty="0" smtClean="0"/>
              <a:t>Signatures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sz="2000" dirty="0"/>
              <a:t/>
            </a:r>
            <a:br>
              <a:rPr lang="de-DE" sz="2000" dirty="0"/>
            </a:br>
            <a:endParaRPr lang="de-DE" sz="1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" y="2734123"/>
            <a:ext cx="9143998" cy="550863"/>
          </a:xfrm>
        </p:spPr>
        <p:txBody>
          <a:bodyPr/>
          <a:lstStyle/>
          <a:p>
            <a:r>
              <a:rPr lang="de-DE" dirty="0" smtClean="0"/>
              <a:t>Andreas Hülsing</a:t>
            </a:r>
          </a:p>
        </p:txBody>
      </p:sp>
    </p:spTree>
    <p:extLst>
      <p:ext uri="{BB962C8B-B14F-4D97-AF65-F5344CB8AC3E}">
        <p14:creationId xmlns:p14="http://schemas.microsoft.com/office/powerpoint/2010/main" val="4281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509020" y="4062091"/>
            <a:ext cx="2006329" cy="6461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Pseudorandomness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 r="81213" b="23967"/>
          <a:stretch>
            <a:fillRect/>
          </a:stretch>
        </p:blipFill>
        <p:spPr bwMode="auto">
          <a:xfrm>
            <a:off x="2116084" y="3743865"/>
            <a:ext cx="142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23"/>
          <p:cNvCxnSpPr/>
          <p:nvPr/>
        </p:nvCxnSpPr>
        <p:spPr>
          <a:xfrm rot="5400000">
            <a:off x="2642341" y="3527983"/>
            <a:ext cx="6477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2717747" y="2773127"/>
                <a:ext cx="503237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altLang="en-US" sz="2400" baseline="30000"/>
              </a:p>
            </p:txBody>
          </p:sp>
        </mc:Choice>
        <mc:Fallback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7747" y="2773127"/>
                <a:ext cx="503237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3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25"/>
          <p:cNvSpPr/>
          <p:nvPr/>
        </p:nvSpPr>
        <p:spPr>
          <a:xfrm>
            <a:off x="5213297" y="3781189"/>
            <a:ext cx="1263650" cy="1223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/>
              <a:t>g</a:t>
            </a:r>
          </a:p>
        </p:txBody>
      </p:sp>
      <p:cxnSp>
        <p:nvCxnSpPr>
          <p:cNvPr id="8" name="Gerade Verbindung mit Pfeil 26"/>
          <p:cNvCxnSpPr/>
          <p:nvPr/>
        </p:nvCxnSpPr>
        <p:spPr>
          <a:xfrm rot="5400000">
            <a:off x="5579216" y="3420033"/>
            <a:ext cx="4318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14"/>
              <p:cNvSpPr txBox="1">
                <a:spLocks noChangeArrowheads="1"/>
              </p:cNvSpPr>
              <p:nvPr/>
            </p:nvSpPr>
            <p:spPr bwMode="auto">
              <a:xfrm>
                <a:off x="5550199" y="2726278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>
          <p:sp>
            <p:nvSpPr>
              <p:cNvPr id="9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0199" y="2726278"/>
                <a:ext cx="50482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28"/>
          <p:cNvCxnSpPr/>
          <p:nvPr/>
        </p:nvCxnSpPr>
        <p:spPr>
          <a:xfrm>
            <a:off x="3541659" y="4005027"/>
            <a:ext cx="1598613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8"/>
              <p:cNvSpPr txBox="1">
                <a:spLocks noChangeArrowheads="1"/>
              </p:cNvSpPr>
              <p:nvPr/>
            </p:nvSpPr>
            <p:spPr bwMode="auto">
              <a:xfrm>
                <a:off x="4062359" y="3627202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>
          <p:sp>
            <p:nvSpPr>
              <p:cNvPr id="11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2359" y="3627202"/>
                <a:ext cx="50482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30"/>
          <p:cNvCxnSpPr/>
          <p:nvPr/>
        </p:nvCxnSpPr>
        <p:spPr>
          <a:xfrm flipV="1">
            <a:off x="3541659" y="4708289"/>
            <a:ext cx="1598613" cy="793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20"/>
              <p:cNvSpPr txBox="1">
                <a:spLocks noChangeArrowheads="1"/>
              </p:cNvSpPr>
              <p:nvPr/>
            </p:nvSpPr>
            <p:spPr bwMode="auto">
              <a:xfrm>
                <a:off x="3512043" y="4310409"/>
                <a:ext cx="16010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>
          <p:sp>
            <p:nvSpPr>
              <p:cNvPr id="13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043" y="4310409"/>
                <a:ext cx="1601019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380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32"/>
          <p:cNvCxnSpPr/>
          <p:nvPr/>
        </p:nvCxnSpPr>
        <p:spPr>
          <a:xfrm rot="5400000">
            <a:off x="2647103" y="5328208"/>
            <a:ext cx="6477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22"/>
              <p:cNvSpPr txBox="1">
                <a:spLocks noChangeArrowheads="1"/>
              </p:cNvSpPr>
              <p:nvPr/>
            </p:nvSpPr>
            <p:spPr bwMode="auto">
              <a:xfrm>
                <a:off x="2798709" y="5797314"/>
                <a:ext cx="4949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altLang="en-US" sz="2400" dirty="0" smtClean="0"/>
                  <a:t>*</a:t>
                </a:r>
                <a:endParaRPr lang="de-DE" altLang="en-US" sz="2400" dirty="0"/>
              </a:p>
            </p:txBody>
          </p:sp>
        </mc:Choice>
        <mc:Fallback>
          <p:sp>
            <p:nvSpPr>
              <p:cNvPr id="15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8709" y="5797314"/>
                <a:ext cx="49499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704" t="-9211" r="-14815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41"/>
              <p:cNvSpPr txBox="1">
                <a:spLocks noChangeArrowheads="1"/>
              </p:cNvSpPr>
              <p:nvPr/>
            </p:nvSpPr>
            <p:spPr bwMode="auto">
              <a:xfrm>
                <a:off x="6510284" y="3636727"/>
                <a:ext cx="1784630" cy="2316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de-DE" altLang="en-US" sz="2400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𝑔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r>
                  <a:rPr lang="de-DE" altLang="en-US" sz="2400" dirty="0" smtClean="0"/>
                  <a:t>else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endParaRPr lang="de-DE" altLang="en-US" sz="2400" dirty="0"/>
              </a:p>
            </p:txBody>
          </p:sp>
        </mc:Choice>
        <mc:Fallback>
          <p:sp>
            <p:nvSpPr>
              <p:cNvPr id="17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0284" y="3636727"/>
                <a:ext cx="1784630" cy="2316596"/>
              </a:xfrm>
              <a:prstGeom prst="rect">
                <a:avLst/>
              </a:prstGeom>
              <a:blipFill rotWithShape="0">
                <a:blip r:embed="rId9"/>
                <a:stretch>
                  <a:fillRect l="-5461" t="-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ogen 29"/>
          <p:cNvSpPr/>
          <p:nvPr/>
        </p:nvSpPr>
        <p:spPr>
          <a:xfrm>
            <a:off x="3917897" y="3195402"/>
            <a:ext cx="649287" cy="20875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4199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0139 0.1310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6" grpId="0"/>
      <p:bldP spid="7" grpId="0" animBg="1"/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Hash-function </a:t>
            </a:r>
            <a:r>
              <a:rPr lang="de-DE" sz="4000" dirty="0"/>
              <a:t>properties 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Rechteck 7"/>
          <p:cNvSpPr/>
          <p:nvPr/>
        </p:nvSpPr>
        <p:spPr>
          <a:xfrm>
            <a:off x="2819448" y="206084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Collision-Resistance</a:t>
            </a:r>
            <a:endParaRPr lang="de-DE" dirty="0"/>
          </a:p>
        </p:txBody>
      </p:sp>
      <p:sp>
        <p:nvSpPr>
          <p:cNvPr id="7" name="Rechteck 8"/>
          <p:cNvSpPr/>
          <p:nvPr/>
        </p:nvSpPr>
        <p:spPr>
          <a:xfrm>
            <a:off x="2819448" y="350100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cs typeface="Arial"/>
              </a:rPr>
              <a:t>2</a:t>
            </a:r>
            <a:r>
              <a:rPr lang="de-DE" baseline="30000" dirty="0">
                <a:cs typeface="Arial"/>
              </a:rPr>
              <a:t>nd</a:t>
            </a:r>
            <a:r>
              <a:rPr lang="de-DE" dirty="0">
                <a:cs typeface="Arial"/>
              </a:rPr>
              <a:t>-Preimage-Resistance</a:t>
            </a:r>
            <a:endParaRPr lang="de-DE" dirty="0"/>
          </a:p>
        </p:txBody>
      </p:sp>
      <p:sp>
        <p:nvSpPr>
          <p:cNvPr id="8" name="Rechteck 9"/>
          <p:cNvSpPr/>
          <p:nvPr/>
        </p:nvSpPr>
        <p:spPr>
          <a:xfrm>
            <a:off x="2819448" y="4948706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One-way</a:t>
            </a:r>
            <a:endParaRPr lang="de-DE" dirty="0"/>
          </a:p>
        </p:txBody>
      </p:sp>
      <p:sp>
        <p:nvSpPr>
          <p:cNvPr id="9" name="Rechteck 10"/>
          <p:cNvSpPr/>
          <p:nvPr/>
        </p:nvSpPr>
        <p:spPr>
          <a:xfrm>
            <a:off x="6012160" y="4941168"/>
            <a:ext cx="225660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Pseudorandom</a:t>
            </a:r>
            <a:endParaRPr lang="de-DE" dirty="0"/>
          </a:p>
        </p:txBody>
      </p:sp>
      <p:cxnSp>
        <p:nvCxnSpPr>
          <p:cNvPr id="10" name="Gerade Verbindung mit Pfeil 12"/>
          <p:cNvCxnSpPr>
            <a:stCxn id="6" idx="2"/>
            <a:endCxn id="7" idx="0"/>
          </p:cNvCxnSpPr>
          <p:nvPr/>
        </p:nvCxnSpPr>
        <p:spPr>
          <a:xfrm>
            <a:off x="4007580" y="2708920"/>
            <a:ext cx="0" cy="792088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3"/>
          <p:cNvCxnSpPr>
            <a:stCxn id="7" idx="2"/>
            <a:endCxn id="8" idx="0"/>
          </p:cNvCxnSpPr>
          <p:nvPr/>
        </p:nvCxnSpPr>
        <p:spPr>
          <a:xfrm>
            <a:off x="4007580" y="4149080"/>
            <a:ext cx="0" cy="799626"/>
          </a:xfrm>
          <a:prstGeom prst="straightConnector1">
            <a:avLst/>
          </a:prstGeom>
          <a:ln w="25400" cmpd="dbl">
            <a:solidFill>
              <a:schemeClr val="tx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/>
          <p:cNvCxnSpPr/>
          <p:nvPr/>
        </p:nvCxnSpPr>
        <p:spPr>
          <a:xfrm flipV="1">
            <a:off x="4259608" y="4149080"/>
            <a:ext cx="0" cy="799626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9"/>
          <p:cNvCxnSpPr>
            <a:stCxn id="8" idx="3"/>
            <a:endCxn id="9" idx="1"/>
          </p:cNvCxnSpPr>
          <p:nvPr/>
        </p:nvCxnSpPr>
        <p:spPr>
          <a:xfrm flipV="1">
            <a:off x="5195712" y="5265204"/>
            <a:ext cx="816448" cy="7538"/>
          </a:xfrm>
          <a:prstGeom prst="straightConnector1">
            <a:avLst/>
          </a:prstGeom>
          <a:ln w="25400" cmpd="dbl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41"/>
          <p:cNvCxnSpPr/>
          <p:nvPr/>
        </p:nvCxnSpPr>
        <p:spPr>
          <a:xfrm flipV="1">
            <a:off x="2171376" y="1844824"/>
            <a:ext cx="0" cy="374441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42"/>
          <p:cNvSpPr txBox="1"/>
          <p:nvPr/>
        </p:nvSpPr>
        <p:spPr>
          <a:xfrm rot="16200000">
            <a:off x="730115" y="3524729"/>
            <a:ext cx="169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Assumption / Attacks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feld 43"/>
          <p:cNvSpPr txBox="1"/>
          <p:nvPr/>
        </p:nvSpPr>
        <p:spPr>
          <a:xfrm>
            <a:off x="574570" y="1844824"/>
            <a:ext cx="129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stronger / easier to break</a:t>
            </a:r>
          </a:p>
        </p:txBody>
      </p:sp>
      <p:sp>
        <p:nvSpPr>
          <p:cNvPr id="17" name="Textfeld 44"/>
          <p:cNvSpPr txBox="1"/>
          <p:nvPr/>
        </p:nvSpPr>
        <p:spPr>
          <a:xfrm>
            <a:off x="851944" y="5373216"/>
            <a:ext cx="134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weaker /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arder to break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Attacks </a:t>
            </a:r>
            <a:r>
              <a:rPr lang="de-DE" sz="4000" dirty="0"/>
              <a:t>on Hash Functions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12</a:t>
            </a:fld>
            <a:endParaRPr lang="nl-NL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50827" y="4869160"/>
            <a:ext cx="8569647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/>
        </p:nvCxnSpPr>
        <p:spPr>
          <a:xfrm>
            <a:off x="957086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2"/>
          <p:cNvCxnSpPr/>
          <p:nvPr/>
        </p:nvCxnSpPr>
        <p:spPr>
          <a:xfrm>
            <a:off x="313184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/>
          <p:cNvCxnSpPr/>
          <p:nvPr/>
        </p:nvCxnSpPr>
        <p:spPr>
          <a:xfrm>
            <a:off x="529208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/>
          <p:cNvSpPr txBox="1"/>
          <p:nvPr/>
        </p:nvSpPr>
        <p:spPr>
          <a:xfrm>
            <a:off x="611562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2004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feld 15"/>
          <p:cNvSpPr txBox="1"/>
          <p:nvPr/>
        </p:nvSpPr>
        <p:spPr>
          <a:xfrm>
            <a:off x="2771802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2005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feld 16"/>
          <p:cNvSpPr txBox="1"/>
          <p:nvPr/>
        </p:nvSpPr>
        <p:spPr>
          <a:xfrm>
            <a:off x="4967289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2008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feld 17"/>
          <p:cNvSpPr txBox="1"/>
          <p:nvPr/>
        </p:nvSpPr>
        <p:spPr>
          <a:xfrm>
            <a:off x="250827" y="2570421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theo</a:t>
            </a:r>
            <a:r>
              <a:rPr lang="de-DE" dirty="0"/>
              <a:t>.)</a:t>
            </a:r>
            <a:endParaRPr lang="de-DE" dirty="0"/>
          </a:p>
        </p:txBody>
      </p:sp>
      <p:sp>
        <p:nvSpPr>
          <p:cNvPr id="14" name="Textfeld 18"/>
          <p:cNvSpPr txBox="1"/>
          <p:nvPr/>
        </p:nvSpPr>
        <p:spPr>
          <a:xfrm>
            <a:off x="2425019" y="3609302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SHA-1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theo</a:t>
            </a:r>
            <a:r>
              <a:rPr lang="de-DE" dirty="0"/>
              <a:t>.)</a:t>
            </a:r>
            <a:endParaRPr lang="de-DE" dirty="0"/>
          </a:p>
        </p:txBody>
      </p:sp>
      <p:sp>
        <p:nvSpPr>
          <p:cNvPr id="15" name="Textfeld 19"/>
          <p:cNvSpPr txBox="1"/>
          <p:nvPr/>
        </p:nvSpPr>
        <p:spPr>
          <a:xfrm>
            <a:off x="4571654" y="2570421"/>
            <a:ext cx="144085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(practical!)</a:t>
            </a:r>
            <a:endParaRPr lang="de-DE" dirty="0"/>
          </a:p>
        </p:txBody>
      </p:sp>
      <p:cxnSp>
        <p:nvCxnSpPr>
          <p:cNvPr id="16" name="Gerade Verbindung 20"/>
          <p:cNvCxnSpPr/>
          <p:nvPr/>
        </p:nvCxnSpPr>
        <p:spPr>
          <a:xfrm>
            <a:off x="745232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1"/>
          <p:cNvSpPr txBox="1"/>
          <p:nvPr/>
        </p:nvSpPr>
        <p:spPr>
          <a:xfrm>
            <a:off x="7055521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Ellipse 22"/>
          <p:cNvSpPr/>
          <p:nvPr/>
        </p:nvSpPr>
        <p:spPr>
          <a:xfrm>
            <a:off x="5580112" y="3493753"/>
            <a:ext cx="3528392" cy="1290627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MD5 &amp; SHA-1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No (Second-) Preimage Attacks!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636913"/>
            <a:ext cx="7993062" cy="310190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/>
              <a:t>Basic Construction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409" y="3645024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0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Lamport-Diffie</a:t>
            </a:r>
            <a:r>
              <a:rPr lang="en-US" dirty="0" smtClean="0"/>
              <a:t> OTS </a:t>
            </a:r>
            <a:r>
              <a:rPr lang="en-US" sz="2400" dirty="0"/>
              <a:t>[Lam79]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bm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</a:t>
            </a:r>
            <a:r>
              <a:rPr lang="en-US" sz="1400" b="1" baseline="-25000" dirty="0">
                <a:solidFill>
                  <a:srgbClr val="101073"/>
                </a:solidFill>
              </a:rPr>
              <a:t>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1" name="Textfeld 50"/>
          <p:cNvSpPr txBox="1"/>
          <p:nvPr/>
        </p:nvSpPr>
        <p:spPr>
          <a:xfrm>
            <a:off x="276200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369811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650642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744252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5" name="Textfeld 54"/>
          <p:cNvSpPr txBox="1"/>
          <p:nvPr/>
        </p:nvSpPr>
        <p:spPr>
          <a:xfrm>
            <a:off x="837863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814350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814350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814350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814350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754759" y="192190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1115616" y="3546250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  <a:endParaRPr lang="en-US" sz="1400" b="1" dirty="0"/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987824" y="3546252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  <a:endParaRPr lang="en-US" sz="1400" b="1" dirty="0"/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628864" y="3546252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EU-CMA for OTS</a:t>
            </a: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1692275" y="2060575"/>
            <a:ext cx="6192838" cy="3610074"/>
            <a:chOff x="1979613" y="2339975"/>
            <a:chExt cx="6192787" cy="3609404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6284" r="81213" b="23967"/>
            <a:stretch>
              <a:fillRect/>
            </a:stretch>
          </p:blipFill>
          <p:spPr bwMode="auto">
            <a:xfrm>
              <a:off x="1979613" y="3357563"/>
              <a:ext cx="1425575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Gerade Verbindung mit Pfeil 6"/>
            <p:cNvCxnSpPr/>
            <p:nvPr/>
          </p:nvCxnSpPr>
          <p:spPr>
            <a:xfrm rot="5400000">
              <a:off x="2505923" y="3104214"/>
              <a:ext cx="64758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87" name="Textfeld 8"/>
                <p:cNvSpPr txBox="1">
                  <a:spLocks noChangeArrowheads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de-DE" baseline="30000" dirty="0"/>
                </a:p>
                <a:p>
                  <a:endParaRPr lang="de-DE" dirty="0"/>
                </a:p>
              </p:txBody>
            </p:sp>
          </mc:Choice>
          <mc:Fallback>
            <p:sp>
              <p:nvSpPr>
                <p:cNvPr id="20487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hteck 9"/>
            <p:cNvSpPr/>
            <p:nvPr/>
          </p:nvSpPr>
          <p:spPr>
            <a:xfrm>
              <a:off x="5646708" y="3357374"/>
              <a:ext cx="1263640" cy="12237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/>
                <a:t>SIGN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rot="5400000">
              <a:off x="6084099" y="2996284"/>
              <a:ext cx="43172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90" name="Textfeld 14"/>
                <p:cNvSpPr txBox="1">
                  <a:spLocks noChangeArrowheads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0490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 Verbindung mit Pfeil 15"/>
            <p:cNvCxnSpPr/>
            <p:nvPr/>
          </p:nvCxnSpPr>
          <p:spPr>
            <a:xfrm>
              <a:off x="3405176" y="3581170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92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0492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/>
            <p:cNvCxnSpPr/>
            <p:nvPr/>
          </p:nvCxnSpPr>
          <p:spPr>
            <a:xfrm>
              <a:off x="3405176" y="4292238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94" name="Textfeld 20"/>
                <p:cNvSpPr txBox="1">
                  <a:spLocks noChangeArrowheads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0494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Gerade Verbindung mit Pfeil 21"/>
            <p:cNvCxnSpPr/>
            <p:nvPr/>
          </p:nvCxnSpPr>
          <p:spPr>
            <a:xfrm rot="5400000">
              <a:off x="2510685" y="4904105"/>
              <a:ext cx="64758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96" name="Textfeld 22"/>
                <p:cNvSpPr txBox="1">
                  <a:spLocks noChangeArrowheads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0496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497" name="Textfeld 23"/>
                <p:cNvSpPr txBox="1">
                  <a:spLocks noChangeArrowheads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dirty="0" smtClean="0"/>
                    <a:t>Success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dirty="0"/>
                    <a:t>and Verify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de-DE" dirty="0" smtClean="0"/>
                    <a:t> </a:t>
                  </a:r>
                  <a:r>
                    <a:rPr lang="de-DE" dirty="0"/>
                    <a:t>Accept </a:t>
                  </a:r>
                </a:p>
              </p:txBody>
            </p:sp>
          </mc:Choice>
          <mc:Fallback>
            <p:sp>
              <p:nvSpPr>
                <p:cNvPr id="20497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78" t="-4717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13"/>
            <a:ext cx="4473575" cy="23653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23.09.2013 |  TU Darmstadt |  Andreas </a:t>
            </a:r>
            <a:r>
              <a:rPr lang="de-DE" dirty="0" err="1" smtClean="0"/>
              <a:t>Hülsing</a:t>
            </a:r>
            <a:r>
              <a:rPr lang="de-DE" dirty="0" smtClean="0"/>
              <a:t> </a:t>
            </a:r>
            <a:r>
              <a:rPr lang="de-DE" dirty="0"/>
              <a:t>|  </a:t>
            </a:r>
            <a:fld id="{CFFAC908-7F26-4381-8662-E2C2FDF78B09}" type="slidenum">
              <a:rPr lang="de-DE"/>
              <a:pPr>
                <a:defRPr/>
              </a:pPr>
              <a:t>15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4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If H is one-way then LD-OTS is one-time eu-cma-secure.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Replace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50" y="2986024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7" name="Rechteck 8"/>
          <p:cNvSpPr/>
          <p:nvPr/>
        </p:nvSpPr>
        <p:spPr>
          <a:xfrm>
            <a:off x="319405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</a:t>
            </a:r>
            <a:r>
              <a:rPr lang="en-US" sz="1400" b="1" baseline="-25000" dirty="0">
                <a:solidFill>
                  <a:srgbClr val="101073"/>
                </a:solidFill>
              </a:rPr>
              <a:t>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>
            <a:stCxn id="7" idx="2"/>
            <a:endCxn id="13" idx="0"/>
          </p:cNvCxnSpPr>
          <p:nvPr/>
        </p:nvCxnSpPr>
        <p:spPr>
          <a:xfrm>
            <a:off x="366210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1" name="Textfeld 51"/>
          <p:cNvSpPr txBox="1"/>
          <p:nvPr/>
        </p:nvSpPr>
        <p:spPr>
          <a:xfrm>
            <a:off x="369811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89900" y="326223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726004" y="326223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1"/>
          <p:cNvCxnSpPr>
            <a:stCxn id="4" idx="1"/>
            <a:endCxn id="7" idx="0"/>
          </p:cNvCxnSpPr>
          <p:nvPr/>
        </p:nvCxnSpPr>
        <p:spPr>
          <a:xfrm flipH="1">
            <a:off x="3662108" y="3262236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311577" y="326223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311577" y="326223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311577" y="326223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4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6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0" grpId="0"/>
      <p:bldP spid="31" grpId="0"/>
      <p:bldP spid="31" grpId="1"/>
      <p:bldP spid="32" grpId="0"/>
      <p:bldP spid="33" grpId="0"/>
      <p:bldP spid="34" grpId="0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Replace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50" y="2986024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</a:t>
            </a:r>
            <a:r>
              <a:rPr lang="en-US" sz="1400" b="1" baseline="-25000" dirty="0">
                <a:solidFill>
                  <a:srgbClr val="101073"/>
                </a:solidFill>
              </a:rPr>
              <a:t>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89900" y="326223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726004" y="326223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311577" y="326223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311577" y="326223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311577" y="326223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73"/>
          <p:cNvSpPr/>
          <p:nvPr/>
        </p:nvSpPr>
        <p:spPr>
          <a:xfrm>
            <a:off x="1897245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42" name="Rechteck 74"/>
          <p:cNvSpPr/>
          <p:nvPr/>
        </p:nvSpPr>
        <p:spPr>
          <a:xfrm>
            <a:off x="3778370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3" name="Rechteck 75"/>
          <p:cNvSpPr/>
          <p:nvPr/>
        </p:nvSpPr>
        <p:spPr>
          <a:xfrm>
            <a:off x="7547953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44" name="Ellipse 76"/>
          <p:cNvSpPr/>
          <p:nvPr/>
        </p:nvSpPr>
        <p:spPr>
          <a:xfrm>
            <a:off x="5459721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Ellipse 77"/>
          <p:cNvSpPr/>
          <p:nvPr/>
        </p:nvSpPr>
        <p:spPr>
          <a:xfrm>
            <a:off x="5963777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8"/>
          <p:cNvSpPr/>
          <p:nvPr/>
        </p:nvSpPr>
        <p:spPr>
          <a:xfrm>
            <a:off x="6467833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grpSp>
        <p:nvGrpSpPr>
          <p:cNvPr id="47" name="Gruppieren 99"/>
          <p:cNvGrpSpPr/>
          <p:nvPr/>
        </p:nvGrpSpPr>
        <p:grpSpPr>
          <a:xfrm>
            <a:off x="1139241" y="3994136"/>
            <a:ext cx="1656184" cy="2185407"/>
            <a:chOff x="1115616" y="2827767"/>
            <a:chExt cx="1656184" cy="2185407"/>
          </a:xfrm>
        </p:grpSpPr>
        <p:sp>
          <p:nvSpPr>
            <p:cNvPr id="48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Gerade Verbindung mit Pfeil 81"/>
            <p:cNvCxnSpPr/>
            <p:nvPr/>
          </p:nvCxnSpPr>
          <p:spPr>
            <a:xfrm>
              <a:off x="1779725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88"/>
            <p:cNvCxnSpPr>
              <a:stCxn id="52" idx="3"/>
              <a:endCxn id="48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  <a:endParaRPr lang="en-US" sz="1400" b="1" dirty="0"/>
            </a:p>
          </p:txBody>
        </p:sp>
        <p:cxnSp>
          <p:nvCxnSpPr>
            <p:cNvPr id="53" name="Gerade Verbindung mit Pfeil 96"/>
            <p:cNvCxnSpPr>
              <a:stCxn id="48" idx="2"/>
              <a:endCxn id="41" idx="0"/>
            </p:cNvCxnSpPr>
            <p:nvPr/>
          </p:nvCxnSpPr>
          <p:spPr>
            <a:xfrm>
              <a:off x="2339752" y="4797152"/>
              <a:ext cx="1920" cy="2160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100"/>
          <p:cNvGrpSpPr/>
          <p:nvPr/>
        </p:nvGrpSpPr>
        <p:grpSpPr>
          <a:xfrm>
            <a:off x="3011449" y="3994138"/>
            <a:ext cx="1656184" cy="2185407"/>
            <a:chOff x="1115616" y="2827769"/>
            <a:chExt cx="1656184" cy="2185407"/>
          </a:xfrm>
        </p:grpSpPr>
        <p:sp>
          <p:nvSpPr>
            <p:cNvPr id="55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104"/>
            <p:cNvCxnSpPr>
              <a:stCxn id="59" idx="3"/>
              <a:endCxn id="55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  <a:endParaRPr lang="en-US" sz="1400" b="1" dirty="0"/>
            </a:p>
          </p:txBody>
        </p:sp>
        <p:cxnSp>
          <p:nvCxnSpPr>
            <p:cNvPr id="60" name="Gerade Verbindung mit Pfeil 106"/>
            <p:cNvCxnSpPr>
              <a:stCxn id="55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107"/>
          <p:cNvGrpSpPr/>
          <p:nvPr/>
        </p:nvGrpSpPr>
        <p:grpSpPr>
          <a:xfrm>
            <a:off x="6652489" y="3994138"/>
            <a:ext cx="1759560" cy="2185407"/>
            <a:chOff x="1012240" y="2827769"/>
            <a:chExt cx="1759560" cy="2185407"/>
          </a:xfrm>
        </p:grpSpPr>
        <p:sp>
          <p:nvSpPr>
            <p:cNvPr id="62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111"/>
            <p:cNvCxnSpPr>
              <a:stCxn id="66" idx="3"/>
              <a:endCxn id="62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67" name="Gerade Verbindung mit Pfeil 113"/>
            <p:cNvCxnSpPr>
              <a:stCxn id="6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4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621837" y="1352939"/>
            <a:ext cx="441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Adv. Message: </a:t>
            </a:r>
            <a:r>
              <a:rPr lang="en-US" sz="2400" dirty="0" smtClean="0"/>
              <a:t>M = b1,…,</a:t>
            </a:r>
            <a:r>
              <a:rPr lang="en-US" sz="2400" dirty="0" err="1" smtClean="0"/>
              <a:t>bm</a:t>
            </a:r>
            <a:endParaRPr lang="en-US" sz="2400" dirty="0"/>
          </a:p>
          <a:p>
            <a:r>
              <a:rPr lang="en-US" sz="2400" dirty="0" smtClean="0"/>
              <a:t>If bi = b return fail</a:t>
            </a:r>
          </a:p>
          <a:p>
            <a:r>
              <a:rPr lang="en-US" sz="2400" dirty="0" smtClean="0"/>
              <a:t>else return Sign(M)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443497" y="3666931"/>
            <a:ext cx="4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" name="Picture 6" descr="https://www.vvwerratal.de/typo3temp/pics/smiley_traurig_fca7547a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04" y="3483286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8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Choose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</a:t>
            </a:r>
            <a:r>
              <a:rPr lang="en-US" sz="1400" b="1" baseline="-25000" dirty="0">
                <a:solidFill>
                  <a:srgbClr val="101073"/>
                </a:solidFill>
              </a:rPr>
              <a:t>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3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4621837" y="1408925"/>
                <a:ext cx="44101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Forgery: </a:t>
                </a:r>
                <a:r>
                  <a:rPr lang="en-US" sz="2400" dirty="0" smtClean="0"/>
                  <a:t>M* = b1*,…,</a:t>
                </a:r>
                <a:r>
                  <a:rPr lang="en-US" sz="2400" dirty="0" err="1" smtClean="0"/>
                  <a:t>bm</a:t>
                </a:r>
                <a:r>
                  <a:rPr lang="en-US" sz="2400" dirty="0" smtClean="0"/>
                  <a:t>*,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If bi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b return fail</a:t>
                </a:r>
              </a:p>
              <a:p>
                <a:r>
                  <a:rPr lang="de-DE" sz="2400" dirty="0" smtClean="0"/>
                  <a:t>Else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37" y="1408925"/>
                <a:ext cx="441019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207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443497" y="3666931"/>
            <a:ext cx="4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hteck 7"/>
              <p:cNvSpPr/>
              <p:nvPr/>
            </p:nvSpPr>
            <p:spPr>
              <a:xfrm>
                <a:off x="4145840" y="3777158"/>
                <a:ext cx="93610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400" b="1" baseline="-25000" dirty="0">
                  <a:solidFill>
                    <a:srgbClr val="101073"/>
                  </a:solidFill>
                </a:endParaRPr>
              </a:p>
            </p:txBody>
          </p:sp>
        </mc:Choice>
        <mc:Fallback>
          <p:sp>
            <p:nvSpPr>
              <p:cNvPr id="71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40" y="3777158"/>
                <a:ext cx="936104" cy="216024"/>
              </a:xfrm>
              <a:prstGeom prst="rect">
                <a:avLst/>
              </a:prstGeom>
              <a:blipFill rotWithShape="0">
                <a:blip r:embed="rId5"/>
                <a:stretch>
                  <a:fillRect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hteck 7"/>
              <p:cNvSpPr/>
              <p:nvPr/>
            </p:nvSpPr>
            <p:spPr>
              <a:xfrm>
                <a:off x="3209736" y="3777158"/>
                <a:ext cx="93610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400" b="1" baseline="-25000" dirty="0">
                  <a:solidFill>
                    <a:srgbClr val="101073"/>
                  </a:solidFill>
                </a:endParaRPr>
              </a:p>
            </p:txBody>
          </p:sp>
        </mc:Choice>
        <mc:Fallback>
          <p:sp>
            <p:nvSpPr>
              <p:cNvPr id="72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36" y="3777158"/>
                <a:ext cx="936104" cy="216024"/>
              </a:xfrm>
              <a:prstGeom prst="rect">
                <a:avLst/>
              </a:prstGeom>
              <a:blipFill rotWithShape="0">
                <a:blip r:embed="rId6"/>
                <a:stretch>
                  <a:fillRect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Post-Quantum </a:t>
            </a:r>
            <a:r>
              <a:rPr lang="de-DE" dirty="0" err="1" smtClean="0"/>
              <a:t>Signatures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0827" y="1592263"/>
            <a:ext cx="8640763" cy="4500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Lattice, MQ, Coding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Signature and/or key sizes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Runtimes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Secure parameters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5" y="4560890"/>
            <a:ext cx="2130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8" descr="cfs-s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1592265"/>
            <a:ext cx="23764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443663" y="3284540"/>
          <a:ext cx="26225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rmel" r:id="rId5" imgW="1726920" imgH="723600" progId="Equation.3">
                  <p:embed/>
                </p:oleObj>
              </mc:Choice>
              <mc:Fallback>
                <p:oleObj name="Formel" r:id="rId5" imgW="17269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284540"/>
                        <a:ext cx="262255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" y="3024259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" y="4021116"/>
            <a:ext cx="504056" cy="504056"/>
          </a:xfrm>
          <a:prstGeom prst="rect">
            <a:avLst/>
          </a:prstGeom>
          <a:noFill/>
        </p:spPr>
      </p:pic>
      <p:pic>
        <p:nvPicPr>
          <p:cNvPr id="14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799" y="5096735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 -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2241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Abort in two cases:</a:t>
                </a:r>
              </a:p>
              <a:p>
                <a:pPr>
                  <a:buNone/>
                </a:pPr>
                <a:r>
                  <a:rPr lang="de-DE" dirty="0" smtClean="0"/>
                  <a:t>1. </a:t>
                </a:r>
                <a:r>
                  <a:rPr lang="en-US" dirty="0"/>
                  <a:t>bi = </a:t>
                </a:r>
                <a:r>
                  <a:rPr lang="en-US" dirty="0" smtClean="0"/>
                  <a:t>b</a:t>
                </a:r>
                <a:br>
                  <a:rPr lang="en-US" dirty="0" smtClean="0"/>
                </a:br>
                <a:r>
                  <a:rPr lang="en-US" dirty="0" smtClean="0"/>
                  <a:t>probability ½ : b is a random bit</a:t>
                </a:r>
                <a:endParaRPr lang="en-US" dirty="0"/>
              </a:p>
              <a:p>
                <a:pPr>
                  <a:buNone/>
                </a:pPr>
                <a:r>
                  <a:rPr lang="de-DE" dirty="0" smtClean="0"/>
                  <a:t>2. </a:t>
                </a:r>
                <a:r>
                  <a:rPr lang="en-US" dirty="0"/>
                  <a:t>bi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</a:t>
                </a:r>
              </a:p>
              <a:p>
                <a:pPr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probability 1 - 1/m: At least one bit has to flip as </a:t>
                </a:r>
                <a:r>
                  <a:rPr lang="en-US" dirty="0" smtClean="0"/>
                  <a:t>M*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r>
                  <a:rPr lang="de-DE" dirty="0" smtClean="0"/>
                  <a:t>Reduction succeeds with A‘s success probability times 1/2m.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2241"/>
                <a:ext cx="7886700" cy="4351338"/>
              </a:xfrm>
              <a:blipFill rotWithShape="0">
                <a:blip r:embed="rId2"/>
                <a:stretch>
                  <a:fillRect l="-1546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0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Hash-based 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276025" y="1507800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369" name="Ellipse 368"/>
          <p:cNvSpPr/>
          <p:nvPr/>
        </p:nvSpPr>
        <p:spPr>
          <a:xfrm>
            <a:off x="3900288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3301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1573013" y="4811388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  <a:endParaRPr lang="de-DE" kern="0" dirty="0">
                <a:solidFill>
                  <a:srgbClr val="000000"/>
                </a:solidFill>
                <a:latin typeface="Verdana"/>
              </a:endParaRP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2581075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3612950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4694038" y="4798688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5684638" y="4787575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6692700" y="4812975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7627736" y="4812975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1685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  <a:endParaRPr lang="de-DE" kern="0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19968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780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  <a:endParaRPr lang="de-DE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6" name="Trapezoid 405"/>
          <p:cNvSpPr/>
          <p:nvPr/>
        </p:nvSpPr>
        <p:spPr>
          <a:xfrm>
            <a:off x="2677913" y="4055738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2989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3685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399712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4813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512424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5775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60862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6783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7094336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7718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8029373" y="4495475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1238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1176931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1629369" y="3696169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3158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3089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3589931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5278238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5213944" y="3686644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5694956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7262613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7191175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7658694" y="3692994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2222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1896862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2857300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6327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5970387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6962575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4270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3413717" y="1456206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5466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4472581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4309863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915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3291536" y="3135816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6460022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4952601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 )</a:t>
            </a:r>
            <a:endParaRPr lang="en-US" sz="2500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7326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7797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8301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688021" y="4792960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  <a:endParaRPr lang="de-DE" kern="0" dirty="0">
                <a:solidFill>
                  <a:srgbClr val="000000"/>
                </a:solidFill>
                <a:latin typeface="Verdana"/>
              </a:endParaRP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236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1431725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109199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04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MSS is eu-cma-secure if OTS is a one-time eu-cma secure signature scheme and H is a random element from a family of collision resistant hash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Choose random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Generate key pair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</m:sSub>
                  </m:oMath>
                </a14:m>
                <a:r>
                  <a:rPr lang="de-DE" dirty="0" smtClean="0"/>
                  <a:t> 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 smtClean="0"/>
                  <a:t>th OTS public key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Answer all signature queries using sk or sign oracle (for index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Extract OTS-forgery or collision from forgery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 (Step 4, Extraction)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Forgery: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de-DE" dirty="0" smtClean="0"/>
                  <a:t>AUTH)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 smtClean="0"/>
                  <a:t> equals OTS pk we used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 smtClean="0"/>
                  <a:t> OTS, we got an OTS forgery. </a:t>
                </a:r>
              </a:p>
              <a:p>
                <a:pPr lvl="1"/>
                <a:r>
                  <a:rPr lang="de-DE" dirty="0" smtClean="0"/>
                  <a:t>Can only be used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Else adversary used different OTS pk.</a:t>
                </a:r>
              </a:p>
              <a:p>
                <a:pPr lvl="1"/>
                <a:r>
                  <a:rPr lang="de-DE" dirty="0" smtClean="0"/>
                  <a:t>Hence, different leaves. </a:t>
                </a:r>
              </a:p>
              <a:p>
                <a:pPr lvl="1"/>
                <a:r>
                  <a:rPr lang="de-DE" dirty="0" smtClean="0"/>
                  <a:t>Still same root!</a:t>
                </a:r>
              </a:p>
              <a:p>
                <a:pPr lvl="1"/>
                <a:r>
                  <a:rPr lang="de-DE" dirty="0" smtClean="0"/>
                  <a:t>Pigeon-hole principle: Collision on path to root.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9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/>
              <a:t>Winternitz-OTS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58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en-US" dirty="0" smtClean="0"/>
              <a:t>LD-OTS </a:t>
            </a:r>
            <a:r>
              <a:rPr lang="en-US" sz="2400" dirty="0"/>
              <a:t>[Lam79]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539552" y="1747395"/>
            <a:ext cx="7993062" cy="45418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kern="0" dirty="0"/>
              <a:t>Message</a:t>
            </a:r>
            <a:r>
              <a:rPr lang="en-US" kern="0" dirty="0"/>
              <a:t> M = b1,…,</a:t>
            </a:r>
            <a:r>
              <a:rPr lang="en-US" kern="0" dirty="0" err="1"/>
              <a:t>bm</a:t>
            </a:r>
            <a:r>
              <a:rPr lang="en-US" kern="0" dirty="0"/>
              <a:t>, OWF H                                 = n bit</a:t>
            </a:r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r>
              <a:rPr lang="en-US" b="1" kern="0" dirty="0"/>
              <a:t>SK</a:t>
            </a:r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r>
              <a:rPr lang="en-US" b="1" kern="0" dirty="0"/>
              <a:t>PK</a:t>
            </a:r>
          </a:p>
          <a:p>
            <a:pPr>
              <a:buFont typeface="Wingdings" pitchFamily="2" charset="2"/>
              <a:buNone/>
            </a:pPr>
            <a:endParaRPr lang="de-DE" kern="0" dirty="0" smtClean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r>
              <a:rPr lang="en-US" b="1" kern="0" dirty="0"/>
              <a:t>Sig</a:t>
            </a:r>
            <a:endParaRPr lang="en-US" b="1" kern="0" dirty="0"/>
          </a:p>
        </p:txBody>
      </p:sp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614" y="2174140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250212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186316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7" name="Rechteck 8"/>
          <p:cNvSpPr/>
          <p:nvPr/>
        </p:nvSpPr>
        <p:spPr>
          <a:xfrm>
            <a:off x="312242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" name="Rechteck 11"/>
          <p:cNvSpPr/>
          <p:nvPr/>
        </p:nvSpPr>
        <p:spPr>
          <a:xfrm>
            <a:off x="5930732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866836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0294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250212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186316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2242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5930732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866836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0294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18264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654368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>
            <a:stCxn id="7" idx="2"/>
            <a:endCxn id="13" idx="0"/>
          </p:cNvCxnSpPr>
          <p:nvPr/>
        </p:nvCxnSpPr>
        <p:spPr>
          <a:xfrm>
            <a:off x="359047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18564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22620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26676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443731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4947787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451843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398784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334888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27099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754268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0" name="Textfeld 50"/>
          <p:cNvSpPr txBox="1"/>
          <p:nvPr/>
        </p:nvSpPr>
        <p:spPr>
          <a:xfrm>
            <a:off x="2690372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1" name="Textfeld 51"/>
          <p:cNvSpPr txBox="1"/>
          <p:nvPr/>
        </p:nvSpPr>
        <p:spPr>
          <a:xfrm>
            <a:off x="3626476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52"/>
          <p:cNvSpPr txBox="1"/>
          <p:nvPr/>
        </p:nvSpPr>
        <p:spPr>
          <a:xfrm>
            <a:off x="6434788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53"/>
          <p:cNvSpPr txBox="1"/>
          <p:nvPr/>
        </p:nvSpPr>
        <p:spPr>
          <a:xfrm>
            <a:off x="7370892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54"/>
          <p:cNvSpPr txBox="1"/>
          <p:nvPr/>
        </p:nvSpPr>
        <p:spPr>
          <a:xfrm>
            <a:off x="8306996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18264" y="2450352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654368" y="2450352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1"/>
          <p:cNvCxnSpPr>
            <a:stCxn id="4" idx="1"/>
            <a:endCxn id="7" idx="0"/>
          </p:cNvCxnSpPr>
          <p:nvPr/>
        </p:nvCxnSpPr>
        <p:spPr>
          <a:xfrm flipH="1">
            <a:off x="3590472" y="2450352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239941" y="2450352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239941" y="2450352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239941" y="2450352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73"/>
          <p:cNvSpPr/>
          <p:nvPr/>
        </p:nvSpPr>
        <p:spPr>
          <a:xfrm>
            <a:off x="1797616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42" name="Rechteck 74"/>
          <p:cNvSpPr/>
          <p:nvPr/>
        </p:nvSpPr>
        <p:spPr>
          <a:xfrm>
            <a:off x="3683109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3" name="Rechteck 75"/>
          <p:cNvSpPr/>
          <p:nvPr/>
        </p:nvSpPr>
        <p:spPr>
          <a:xfrm>
            <a:off x="7452692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44" name="Ellipse 76"/>
          <p:cNvSpPr/>
          <p:nvPr/>
        </p:nvSpPr>
        <p:spPr>
          <a:xfrm>
            <a:off x="5364460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Ellipse 77"/>
          <p:cNvSpPr/>
          <p:nvPr/>
        </p:nvSpPr>
        <p:spPr>
          <a:xfrm>
            <a:off x="5868516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8"/>
          <p:cNvSpPr/>
          <p:nvPr/>
        </p:nvSpPr>
        <p:spPr>
          <a:xfrm>
            <a:off x="6372572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7" name="Rechteck 79"/>
          <p:cNvSpPr/>
          <p:nvPr/>
        </p:nvSpPr>
        <p:spPr>
          <a:xfrm>
            <a:off x="4640357" y="18191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48" name="Gruppieren 99"/>
          <p:cNvGrpSpPr/>
          <p:nvPr/>
        </p:nvGrpSpPr>
        <p:grpSpPr>
          <a:xfrm>
            <a:off x="1043980" y="3187809"/>
            <a:ext cx="1656184" cy="2179850"/>
            <a:chOff x="1115616" y="2833326"/>
            <a:chExt cx="1656184" cy="2179850"/>
          </a:xfrm>
        </p:grpSpPr>
        <p:sp>
          <p:nvSpPr>
            <p:cNvPr id="49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  <a:endParaRPr lang="en-US" sz="1100" b="1" dirty="0">
                <a:solidFill>
                  <a:srgbClr val="00090C"/>
                </a:solidFill>
              </a:endParaRPr>
            </a:p>
          </p:txBody>
        </p:sp>
        <p:cxnSp>
          <p:nvCxnSpPr>
            <p:cNvPr id="50" name="Gerade Verbindung mit Pfeil 81"/>
            <p:cNvCxnSpPr/>
            <p:nvPr/>
          </p:nvCxnSpPr>
          <p:spPr>
            <a:xfrm>
              <a:off x="1819137" y="2833326"/>
              <a:ext cx="275891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84"/>
            <p:cNvCxnSpPr/>
            <p:nvPr/>
          </p:nvCxnSpPr>
          <p:spPr>
            <a:xfrm flipH="1">
              <a:off x="2570816" y="2833326"/>
              <a:ext cx="140685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88"/>
            <p:cNvCxnSpPr>
              <a:stCxn id="53" idx="3"/>
              <a:endCxn id="4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  <a:endParaRPr lang="en-US" sz="1400" b="1" dirty="0"/>
            </a:p>
          </p:txBody>
        </p:sp>
        <p:cxnSp>
          <p:nvCxnSpPr>
            <p:cNvPr id="54" name="Gerade Verbindung mit Pfeil 96"/>
            <p:cNvCxnSpPr>
              <a:stCxn id="49" idx="2"/>
              <a:endCxn id="41" idx="0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100"/>
          <p:cNvGrpSpPr/>
          <p:nvPr/>
        </p:nvGrpSpPr>
        <p:grpSpPr>
          <a:xfrm>
            <a:off x="2916188" y="3182254"/>
            <a:ext cx="1656184" cy="2185407"/>
            <a:chOff x="1115616" y="2827769"/>
            <a:chExt cx="1656184" cy="2185407"/>
          </a:xfrm>
        </p:grpSpPr>
        <p:sp>
          <p:nvSpPr>
            <p:cNvPr id="56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rgbClr val="333399">
                      <a:lumMod val="50000"/>
                    </a:srgbClr>
                  </a:solidFill>
                </a:rPr>
                <a:t>Mux</a:t>
              </a:r>
              <a:endParaRPr lang="en-US" sz="1100" b="1" dirty="0">
                <a:solidFill>
                  <a:srgbClr val="333399">
                    <a:lumMod val="50000"/>
                  </a:srgbClr>
                </a:solidFill>
              </a:endParaRPr>
            </a:p>
          </p:txBody>
        </p:sp>
        <p:cxnSp>
          <p:nvCxnSpPr>
            <p:cNvPr id="57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104"/>
            <p:cNvCxnSpPr>
              <a:stCxn id="60" idx="3"/>
              <a:endCxn id="56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  <a:endParaRPr lang="en-US" sz="1400" b="1" dirty="0"/>
            </a:p>
          </p:txBody>
        </p:sp>
        <p:cxnSp>
          <p:nvCxnSpPr>
            <p:cNvPr id="61" name="Gerade Verbindung mit Pfeil 106"/>
            <p:cNvCxnSpPr>
              <a:stCxn id="56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en 107"/>
          <p:cNvGrpSpPr/>
          <p:nvPr/>
        </p:nvGrpSpPr>
        <p:grpSpPr>
          <a:xfrm>
            <a:off x="6660604" y="3182254"/>
            <a:ext cx="1656184" cy="2185407"/>
            <a:chOff x="1115616" y="2827769"/>
            <a:chExt cx="1656184" cy="2185407"/>
          </a:xfrm>
        </p:grpSpPr>
        <p:sp>
          <p:nvSpPr>
            <p:cNvPr id="63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rgbClr val="333399">
                      <a:lumMod val="50000"/>
                    </a:srgbClr>
                  </a:solidFill>
                </a:rPr>
                <a:t>Mux</a:t>
              </a:r>
              <a:endParaRPr lang="en-US" sz="1100" b="1" dirty="0">
                <a:solidFill>
                  <a:srgbClr val="333399">
                    <a:lumMod val="50000"/>
                  </a:srgbClr>
                </a:solidFill>
              </a:endParaRPr>
            </a:p>
          </p:txBody>
        </p:sp>
        <p:cxnSp>
          <p:nvCxnSpPr>
            <p:cNvPr id="64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111"/>
            <p:cNvCxnSpPr>
              <a:stCxn id="67" idx="3"/>
              <a:endCxn id="63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bn</a:t>
              </a:r>
              <a:endParaRPr lang="en-US" sz="1400" b="1" dirty="0"/>
            </a:p>
          </p:txBody>
        </p:sp>
        <p:cxnSp>
          <p:nvCxnSpPr>
            <p:cNvPr id="68" name="Gerade Verbindung mit Pfeil 113"/>
            <p:cNvCxnSpPr>
              <a:stCxn id="63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9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LD-OTS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Verification: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1. Verify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2. Verify authenticity of 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 smtClean="0"/>
              <a:t>We can do better!</a:t>
            </a:r>
            <a:endParaRPr lang="de-DE" b="1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892160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 )</a:t>
            </a:r>
            <a:endParaRPr lang="en-US" sz="2500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4265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4737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5240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022" y="2920225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577" y="345925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1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Trivial Optimization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-108519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80207" y="1551458"/>
            <a:ext cx="7993062" cy="45418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kern="0" dirty="0"/>
              <a:t>Message</a:t>
            </a:r>
            <a:r>
              <a:rPr lang="en-US" kern="0" dirty="0"/>
              <a:t> M = b1,…,</a:t>
            </a:r>
            <a:r>
              <a:rPr lang="en-US" kern="0" dirty="0" err="1"/>
              <a:t>bm</a:t>
            </a:r>
            <a:r>
              <a:rPr lang="en-US" kern="0" dirty="0"/>
              <a:t>, OWF H                                = n bit</a:t>
            </a:r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b="1" kern="0" dirty="0"/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5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269" y="2174140"/>
            <a:ext cx="389327" cy="552424"/>
          </a:xfrm>
          <a:prstGeom prst="rect">
            <a:avLst/>
          </a:prstGeom>
          <a:noFill/>
        </p:spPr>
      </p:pic>
      <p:sp>
        <p:nvSpPr>
          <p:cNvPr id="6" name="Rechteck 6"/>
          <p:cNvSpPr/>
          <p:nvPr/>
        </p:nvSpPr>
        <p:spPr>
          <a:xfrm>
            <a:off x="890867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7" name="Rechteck 7"/>
          <p:cNvSpPr/>
          <p:nvPr/>
        </p:nvSpPr>
        <p:spPr>
          <a:xfrm>
            <a:off x="1826971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8"/>
          <p:cNvSpPr/>
          <p:nvPr/>
        </p:nvSpPr>
        <p:spPr>
          <a:xfrm>
            <a:off x="2763075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1"/>
          <p:cNvSpPr/>
          <p:nvPr/>
        </p:nvSpPr>
        <p:spPr>
          <a:xfrm>
            <a:off x="5571387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12"/>
          <p:cNvSpPr/>
          <p:nvPr/>
        </p:nvSpPr>
        <p:spPr>
          <a:xfrm>
            <a:off x="6507491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1" name="Rechteck 13"/>
          <p:cNvSpPr/>
          <p:nvPr/>
        </p:nvSpPr>
        <p:spPr>
          <a:xfrm>
            <a:off x="7443595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</a:t>
            </a:r>
            <a:r>
              <a:rPr lang="en-US" sz="1400" b="1" baseline="-25000" dirty="0">
                <a:solidFill>
                  <a:srgbClr val="101073"/>
                </a:solidFill>
              </a:rPr>
              <a:t>,1</a:t>
            </a:r>
          </a:p>
        </p:txBody>
      </p:sp>
      <p:sp>
        <p:nvSpPr>
          <p:cNvPr id="12" name="Rechteck 14"/>
          <p:cNvSpPr/>
          <p:nvPr/>
        </p:nvSpPr>
        <p:spPr>
          <a:xfrm>
            <a:off x="890867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3" name="Rechteck 15"/>
          <p:cNvSpPr/>
          <p:nvPr/>
        </p:nvSpPr>
        <p:spPr>
          <a:xfrm>
            <a:off x="1826971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4" name="Rechteck 16"/>
          <p:cNvSpPr/>
          <p:nvPr/>
        </p:nvSpPr>
        <p:spPr>
          <a:xfrm>
            <a:off x="2763075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19"/>
          <p:cNvSpPr/>
          <p:nvPr/>
        </p:nvSpPr>
        <p:spPr>
          <a:xfrm>
            <a:off x="5571387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20"/>
          <p:cNvSpPr/>
          <p:nvPr/>
        </p:nvSpPr>
        <p:spPr>
          <a:xfrm>
            <a:off x="6507491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7" name="Rechteck 21"/>
          <p:cNvSpPr/>
          <p:nvPr/>
        </p:nvSpPr>
        <p:spPr>
          <a:xfrm>
            <a:off x="7443595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8" name="Gerade Verbindung mit Pfeil 23"/>
          <p:cNvCxnSpPr>
            <a:stCxn id="6" idx="2"/>
            <a:endCxn id="12" idx="0"/>
          </p:cNvCxnSpPr>
          <p:nvPr/>
        </p:nvCxnSpPr>
        <p:spPr>
          <a:xfrm>
            <a:off x="1358919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4"/>
          <p:cNvCxnSpPr>
            <a:stCxn id="7" idx="2"/>
            <a:endCxn id="13" idx="0"/>
          </p:cNvCxnSpPr>
          <p:nvPr/>
        </p:nvCxnSpPr>
        <p:spPr>
          <a:xfrm>
            <a:off x="2295023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27"/>
          <p:cNvCxnSpPr>
            <a:stCxn id="8" idx="2"/>
            <a:endCxn id="14" idx="0"/>
          </p:cNvCxnSpPr>
          <p:nvPr/>
        </p:nvCxnSpPr>
        <p:spPr>
          <a:xfrm>
            <a:off x="3231127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32"/>
          <p:cNvSpPr/>
          <p:nvPr/>
        </p:nvSpPr>
        <p:spPr>
          <a:xfrm>
            <a:off x="4059219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3"/>
          <p:cNvSpPr/>
          <p:nvPr/>
        </p:nvSpPr>
        <p:spPr>
          <a:xfrm>
            <a:off x="4563275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4"/>
          <p:cNvSpPr/>
          <p:nvPr/>
        </p:nvSpPr>
        <p:spPr>
          <a:xfrm>
            <a:off x="5067331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5"/>
          <p:cNvSpPr/>
          <p:nvPr/>
        </p:nvSpPr>
        <p:spPr>
          <a:xfrm>
            <a:off x="4084386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6"/>
          <p:cNvSpPr/>
          <p:nvPr/>
        </p:nvSpPr>
        <p:spPr>
          <a:xfrm>
            <a:off x="4588442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37"/>
          <p:cNvSpPr/>
          <p:nvPr/>
        </p:nvSpPr>
        <p:spPr>
          <a:xfrm>
            <a:off x="5092498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mit Pfeil 38"/>
          <p:cNvCxnSpPr>
            <a:stCxn id="9" idx="2"/>
            <a:endCxn id="15" idx="0"/>
          </p:cNvCxnSpPr>
          <p:nvPr/>
        </p:nvCxnSpPr>
        <p:spPr>
          <a:xfrm>
            <a:off x="6039439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1"/>
          <p:cNvCxnSpPr>
            <a:stCxn id="10" idx="2"/>
            <a:endCxn id="16" idx="0"/>
          </p:cNvCxnSpPr>
          <p:nvPr/>
        </p:nvCxnSpPr>
        <p:spPr>
          <a:xfrm>
            <a:off x="6975543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46"/>
          <p:cNvCxnSpPr>
            <a:stCxn id="11" idx="2"/>
            <a:endCxn id="17" idx="0"/>
          </p:cNvCxnSpPr>
          <p:nvPr/>
        </p:nvCxnSpPr>
        <p:spPr>
          <a:xfrm>
            <a:off x="7911647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49"/>
          <p:cNvSpPr txBox="1"/>
          <p:nvPr/>
        </p:nvSpPr>
        <p:spPr>
          <a:xfrm>
            <a:off x="1394923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1" name="Textfeld 50"/>
          <p:cNvSpPr txBox="1"/>
          <p:nvPr/>
        </p:nvSpPr>
        <p:spPr>
          <a:xfrm>
            <a:off x="2331027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51"/>
          <p:cNvSpPr txBox="1"/>
          <p:nvPr/>
        </p:nvSpPr>
        <p:spPr>
          <a:xfrm>
            <a:off x="3267131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52"/>
          <p:cNvSpPr txBox="1"/>
          <p:nvPr/>
        </p:nvSpPr>
        <p:spPr>
          <a:xfrm>
            <a:off x="6075443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53"/>
          <p:cNvSpPr txBox="1"/>
          <p:nvPr/>
        </p:nvSpPr>
        <p:spPr>
          <a:xfrm>
            <a:off x="7011547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5" name="Textfeld 54"/>
          <p:cNvSpPr txBox="1"/>
          <p:nvPr/>
        </p:nvSpPr>
        <p:spPr>
          <a:xfrm>
            <a:off x="7947651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36" name="Gerade Verbindung mit Pfeil 55"/>
          <p:cNvCxnSpPr>
            <a:stCxn id="5" idx="1"/>
            <a:endCxn id="6" idx="0"/>
          </p:cNvCxnSpPr>
          <p:nvPr/>
        </p:nvCxnSpPr>
        <p:spPr>
          <a:xfrm flipH="1">
            <a:off x="1358919" y="2450352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58"/>
          <p:cNvCxnSpPr>
            <a:stCxn id="5" idx="1"/>
            <a:endCxn id="7" idx="0"/>
          </p:cNvCxnSpPr>
          <p:nvPr/>
        </p:nvCxnSpPr>
        <p:spPr>
          <a:xfrm flipH="1">
            <a:off x="2295023" y="2450352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1"/>
          <p:cNvCxnSpPr>
            <a:stCxn id="5" idx="1"/>
            <a:endCxn id="8" idx="0"/>
          </p:cNvCxnSpPr>
          <p:nvPr/>
        </p:nvCxnSpPr>
        <p:spPr>
          <a:xfrm flipH="1">
            <a:off x="3231127" y="2450352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4"/>
          <p:cNvCxnSpPr>
            <a:stCxn id="5" idx="3"/>
            <a:endCxn id="9" idx="0"/>
          </p:cNvCxnSpPr>
          <p:nvPr/>
        </p:nvCxnSpPr>
        <p:spPr>
          <a:xfrm>
            <a:off x="4880596" y="2450352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67"/>
          <p:cNvCxnSpPr>
            <a:stCxn id="5" idx="3"/>
            <a:endCxn id="10" idx="0"/>
          </p:cNvCxnSpPr>
          <p:nvPr/>
        </p:nvCxnSpPr>
        <p:spPr>
          <a:xfrm>
            <a:off x="4880596" y="2450352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70"/>
          <p:cNvCxnSpPr>
            <a:stCxn id="5" idx="3"/>
            <a:endCxn id="11" idx="0"/>
          </p:cNvCxnSpPr>
          <p:nvPr/>
        </p:nvCxnSpPr>
        <p:spPr>
          <a:xfrm>
            <a:off x="4880596" y="2450352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73"/>
          <p:cNvSpPr/>
          <p:nvPr/>
        </p:nvSpPr>
        <p:spPr>
          <a:xfrm>
            <a:off x="915155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45" name="Ellipse 76"/>
          <p:cNvSpPr/>
          <p:nvPr/>
        </p:nvSpPr>
        <p:spPr>
          <a:xfrm>
            <a:off x="4140647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7"/>
          <p:cNvSpPr/>
          <p:nvPr/>
        </p:nvSpPr>
        <p:spPr>
          <a:xfrm>
            <a:off x="4644703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7" name="Ellipse 78"/>
          <p:cNvSpPr/>
          <p:nvPr/>
        </p:nvSpPr>
        <p:spPr>
          <a:xfrm>
            <a:off x="5148759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8" name="Rechteck 79"/>
          <p:cNvSpPr/>
          <p:nvPr/>
        </p:nvSpPr>
        <p:spPr>
          <a:xfrm>
            <a:off x="4140964" y="162958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49" name="Gruppieren 99"/>
          <p:cNvGrpSpPr/>
          <p:nvPr/>
        </p:nvGrpSpPr>
        <p:grpSpPr>
          <a:xfrm>
            <a:off x="540247" y="3187809"/>
            <a:ext cx="1262588" cy="2179850"/>
            <a:chOff x="1509212" y="2833326"/>
            <a:chExt cx="1262588" cy="2179850"/>
          </a:xfrm>
        </p:grpSpPr>
        <p:sp>
          <p:nvSpPr>
            <p:cNvPr id="50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  <a:endParaRPr lang="en-US" sz="1100" b="1" dirty="0">
                <a:solidFill>
                  <a:srgbClr val="00090C"/>
                </a:solidFill>
              </a:endParaRPr>
            </a:p>
          </p:txBody>
        </p:sp>
        <p:cxnSp>
          <p:nvCxnSpPr>
            <p:cNvPr id="51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88"/>
            <p:cNvCxnSpPr>
              <a:endCxn id="50" idx="1"/>
            </p:cNvCxnSpPr>
            <p:nvPr/>
          </p:nvCxnSpPr>
          <p:spPr>
            <a:xfrm>
              <a:off x="1789900" y="4545124"/>
              <a:ext cx="20421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92"/>
            <p:cNvSpPr txBox="1"/>
            <p:nvPr/>
          </p:nvSpPr>
          <p:spPr>
            <a:xfrm>
              <a:off x="1509212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  <a:endParaRPr lang="en-US" sz="1400" b="1" dirty="0"/>
            </a:p>
          </p:txBody>
        </p:sp>
        <p:cxnSp>
          <p:nvCxnSpPr>
            <p:cNvPr id="55" name="Gerade Verbindung mit Pfeil 96"/>
            <p:cNvCxnSpPr>
              <a:stCxn id="50" idx="2"/>
              <a:endCxn id="42" idx="0"/>
            </p:cNvCxnSpPr>
            <p:nvPr/>
          </p:nvCxnSpPr>
          <p:spPr>
            <a:xfrm>
              <a:off x="2339752" y="4797152"/>
              <a:ext cx="12420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hteck 73"/>
          <p:cNvSpPr/>
          <p:nvPr/>
        </p:nvSpPr>
        <p:spPr>
          <a:xfrm>
            <a:off x="1862548" y="5367661"/>
            <a:ext cx="936104" cy="22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1,1</a:t>
            </a:r>
          </a:p>
        </p:txBody>
      </p:sp>
      <p:grpSp>
        <p:nvGrpSpPr>
          <p:cNvPr id="82" name="Gruppieren 99"/>
          <p:cNvGrpSpPr/>
          <p:nvPr/>
        </p:nvGrpSpPr>
        <p:grpSpPr>
          <a:xfrm>
            <a:off x="1874843" y="3193368"/>
            <a:ext cx="1617732" cy="2174293"/>
            <a:chOff x="1907704" y="2833326"/>
            <a:chExt cx="1617732" cy="2174293"/>
          </a:xfrm>
        </p:grpSpPr>
        <p:sp>
          <p:nvSpPr>
            <p:cNvPr id="83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  <a:endParaRPr lang="en-US" sz="1100" b="1" dirty="0">
                <a:solidFill>
                  <a:srgbClr val="00090C"/>
                </a:solidFill>
              </a:endParaRPr>
            </a:p>
          </p:txBody>
        </p:sp>
        <p:cxnSp>
          <p:nvCxnSpPr>
            <p:cNvPr id="84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8"/>
            <p:cNvCxnSpPr>
              <a:stCxn id="87" idx="1"/>
              <a:endCxn id="83" idx="3"/>
            </p:cNvCxnSpPr>
            <p:nvPr/>
          </p:nvCxnSpPr>
          <p:spPr>
            <a:xfrm flipH="1" flipV="1">
              <a:off x="2685390" y="4545124"/>
              <a:ext cx="248602" cy="104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feld 92"/>
                <p:cNvSpPr txBox="1"/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1400" b="1" dirty="0"/>
                    <a:t>b1</a:t>
                  </a:r>
                  <a:endParaRPr lang="en-US" sz="1400" b="1" dirty="0"/>
                </a:p>
              </p:txBody>
            </p:sp>
          </mc:Choice>
          <mc:Fallback xmlns="">
            <p:sp>
              <p:nvSpPr>
                <p:cNvPr id="87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Gerade Verbindung mit Pfeil 96"/>
            <p:cNvCxnSpPr>
              <a:stCxn id="83" idx="2"/>
              <a:endCxn id="81" idx="0"/>
            </p:cNvCxnSpPr>
            <p:nvPr/>
          </p:nvCxnSpPr>
          <p:spPr>
            <a:xfrm>
              <a:off x="2339752" y="4797152"/>
              <a:ext cx="23709" cy="210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hteck 73"/>
          <p:cNvSpPr/>
          <p:nvPr/>
        </p:nvSpPr>
        <p:spPr>
          <a:xfrm>
            <a:off x="6456192" y="5365974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m,0</a:t>
            </a:r>
          </a:p>
        </p:txBody>
      </p:sp>
      <p:grpSp>
        <p:nvGrpSpPr>
          <p:cNvPr id="95" name="Gruppieren 99"/>
          <p:cNvGrpSpPr/>
          <p:nvPr/>
        </p:nvGrpSpPr>
        <p:grpSpPr>
          <a:xfrm>
            <a:off x="5988142" y="3186124"/>
            <a:ext cx="1359311" cy="2179850"/>
            <a:chOff x="1412489" y="2833326"/>
            <a:chExt cx="1359311" cy="2179850"/>
          </a:xfrm>
        </p:grpSpPr>
        <p:sp>
          <p:nvSpPr>
            <p:cNvPr id="96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  <a:endParaRPr lang="en-US" sz="1100" b="1" dirty="0">
                <a:solidFill>
                  <a:srgbClr val="00090C"/>
                </a:solidFill>
              </a:endParaRPr>
            </a:p>
          </p:txBody>
        </p:sp>
        <p:cxnSp>
          <p:nvCxnSpPr>
            <p:cNvPr id="97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88"/>
            <p:cNvCxnSpPr>
              <a:endCxn id="96" idx="1"/>
            </p:cNvCxnSpPr>
            <p:nvPr/>
          </p:nvCxnSpPr>
          <p:spPr>
            <a:xfrm>
              <a:off x="1789900" y="4545124"/>
              <a:ext cx="20421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92"/>
            <p:cNvSpPr txBox="1"/>
            <p:nvPr/>
          </p:nvSpPr>
          <p:spPr>
            <a:xfrm>
              <a:off x="1412489" y="4390271"/>
              <a:ext cx="528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01" name="Gerade Verbindung mit Pfeil 96"/>
            <p:cNvCxnSpPr>
              <a:stCxn id="96" idx="2"/>
              <a:endCxn id="94" idx="0"/>
            </p:cNvCxnSpPr>
            <p:nvPr/>
          </p:nvCxnSpPr>
          <p:spPr>
            <a:xfrm>
              <a:off x="2339752" y="4797152"/>
              <a:ext cx="8841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hteck 73"/>
          <p:cNvSpPr/>
          <p:nvPr/>
        </p:nvSpPr>
        <p:spPr>
          <a:xfrm>
            <a:off x="7403585" y="5365976"/>
            <a:ext cx="936104" cy="22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m</a:t>
            </a:r>
            <a:r>
              <a:rPr lang="en-US" sz="1400" b="1" baseline="-25000" dirty="0">
                <a:solidFill>
                  <a:schemeClr val="tx1"/>
                </a:solidFill>
              </a:rPr>
              <a:t>,1</a:t>
            </a:r>
          </a:p>
        </p:txBody>
      </p:sp>
      <p:grpSp>
        <p:nvGrpSpPr>
          <p:cNvPr id="103" name="Gruppieren 99"/>
          <p:cNvGrpSpPr/>
          <p:nvPr/>
        </p:nvGrpSpPr>
        <p:grpSpPr>
          <a:xfrm>
            <a:off x="7419459" y="3191683"/>
            <a:ext cx="1617732" cy="2174293"/>
            <a:chOff x="1907704" y="2833326"/>
            <a:chExt cx="1617732" cy="2174293"/>
          </a:xfrm>
        </p:grpSpPr>
        <p:sp>
          <p:nvSpPr>
            <p:cNvPr id="104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  <a:endParaRPr lang="en-US" sz="1100" b="1" dirty="0">
                <a:solidFill>
                  <a:srgbClr val="00090C"/>
                </a:solidFill>
              </a:endParaRPr>
            </a:p>
          </p:txBody>
        </p:sp>
        <p:cxnSp>
          <p:nvCxnSpPr>
            <p:cNvPr id="105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88"/>
            <p:cNvCxnSpPr>
              <a:stCxn id="108" idx="1"/>
              <a:endCxn id="104" idx="3"/>
            </p:cNvCxnSpPr>
            <p:nvPr/>
          </p:nvCxnSpPr>
          <p:spPr>
            <a:xfrm flipH="1" flipV="1">
              <a:off x="2685390" y="4545124"/>
              <a:ext cx="248602" cy="104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feld 92"/>
                <p:cNvSpPr txBox="1"/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1400" b="1" dirty="0"/>
                    <a:t>bm</a:t>
                  </a:r>
                  <a:endParaRPr lang="en-US" sz="1400" b="1" dirty="0"/>
                </a:p>
              </p:txBody>
            </p:sp>
          </mc:Choice>
          <mc:Fallback xmlns="">
            <p:sp>
              <p:nvSpPr>
                <p:cNvPr id="108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000" r="-20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Gerade Verbindung mit Pfeil 96"/>
            <p:cNvCxnSpPr>
              <a:stCxn id="104" idx="2"/>
              <a:endCxn id="102" idx="0"/>
            </p:cNvCxnSpPr>
            <p:nvPr/>
          </p:nvCxnSpPr>
          <p:spPr>
            <a:xfrm>
              <a:off x="2339752" y="4797152"/>
              <a:ext cx="20130" cy="210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204347" y="528932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kern="0" dirty="0" smtClean="0"/>
              <a:t>Sig</a:t>
            </a:r>
            <a:endParaRPr lang="en-US" b="1" kern="0" dirty="0"/>
          </a:p>
        </p:txBody>
      </p:sp>
      <p:sp>
        <p:nvSpPr>
          <p:cNvPr id="44" name="Rectangle 43"/>
          <p:cNvSpPr/>
          <p:nvPr/>
        </p:nvSpPr>
        <p:spPr>
          <a:xfrm>
            <a:off x="204347" y="396969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kern="0" dirty="0" smtClean="0"/>
              <a:t>PK</a:t>
            </a:r>
            <a:endParaRPr lang="en-US" b="1" kern="0" dirty="0"/>
          </a:p>
        </p:txBody>
      </p:sp>
      <p:sp>
        <p:nvSpPr>
          <p:cNvPr id="56" name="Rectangle 55"/>
          <p:cNvSpPr/>
          <p:nvPr/>
        </p:nvSpPr>
        <p:spPr>
          <a:xfrm>
            <a:off x="182769" y="288957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/>
              <a:t>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Optimized LD-OTS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Verification: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1. Compute        from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2. Verify authenticity of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Steps 1 + 2 together verify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892160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 )</a:t>
            </a:r>
            <a:endParaRPr lang="en-US" sz="2500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4265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4737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5240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877" y="2858384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2639" y="294146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1826" y="1251864"/>
            <a:ext cx="55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</a:rPr>
              <a:t>X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3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626" y="3468767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473" y="4401046"/>
            <a:ext cx="4299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4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  <a:r>
              <a:rPr lang="de-DE" sz="2000" dirty="0"/>
              <a:t>[Mer89]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2" cstate="print"/>
          <a:srcRect l="6985" t="9598" b="11301"/>
          <a:stretch>
            <a:fillRect/>
          </a:stretch>
        </p:blipFill>
        <p:spPr bwMode="auto">
          <a:xfrm>
            <a:off x="4724400" y="2348882"/>
            <a:ext cx="3956532" cy="26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958155"/>
              </p:ext>
            </p:extLst>
          </p:nvPr>
        </p:nvGraphicFramePr>
        <p:xfrm>
          <a:off x="558741" y="1811358"/>
          <a:ext cx="3999104" cy="346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8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Germans love their „Ordnung“!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-108519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</p:spPr>
            <p:txBody>
              <a:bodyPr/>
              <a:lstStyle>
                <a:lvl1pPr marL="179388" indent="-1793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9250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538163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717550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90805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None/>
                </a:pPr>
                <a:r>
                  <a:rPr lang="en-US" b="1" kern="0" dirty="0"/>
                  <a:t>Message</a:t>
                </a:r>
                <a:r>
                  <a:rPr lang="en-US" kern="0" dirty="0"/>
                  <a:t> M = b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 OWF H                    </a:t>
                </a:r>
              </a:p>
              <a:p>
                <a:pPr>
                  <a:buNone/>
                </a:pPr>
                <a:r>
                  <a:rPr lang="en-US" b="1" kern="0" dirty="0"/>
                  <a:t>SK: </a:t>
                </a:r>
                <a:r>
                  <a:rPr lang="en-US" kern="0" dirty="0"/>
                  <a:t>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,…,sk</a:t>
                </a:r>
                <a:r>
                  <a:rPr lang="en-US" kern="0" baseline="-25000" dirty="0"/>
                  <a:t>m</a:t>
                </a:r>
                <a:r>
                  <a:rPr lang="en-US" kern="0" dirty="0"/>
                  <a:t>,sk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,…,sk</a:t>
                </a:r>
                <a:r>
                  <a:rPr lang="en-US" kern="0" baseline="-25000" dirty="0"/>
                  <a:t>2m</a:t>
                </a:r>
              </a:p>
              <a:p>
                <a:pPr>
                  <a:buNone/>
                </a:pPr>
                <a:r>
                  <a:rPr lang="en-US" b="1" kern="0" dirty="0"/>
                  <a:t>PK: </a:t>
                </a:r>
                <a:r>
                  <a:rPr lang="en-US" kern="0" dirty="0"/>
                  <a:t>H(sk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),…,H(</a:t>
                </a:r>
                <a:r>
                  <a:rPr lang="en-US" kern="0" dirty="0" err="1"/>
                  <a:t>sk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),H(sk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)</a:t>
                </a:r>
                <a:r>
                  <a:rPr lang="en-US" kern="0" dirty="0"/>
                  <a:t>,…,H(sk</a:t>
                </a:r>
                <a:r>
                  <a:rPr lang="en-US" kern="0" baseline="-25000" dirty="0"/>
                  <a:t>2m</a:t>
                </a:r>
                <a:r>
                  <a:rPr lang="en-US" kern="0" dirty="0"/>
                  <a:t>)</a:t>
                </a:r>
                <a:endParaRPr lang="en-US" b="1" kern="0" dirty="0"/>
              </a:p>
              <a:p>
                <a:pPr>
                  <a:buNone/>
                </a:pPr>
                <a:r>
                  <a:rPr lang="de-DE" b="1" kern="0" dirty="0"/>
                  <a:t>Encode M: </a:t>
                </a:r>
                <a:r>
                  <a:rPr lang="de-DE" kern="0" dirty="0"/>
                  <a:t>M‘ </a:t>
                </a:r>
                <a:r>
                  <a:rPr lang="de-DE" kern="0" dirty="0" smtClean="0"/>
                  <a:t>= M||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kern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</a:t>
                </a:r>
                <a:r>
                  <a:rPr lang="de-DE" b="1" kern="0" dirty="0" smtClean="0"/>
                  <a:t> = </a:t>
                </a:r>
                <a:r>
                  <a:rPr lang="en-US" kern="0" dirty="0" smtClean="0"/>
                  <a:t>b</a:t>
                </a:r>
                <a:r>
                  <a:rPr lang="en-US" kern="0" baseline="-25000" dirty="0" smtClean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kern="0" dirty="0">
                    <a:solidFill>
                      <a:srgbClr val="0070C0"/>
                    </a:solidFill>
                  </a:rPr>
                  <a:t>,…,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 err="1">
                    <a:solidFill>
                      <a:srgbClr val="0070C0"/>
                    </a:solidFill>
                  </a:rPr>
                  <a:t>m</a:t>
                </a:r>
                <a:r>
                  <a:rPr lang="en-US" kern="0" dirty="0">
                    <a:solidFill>
                      <a:srgbClr val="0070C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             </a:t>
                </a:r>
                <a:br>
                  <a:rPr lang="en-US" kern="0" dirty="0" smtClean="0">
                    <a:solidFill>
                      <a:srgbClr val="0070C0"/>
                    </a:solidFill>
                  </a:rPr>
                </a:br>
                <a:r>
                  <a:rPr lang="en-US" kern="0" dirty="0" smtClean="0">
                    <a:solidFill>
                      <a:srgbClr val="0070C0"/>
                    </a:solidFill>
                  </a:rPr>
                  <a:t>		</a:t>
                </a:r>
                <a:r>
                  <a:rPr lang="en-US" kern="0" dirty="0" smtClean="0"/>
                  <a:t>(instead of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kern="0" dirty="0" smtClean="0"/>
                  <a:t>b</a:t>
                </a:r>
                <a:r>
                  <a:rPr lang="en-US" kern="0" baseline="-25000" dirty="0" smtClean="0"/>
                  <a:t>1</a:t>
                </a:r>
                <a:r>
                  <a:rPr lang="en-US" kern="0" dirty="0"/>
                  <a:t>,</a:t>
                </a:r>
                <a:r>
                  <a:rPr lang="en-US" kern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kern="0" dirty="0">
                    <a:solidFill>
                      <a:srgbClr val="0070C0"/>
                    </a:solidFill>
                  </a:rPr>
                  <a:t>,</a:t>
                </a:r>
                <a:r>
                  <a:rPr lang="en-US" kern="0" dirty="0"/>
                  <a:t>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 err="1">
                    <a:solidFill>
                      <a:srgbClr val="0070C0"/>
                    </a:solidFill>
                  </a:rPr>
                  <a:t>m</a:t>
                </a:r>
                <a:r>
                  <a:rPr lang="en-US" kern="0" dirty="0">
                    <a:solidFill>
                      <a:srgbClr val="0070C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)</a:t>
                </a:r>
                <a:endParaRPr lang="en-US" b="1" kern="0" dirty="0"/>
              </a:p>
              <a:p>
                <a:pPr>
                  <a:buFont typeface="Wingdings" pitchFamily="2" charset="2"/>
                  <a:buNone/>
                </a:pPr>
                <a:endParaRPr lang="en-US" kern="0" dirty="0"/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en-US" kern="0" dirty="0"/>
                  <a:t> </a:t>
                </a:r>
                <a:r>
                  <a:rPr lang="en-US" kern="0" dirty="0"/>
                  <a:t>sk</a:t>
                </a:r>
                <a:r>
                  <a:rPr lang="en-US" kern="0" baseline="-25000" dirty="0"/>
                  <a:t>i 	</a:t>
                </a:r>
                <a:r>
                  <a:rPr lang="en-US" kern="0" dirty="0" smtClean="0"/>
                  <a:t>, </a:t>
                </a:r>
                <a:r>
                  <a:rPr lang="en-US" kern="0" dirty="0"/>
                  <a:t>if b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 = 1</a:t>
                </a:r>
                <a:endParaRPr lang="en-US" kern="0" dirty="0"/>
              </a:p>
              <a:p>
                <a:pPr>
                  <a:buFont typeface="Wingdings" pitchFamily="2" charset="2"/>
                  <a:buNone/>
                </a:pPr>
                <a:r>
                  <a:rPr lang="en-US" b="1" kern="0" dirty="0"/>
                  <a:t>Sig: </a:t>
                </a:r>
                <a:r>
                  <a:rPr lang="en-US" kern="0" dirty="0"/>
                  <a:t>sig</a:t>
                </a:r>
                <a:r>
                  <a:rPr lang="en-US" kern="0" baseline="-25000" dirty="0"/>
                  <a:t>i</a:t>
                </a:r>
                <a:r>
                  <a:rPr lang="en-US" b="1" kern="0" dirty="0"/>
                  <a:t> = 	</a:t>
                </a:r>
                <a:endParaRPr lang="en-US" b="1" kern="0" dirty="0"/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de-DE" kern="0" dirty="0"/>
                  <a:t>H</a:t>
                </a:r>
                <a:r>
                  <a:rPr lang="en-US" kern="0" dirty="0"/>
                  <a:t>(sk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)  	, otherwise</a:t>
                </a:r>
              </a:p>
              <a:p>
                <a:pPr>
                  <a:buNone/>
                </a:pPr>
                <a:endParaRPr lang="de-DE" b="1" kern="0" dirty="0"/>
              </a:p>
            </p:txBody>
          </p:sp>
        </mc:Choice>
        <mc:Fallback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  <a:blipFill rotWithShape="0">
                <a:blip r:embed="rId2"/>
                <a:stretch>
                  <a:fillRect l="-839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>
            <a:off x="1763688" y="3674230"/>
            <a:ext cx="216024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55976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>
                <a:solidFill>
                  <a:srgbClr val="CC0927"/>
                </a:solidFill>
              </a:rPr>
              <a:t>Checksum </a:t>
            </a:r>
            <a:r>
              <a:rPr lang="de-DE" b="1" kern="0" dirty="0">
                <a:solidFill>
                  <a:srgbClr val="CC0927"/>
                </a:solidFill>
              </a:rPr>
              <a:t>with bad performance!</a:t>
            </a:r>
            <a:endParaRPr lang="en-US" b="1" kern="0" dirty="0">
              <a:solidFill>
                <a:srgbClr val="CC0927"/>
              </a:solidFill>
            </a:endParaRPr>
          </a:p>
          <a:p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752932" y="2583566"/>
            <a:ext cx="2088232" cy="576064"/>
          </a:xfrm>
          <a:prstGeom prst="ellipse">
            <a:avLst/>
          </a:prstGeom>
          <a:noFill/>
          <a:ln>
            <a:solidFill>
              <a:srgbClr val="CC0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Optimized LD-OTS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-108519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</p:spPr>
            <p:txBody>
              <a:bodyPr/>
              <a:lstStyle>
                <a:lvl1pPr marL="179388" indent="-1793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9250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538163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717550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90805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None/>
                </a:pPr>
                <a:r>
                  <a:rPr lang="en-US" b="1" kern="0" dirty="0"/>
                  <a:t>Message</a:t>
                </a:r>
                <a:r>
                  <a:rPr lang="en-US" kern="0" dirty="0"/>
                  <a:t> M = b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 OWF H                    </a:t>
                </a:r>
              </a:p>
              <a:p>
                <a:pPr>
                  <a:buNone/>
                </a:pPr>
                <a:r>
                  <a:rPr lang="en-US" b="1" kern="0" dirty="0"/>
                  <a:t>SK: </a:t>
                </a:r>
                <a:r>
                  <a:rPr lang="en-US" kern="0" dirty="0"/>
                  <a:t>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,…,sk</a:t>
                </a:r>
                <a:r>
                  <a:rPr lang="en-US" kern="0" baseline="-25000" dirty="0"/>
                  <a:t>m</a:t>
                </a:r>
                <a:r>
                  <a:rPr lang="en-US" kern="0" dirty="0"/>
                  <a:t>,sk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sk</a:t>
                </a:r>
                <a:r>
                  <a:rPr lang="en-US" kern="0" baseline="-25000" dirty="0" err="1">
                    <a:solidFill>
                      <a:srgbClr val="0070C0"/>
                    </a:solidFill>
                  </a:rPr>
                  <a:t>m+log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 m</a:t>
                </a:r>
                <a:endParaRPr lang="en-US" kern="0" baseline="-25000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r>
                  <a:rPr lang="en-US" b="1" kern="0" dirty="0"/>
                  <a:t>PK: </a:t>
                </a:r>
                <a:r>
                  <a:rPr lang="en-US" kern="0" dirty="0"/>
                  <a:t>H(sk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),…,H(</a:t>
                </a:r>
                <a:r>
                  <a:rPr lang="en-US" kern="0" dirty="0" err="1"/>
                  <a:t>sk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),H(sk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)</a:t>
                </a:r>
                <a:r>
                  <a:rPr lang="en-US" kern="0" dirty="0"/>
                  <a:t>,…,H(</a:t>
                </a:r>
                <a:r>
                  <a:rPr lang="en-US" kern="0" dirty="0" err="1"/>
                  <a:t>sk</a:t>
                </a:r>
                <a:r>
                  <a:rPr lang="en-US" kern="0" baseline="-25000" dirty="0" err="1">
                    <a:solidFill>
                      <a:srgbClr val="0070C0"/>
                    </a:solidFill>
                  </a:rPr>
                  <a:t>m+log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 m</a:t>
                </a:r>
                <a:r>
                  <a:rPr lang="en-US" kern="0" dirty="0"/>
                  <a:t>)</a:t>
                </a:r>
                <a:endParaRPr lang="en-US" b="1" kern="0" dirty="0"/>
              </a:p>
              <a:p>
                <a:pPr>
                  <a:buNone/>
                </a:pPr>
                <a:r>
                  <a:rPr lang="de-DE" b="1" kern="0" dirty="0"/>
                  <a:t>Encode M: </a:t>
                </a:r>
                <a:r>
                  <a:rPr lang="de-DE" kern="0" dirty="0"/>
                  <a:t>M‘ =</a:t>
                </a:r>
                <a:r>
                  <a:rPr lang="de-DE" b="1" kern="0" dirty="0"/>
                  <a:t> </a:t>
                </a:r>
                <a:r>
                  <a:rPr lang="en-US" kern="0" dirty="0"/>
                  <a:t>b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nary>
                      <m:naryPr>
                        <m:chr m:val="∑"/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kern="0" dirty="0"/>
              </a:p>
              <a:p>
                <a:pPr>
                  <a:buFont typeface="Wingdings" pitchFamily="2" charset="2"/>
                  <a:buNone/>
                </a:pPr>
                <a:endParaRPr lang="en-US" kern="0" dirty="0"/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en-US" kern="0" dirty="0"/>
                  <a:t> </a:t>
                </a:r>
                <a:r>
                  <a:rPr lang="en-US" kern="0" dirty="0"/>
                  <a:t>sk</a:t>
                </a:r>
                <a:r>
                  <a:rPr lang="en-US" kern="0" baseline="-25000" dirty="0"/>
                  <a:t>i 	</a:t>
                </a:r>
                <a:r>
                  <a:rPr lang="en-US" kern="0" dirty="0"/>
                  <a:t>, if b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 = 1</a:t>
                </a:r>
                <a:endParaRPr lang="en-US" kern="0" dirty="0"/>
              </a:p>
              <a:p>
                <a:pPr>
                  <a:buFont typeface="Wingdings" pitchFamily="2" charset="2"/>
                  <a:buNone/>
                </a:pPr>
                <a:r>
                  <a:rPr lang="en-US" b="1" kern="0" dirty="0"/>
                  <a:t>Sig: </a:t>
                </a:r>
                <a:r>
                  <a:rPr lang="en-US" kern="0" dirty="0"/>
                  <a:t>sig</a:t>
                </a:r>
                <a:r>
                  <a:rPr lang="en-US" kern="0" baseline="-25000" dirty="0"/>
                  <a:t>i</a:t>
                </a:r>
                <a:r>
                  <a:rPr lang="en-US" b="1" kern="0" dirty="0"/>
                  <a:t> = 	</a:t>
                </a:r>
                <a:endParaRPr lang="en-US" b="1" kern="0" dirty="0"/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de-DE" kern="0" dirty="0"/>
                  <a:t>H</a:t>
                </a:r>
                <a:r>
                  <a:rPr lang="en-US" kern="0" dirty="0"/>
                  <a:t>(sk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)  	, otherwise</a:t>
                </a:r>
              </a:p>
              <a:p>
                <a:pPr>
                  <a:buNone/>
                </a:pPr>
                <a:endParaRPr lang="de-DE" b="1" kern="0" dirty="0"/>
              </a:p>
              <a:p>
                <a:pPr>
                  <a:buNone/>
                </a:pPr>
                <a:r>
                  <a:rPr lang="de-DE" b="1" kern="0" dirty="0"/>
                  <a:t>IF one b</a:t>
                </a:r>
                <a:r>
                  <a:rPr lang="de-DE" b="1" kern="0" baseline="-25000" dirty="0"/>
                  <a:t>i</a:t>
                </a:r>
                <a:r>
                  <a:rPr lang="de-DE" b="1" kern="0" dirty="0"/>
                  <a:t> is flipped from 1 to 0, another b</a:t>
                </a:r>
                <a:r>
                  <a:rPr lang="de-DE" b="1" kern="0" baseline="-25000" dirty="0"/>
                  <a:t>j</a:t>
                </a:r>
                <a:r>
                  <a:rPr lang="de-DE" b="1" kern="0" dirty="0"/>
                  <a:t> will flip from 0 to 1</a:t>
                </a:r>
              </a:p>
              <a:p>
                <a:pPr>
                  <a:buNone/>
                </a:pPr>
                <a:endParaRPr lang="de-DE" b="1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  <a:blipFill rotWithShape="0">
                <a:blip r:embed="rId2"/>
                <a:stretch>
                  <a:fillRect l="-839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>
            <a:off x="1763688" y="3356992"/>
            <a:ext cx="216024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Function chains</a:t>
            </a:r>
            <a:endParaRPr lang="de-DE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8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Function family: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Chain: </a:t>
                </a:r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b="1" baseline="3000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102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181600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289550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feld 32"/>
          <p:cNvSpPr txBox="1">
            <a:spLocks noChangeArrowheads="1"/>
          </p:cNvSpPr>
          <p:nvPr/>
        </p:nvSpPr>
        <p:spPr bwMode="auto">
          <a:xfrm>
            <a:off x="111869" y="4745002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x</a:t>
            </a:r>
            <a:endParaRPr lang="de-DE" sz="2000" i="1" dirty="0">
              <a:ea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7" name="Textfeld 33"/>
              <p:cNvSpPr txBox="1">
                <a:spLocks noChangeArrowheads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 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endParaRPr lang="de-DE" sz="14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57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8" name="Textfeld 34"/>
              <p:cNvSpPr txBox="1">
                <a:spLocks noChangeArrowheads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)  </m:t>
                      </m:r>
                    </m:oMath>
                  </m:oMathPara>
                </a14:m>
                <a:endParaRPr lang="de-DE" sz="20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58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49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43163"/>
              </p:ext>
            </p:extLst>
          </p:nvPr>
        </p:nvGraphicFramePr>
        <p:xfrm>
          <a:off x="2052285" y="3363913"/>
          <a:ext cx="5032728" cy="8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7" imgW="2323800" imgH="393480" progId="Equation.3">
                  <p:embed/>
                </p:oleObj>
              </mc:Choice>
              <mc:Fallback>
                <p:oleObj name="Equation" r:id="rId7" imgW="232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285" y="3363913"/>
                        <a:ext cx="5032728" cy="853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1056" grpId="0"/>
      <p:bldP spid="1057" grpId="0"/>
      <p:bldP spid="10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</a:t>
            </a:r>
            <a:r>
              <a:rPr lang="de-DE" baseline="30000" dirty="0" smtClean="0"/>
              <a:t> </a:t>
            </a:r>
            <a:endParaRPr lang="de-DE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Winternitz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w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security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message length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>
                    <a:ea typeface="Verdana" pitchFamily="34" charset="0"/>
                    <a:cs typeface="Verdana" pitchFamily="34" charset="0"/>
                  </a:rPr>
                  <a:t>Key Generation: 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𝑙</m:t>
                    </m:r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409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  <a:blipFill rotWithShape="0">
                <a:blip r:embed="rId3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32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7" name="Textfeld 33"/>
          <p:cNvSpPr txBox="1">
            <a:spLocks noChangeArrowheads="1"/>
          </p:cNvSpPr>
          <p:nvPr/>
        </p:nvSpPr>
        <p:spPr bwMode="auto">
          <a:xfrm>
            <a:off x="755652" y="50609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8" name="Textfeld 34"/>
          <p:cNvSpPr txBox="1">
            <a:spLocks noChangeArrowheads="1"/>
          </p:cNvSpPr>
          <p:nvPr/>
        </p:nvSpPr>
        <p:spPr bwMode="auto">
          <a:xfrm>
            <a:off x="7956552" y="5060952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8" name="Gerade Verbindung mit Pfeil 37"/>
          <p:cNvCxnSpPr>
            <a:stCxn id="36" idx="6"/>
            <a:endCxn id="37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1" name="Gerade Verbindung mit Pfeil 40"/>
          <p:cNvCxnSpPr>
            <a:stCxn id="39" idx="6"/>
            <a:endCxn id="40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5" name="Gerade Verbindung mit Pfeil 44"/>
          <p:cNvCxnSpPr>
            <a:stCxn id="43" idx="6"/>
            <a:endCxn id="44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mit Pfeil 47"/>
          <p:cNvCxnSpPr>
            <a:stCxn id="46" idx="6"/>
            <a:endCxn id="47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>
            <a:endCxn id="51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5" name="Gerade Verbindung mit Pfeil 54"/>
          <p:cNvCxnSpPr>
            <a:stCxn id="53" idx="6"/>
            <a:endCxn id="54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8" name="Gerade Verbindung mit Pfeil 57"/>
          <p:cNvCxnSpPr>
            <a:stCxn id="56" idx="6"/>
            <a:endCxn id="57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feld 60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5" name="Textfeld 61"/>
          <p:cNvSpPr txBox="1">
            <a:spLocks noChangeArrowheads="1"/>
          </p:cNvSpPr>
          <p:nvPr/>
        </p:nvSpPr>
        <p:spPr bwMode="auto">
          <a:xfrm>
            <a:off x="755652" y="40576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6" name="Textfeld 62"/>
          <p:cNvSpPr txBox="1">
            <a:spLocks noChangeArrowheads="1"/>
          </p:cNvSpPr>
          <p:nvPr/>
        </p:nvSpPr>
        <p:spPr bwMode="auto">
          <a:xfrm>
            <a:off x="7885115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157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4365627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Gerade Verbindung mit Pfeil 65"/>
          <p:cNvCxnSpPr/>
          <p:nvPr/>
        </p:nvCxnSpPr>
        <p:spPr>
          <a:xfrm flipV="1">
            <a:off x="250825" y="3913190"/>
            <a:ext cx="217488" cy="452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endCxn id="7" idx="1"/>
          </p:cNvCxnSpPr>
          <p:nvPr/>
        </p:nvCxnSpPr>
        <p:spPr>
          <a:xfrm>
            <a:off x="250825" y="4941890"/>
            <a:ext cx="24765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</a:t>
            </a:r>
            <a:r>
              <a:rPr lang="de-DE" dirty="0" smtClean="0"/>
              <a:t>Signature generation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250827" y="1773238"/>
            <a:ext cx="6049963" cy="215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82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75565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5889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76371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6695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7177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27660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7984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28466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78790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92725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795965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300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  <a:endParaRPr lang="de-DE" sz="1000" baseline="-250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810375" y="2781300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  <a:endParaRPr lang="de-DE" sz="1000" baseline="-250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313615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824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328027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10" idx="2"/>
            <a:endCxn id="12" idx="0"/>
          </p:cNvCxnSpPr>
          <p:nvPr/>
        </p:nvCxnSpPr>
        <p:spPr>
          <a:xfrm flipH="1">
            <a:off x="503238" y="1989138"/>
            <a:ext cx="27733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0" idx="2"/>
            <a:endCxn id="13" idx="0"/>
          </p:cNvCxnSpPr>
          <p:nvPr/>
        </p:nvCxnSpPr>
        <p:spPr>
          <a:xfrm flipH="1">
            <a:off x="1008065" y="1989138"/>
            <a:ext cx="226853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</p:cNvCxnSpPr>
          <p:nvPr/>
        </p:nvCxnSpPr>
        <p:spPr>
          <a:xfrm flipH="1">
            <a:off x="1476377" y="1989138"/>
            <a:ext cx="18002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0" idx="2"/>
          </p:cNvCxnSpPr>
          <p:nvPr/>
        </p:nvCxnSpPr>
        <p:spPr>
          <a:xfrm flipH="1">
            <a:off x="1979615" y="1989138"/>
            <a:ext cx="129698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10" idx="2"/>
          </p:cNvCxnSpPr>
          <p:nvPr/>
        </p:nvCxnSpPr>
        <p:spPr>
          <a:xfrm flipH="1">
            <a:off x="2484438" y="1989138"/>
            <a:ext cx="7921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0" idx="2"/>
          </p:cNvCxnSpPr>
          <p:nvPr/>
        </p:nvCxnSpPr>
        <p:spPr>
          <a:xfrm flipH="1">
            <a:off x="2987677" y="1989138"/>
            <a:ext cx="2889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2"/>
            <a:endCxn id="19" idx="0"/>
          </p:cNvCxnSpPr>
          <p:nvPr/>
        </p:nvCxnSpPr>
        <p:spPr>
          <a:xfrm>
            <a:off x="3276602" y="1989138"/>
            <a:ext cx="2508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0" idx="2"/>
            <a:endCxn id="20" idx="0"/>
          </p:cNvCxnSpPr>
          <p:nvPr/>
        </p:nvCxnSpPr>
        <p:spPr>
          <a:xfrm>
            <a:off x="3276600" y="1989138"/>
            <a:ext cx="7556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0" idx="2"/>
            <a:endCxn id="21" idx="0"/>
          </p:cNvCxnSpPr>
          <p:nvPr/>
        </p:nvCxnSpPr>
        <p:spPr>
          <a:xfrm>
            <a:off x="3276600" y="1989138"/>
            <a:ext cx="1258888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0" idx="2"/>
            <a:endCxn id="22" idx="0"/>
          </p:cNvCxnSpPr>
          <p:nvPr/>
        </p:nvCxnSpPr>
        <p:spPr>
          <a:xfrm>
            <a:off x="3276602" y="1989138"/>
            <a:ext cx="1763713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0" idx="2"/>
            <a:endCxn id="23" idx="0"/>
          </p:cNvCxnSpPr>
          <p:nvPr/>
        </p:nvCxnSpPr>
        <p:spPr>
          <a:xfrm>
            <a:off x="3276600" y="1989138"/>
            <a:ext cx="22669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0" idx="2"/>
            <a:endCxn id="24" idx="0"/>
          </p:cNvCxnSpPr>
          <p:nvPr/>
        </p:nvCxnSpPr>
        <p:spPr>
          <a:xfrm>
            <a:off x="3276602" y="1989138"/>
            <a:ext cx="277177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schweifte Klammer rechts 65"/>
          <p:cNvSpPr/>
          <p:nvPr/>
        </p:nvSpPr>
        <p:spPr>
          <a:xfrm rot="5400000">
            <a:off x="3150396" y="99221"/>
            <a:ext cx="252413" cy="60483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>
            <a:off x="3316290" y="3205165"/>
            <a:ext cx="4249737" cy="1512887"/>
          </a:xfrm>
          <a:prstGeom prst="arc">
            <a:avLst>
              <a:gd name="adj1" fmla="val 108423"/>
              <a:gd name="adj2" fmla="val 10786543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Geschweifte Klammer rechts 67"/>
          <p:cNvSpPr/>
          <p:nvPr/>
        </p:nvSpPr>
        <p:spPr>
          <a:xfrm rot="5400000">
            <a:off x="7434263" y="2582863"/>
            <a:ext cx="252412" cy="2519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6296219" y="3509769"/>
            <a:ext cx="2527300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C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>
            <a:stCxn id="67" idx="2"/>
            <a:endCxn id="66" idx="1"/>
          </p:cNvCxnSpPr>
          <p:nvPr/>
        </p:nvCxnSpPr>
        <p:spPr>
          <a:xfrm flipH="1" flipV="1">
            <a:off x="3276600" y="3249615"/>
            <a:ext cx="39688" cy="720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70" idx="0"/>
            <a:endCxn id="25" idx="2"/>
          </p:cNvCxnSpPr>
          <p:nvPr/>
        </p:nvCxnSpPr>
        <p:spPr>
          <a:xfrm flipH="1" flipV="1">
            <a:off x="6552409" y="2997200"/>
            <a:ext cx="100746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0" idx="0"/>
            <a:endCxn id="26" idx="2"/>
          </p:cNvCxnSpPr>
          <p:nvPr/>
        </p:nvCxnSpPr>
        <p:spPr>
          <a:xfrm flipH="1" flipV="1">
            <a:off x="7061994" y="2997200"/>
            <a:ext cx="497875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0"/>
            <a:endCxn id="27" idx="2"/>
          </p:cNvCxnSpPr>
          <p:nvPr/>
        </p:nvCxnSpPr>
        <p:spPr>
          <a:xfrm flipV="1">
            <a:off x="7559869" y="2997200"/>
            <a:ext cx="6159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0" idx="0"/>
            <a:endCxn id="28" idx="2"/>
          </p:cNvCxnSpPr>
          <p:nvPr/>
        </p:nvCxnSpPr>
        <p:spPr>
          <a:xfrm flipV="1">
            <a:off x="7559869" y="2997200"/>
            <a:ext cx="51654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0" idx="0"/>
            <a:endCxn id="29" idx="2"/>
          </p:cNvCxnSpPr>
          <p:nvPr/>
        </p:nvCxnSpPr>
        <p:spPr>
          <a:xfrm flipV="1">
            <a:off x="7559869" y="2997200"/>
            <a:ext cx="1020571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7596188" y="5013327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7596190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503240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2057400" y="3984627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en-US" sz="1400" baseline="2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5111750" y="1989140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4645025" y="573246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de-DE" sz="1400" b="1" baseline="20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b="1" baseline="-25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367342" y="4347103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9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1469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149" grpId="0" animBg="1"/>
      <p:bldP spid="150" grpId="0" animBg="1"/>
      <p:bldP spid="152" grpId="0" animBg="1"/>
      <p:bldP spid="153" grpId="0" animBg="1"/>
      <p:bldP spid="156" grpId="0" animBg="1"/>
      <p:bldP spid="157" grpId="0" animBg="1"/>
      <p:bldP spid="159" grpId="0" animBg="1"/>
      <p:bldP spid="160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4" grpId="0"/>
      <p:bldP spid="176" grpId="0"/>
      <p:bldP spid="177" grpId="0" animBg="1"/>
      <p:bldP spid="178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92" grpId="0" animBg="1"/>
      <p:bldP spid="194" grpId="0" animBg="1"/>
      <p:bldP spid="195" grpId="0" animBg="1"/>
      <p:bldP spid="197" grpId="0" animBg="1"/>
      <p:bldP spid="198" grpId="0" animBg="1"/>
      <p:bldP spid="202" grpId="0"/>
      <p:bldP spid="204" grpId="0"/>
      <p:bldP spid="212" grpId="0"/>
      <p:bldP spid="217" grpId="0"/>
      <p:bldP spid="1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</a:t>
            </a:r>
            <a:r>
              <a:rPr lang="de-DE" dirty="0" smtClean="0"/>
              <a:t>Signature Verification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693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1175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11499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61982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2305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62788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13270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63594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14077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64400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148832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652072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156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m‘+1</a:t>
            </a:r>
            <a:endParaRPr lang="de-DE" sz="1000" baseline="-250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666482" y="234900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b</a:t>
            </a:r>
            <a:r>
              <a:rPr lang="de-DE" sz="10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de-DE" sz="1000" baseline="-25000" dirty="0">
                <a:solidFill>
                  <a:schemeClr val="tx1"/>
                </a:solidFill>
              </a:rPr>
              <a:t>1+2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169722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680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184134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3244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9721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5403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6198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2675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8357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1880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2915222" y="5445125"/>
            <a:ext cx="217487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5645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1327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2122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48599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4281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7804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4834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5076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075807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1568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8045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3727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4522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0999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6681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0204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723507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8676456" y="5094151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3244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9721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5403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6198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26752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8357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1880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2915222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5645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1327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2122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48599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4281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7804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48342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5076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0758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1568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8045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3727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4522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0999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6681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0204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723507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8667468" y="333104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324920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359347" y="2564904"/>
            <a:ext cx="2016125" cy="11323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>
            <a:stCxn id="29" idx="2"/>
            <a:endCxn id="160" idx="0"/>
          </p:cNvCxnSpPr>
          <p:nvPr/>
        </p:nvCxnSpPr>
        <p:spPr>
          <a:xfrm flipH="1">
            <a:off x="4967857" y="2564906"/>
            <a:ext cx="3468688" cy="28802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 101"/>
          <p:cNvSpPr/>
          <p:nvPr/>
        </p:nvSpPr>
        <p:spPr>
          <a:xfrm>
            <a:off x="221475" y="4216652"/>
            <a:ext cx="254934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2235632" y="3861050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4788024" y="566125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8748588" y="544534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8748588" y="369751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feld 112"/>
              <p:cNvSpPr txBox="1">
                <a:spLocks noChangeArrowheads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aseline="200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3" name="Textfeld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blipFill rotWithShape="0">
                <a:blip r:embed="rId3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feld 113"/>
              <p:cNvSpPr txBox="1">
                <a:spLocks noChangeArrowheads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feld 114"/>
              <p:cNvSpPr txBox="1">
                <a:spLocks noChangeArrowheads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blipFill rotWithShape="0">
                <a:blip r:embed="rId5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feld 115"/>
              <p:cNvSpPr txBox="1">
                <a:spLocks noChangeArrowheads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blipFill rotWithShape="0">
                <a:blip r:embed="rId6"/>
                <a:stretch>
                  <a:fillRect t="-1923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feld 116"/>
              <p:cNvSpPr txBox="1">
                <a:spLocks noChangeArrowheads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𝒍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 smtClean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en-US" sz="1400" b="1" i="1" baseline="-25000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l</a:t>
                </a:r>
                <a:r>
                  <a:rPr lang="en-US" sz="1400" b="1" i="1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blipFill rotWithShape="0">
                <a:blip r:embed="rId7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8316418" y="360887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8361243" y="535528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250825" y="1628800"/>
            <a:ext cx="4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>
                <a:solidFill>
                  <a:srgbClr val="00090C"/>
                </a:solidFill>
              </a:rPr>
              <a:t>Verifier knows: M, w </a:t>
            </a:r>
          </a:p>
        </p:txBody>
      </p:sp>
    </p:spTree>
    <p:extLst>
      <p:ext uri="{BB962C8B-B14F-4D97-AF65-F5344CB8AC3E}">
        <p14:creationId xmlns:p14="http://schemas.microsoft.com/office/powerpoint/2010/main" val="26988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Function Chains</a:t>
            </a:r>
            <a:endParaRPr lang="de-DE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 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:endParaRPr lang="en-US" dirty="0" smtClean="0"/>
              </a:p>
              <a:p>
                <a:r>
                  <a:rPr lang="en-US" dirty="0" smtClean="0"/>
                  <a:t>WOTS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$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sz="1000" dirty="0"/>
              </a:p>
            </p:txBody>
          </p:sp>
        </mc:Choice>
        <mc:Fallback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  <a:blipFill rotWithShape="0"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2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Security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/>
                  <a:t>Theorem (informally)</a:t>
                </a:r>
                <a:r>
                  <a:rPr lang="en-US" dirty="0" smtClean="0"/>
                  <a:t>:</a:t>
                </a:r>
              </a:p>
              <a:p>
                <a:pPr eaLnBrk="1" hangingPunct="1"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collision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$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existentially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pseudorandom function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family.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</p:txBody>
          </p:sp>
        </mc:Choice>
        <mc:Fallback>
          <p:sp>
            <p:nvSpPr>
              <p:cNvPr id="1945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r="-1855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Sizes and Runtimes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179514" y="1412778"/>
          <a:ext cx="8640765" cy="3934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863"/>
                <a:gridCol w="1368152"/>
                <a:gridCol w="1944216"/>
                <a:gridCol w="1728192"/>
                <a:gridCol w="2087342"/>
              </a:tblGrid>
              <a:tr h="7340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Lamport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-Diffie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r>
                        <a:rPr lang="de-DE" sz="1800" kern="1200" baseline="30000" dirty="0" smtClean="0">
                          <a:solidFill>
                            <a:schemeClr val="tx2"/>
                          </a:solidFill>
                        </a:rPr>
                        <a:t>$</a:t>
                      </a:r>
                      <a:endParaRPr lang="de-DE" sz="1800" b="1" kern="1200" baseline="300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r>
                        <a:rPr lang="de-DE" baseline="300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Public Key</a:t>
                      </a:r>
                    </a:p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2bm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b (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+b)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dirty="0" smtClean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b (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+(w-1)b )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dirty="0" smtClean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090C"/>
                          </a:solidFill>
                        </a:rPr>
                        <a:t>Secret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 Key 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2bm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090C"/>
                          </a:solidFill>
                        </a:rPr>
                        <a:t>Signature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 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en-US" sz="200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Key Generation Time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 2m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  <a:latin typeface="French Script MT" pitchFamily="66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de-DE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wm/log w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  <a:latin typeface="French Script MT" pitchFamily="66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~wm/log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de-DE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wm/log w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22118" y="5661248"/>
            <a:ext cx="8282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90C"/>
                </a:solidFill>
              </a:rPr>
              <a:t>Security level b, </a:t>
            </a:r>
            <a:r>
              <a:rPr lang="en-US" dirty="0" err="1">
                <a:solidFill>
                  <a:srgbClr val="00090C"/>
                </a:solidFill>
              </a:rPr>
              <a:t>Winternitz</a:t>
            </a:r>
            <a:r>
              <a:rPr lang="en-US" dirty="0">
                <a:solidFill>
                  <a:srgbClr val="00090C"/>
                </a:solidFill>
              </a:rPr>
              <a:t> parameter w, Message Length m,</a:t>
            </a:r>
            <a:br>
              <a:rPr lang="en-US" dirty="0">
                <a:solidFill>
                  <a:srgbClr val="00090C"/>
                </a:solidFill>
              </a:rPr>
            </a:br>
            <a:r>
              <a:rPr lang="en-US" sz="2400" b="1" kern="0" dirty="0">
                <a:solidFill>
                  <a:srgbClr val="00090C"/>
                </a:solidFill>
                <a:latin typeface="French Script MT" pitchFamily="66" charset="0"/>
              </a:rPr>
              <a:t>l </a:t>
            </a:r>
            <a:r>
              <a:rPr lang="en-US" dirty="0">
                <a:solidFill>
                  <a:srgbClr val="00090C"/>
                </a:solidFill>
              </a:rPr>
              <a:t> = </a:t>
            </a:r>
            <a:r>
              <a:rPr lang="en-US" sz="2400" b="1" kern="0" dirty="0">
                <a:solidFill>
                  <a:srgbClr val="00090C"/>
                </a:solidFill>
                <a:latin typeface="French Script MT" pitchFamily="66" charset="0"/>
              </a:rPr>
              <a:t>l </a:t>
            </a:r>
            <a:r>
              <a:rPr lang="en-US" dirty="0">
                <a:solidFill>
                  <a:srgbClr val="00090C"/>
                </a:solidFill>
              </a:rPr>
              <a:t>(</a:t>
            </a:r>
            <a:r>
              <a:rPr lang="en-US" dirty="0" err="1">
                <a:solidFill>
                  <a:srgbClr val="00090C"/>
                </a:solidFill>
              </a:rPr>
              <a:t>w,m</a:t>
            </a:r>
            <a:r>
              <a:rPr lang="en-US" dirty="0">
                <a:solidFill>
                  <a:srgbClr val="00090C"/>
                </a:solidFill>
              </a:rPr>
              <a:t>) ~</a:t>
            </a:r>
            <a:r>
              <a:rPr lang="de-DE" dirty="0">
                <a:solidFill>
                  <a:srgbClr val="00090C"/>
                </a:solidFill>
              </a:rPr>
              <a:t> m</a:t>
            </a:r>
            <a:r>
              <a:rPr lang="de-DE" dirty="0">
                <a:solidFill>
                  <a:srgbClr val="00090C"/>
                </a:solidFill>
              </a:rPr>
              <a:t> / log w</a:t>
            </a:r>
            <a:endParaRPr lang="en-US" dirty="0">
              <a:solidFill>
                <a:srgbClr val="0009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0457"/>
            <a:ext cx="7886700" cy="1325563"/>
          </a:xfrm>
        </p:spPr>
        <p:txBody>
          <a:bodyPr/>
          <a:lstStyle/>
          <a:p>
            <a:pPr algn="ctr"/>
            <a:r>
              <a:rPr lang="de-DE" sz="6000" dirty="0" smtClean="0"/>
              <a:t>XMSS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04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RSA – DSA – EC-DSA...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Rechteck 24"/>
          <p:cNvSpPr/>
          <p:nvPr/>
        </p:nvSpPr>
        <p:spPr>
          <a:xfrm>
            <a:off x="2924203" y="1682791"/>
            <a:ext cx="1728191" cy="6480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Intractability Assumption</a:t>
            </a:r>
          </a:p>
        </p:txBody>
      </p:sp>
      <p:sp>
        <p:nvSpPr>
          <p:cNvPr id="7" name="Rechteck 26"/>
          <p:cNvSpPr/>
          <p:nvPr/>
        </p:nvSpPr>
        <p:spPr>
          <a:xfrm>
            <a:off x="4058868" y="4923152"/>
            <a:ext cx="1296839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Digital signature scheme</a:t>
            </a:r>
            <a:endParaRPr lang="en-US" sz="1400" dirty="0"/>
          </a:p>
        </p:txBody>
      </p:sp>
      <p:cxnSp>
        <p:nvCxnSpPr>
          <p:cNvPr id="8" name="Gerade Verbindung mit Pfeil 27"/>
          <p:cNvCxnSpPr>
            <a:endCxn id="7" idx="0"/>
          </p:cNvCxnSpPr>
          <p:nvPr/>
        </p:nvCxnSpPr>
        <p:spPr>
          <a:xfrm rot="5400000">
            <a:off x="3915198" y="4131064"/>
            <a:ext cx="1584176" cy="158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32"/>
          <p:cNvSpPr/>
          <p:nvPr/>
        </p:nvSpPr>
        <p:spPr>
          <a:xfrm>
            <a:off x="5004051" y="1682792"/>
            <a:ext cx="1728191" cy="64807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Cryptographic </a:t>
            </a:r>
            <a:br>
              <a:rPr lang="en-US" sz="1400" dirty="0" smtClean="0"/>
            </a:br>
            <a:r>
              <a:rPr lang="en-US" sz="1400" dirty="0" smtClean="0"/>
              <a:t>hash </a:t>
            </a:r>
            <a:r>
              <a:rPr lang="en-US" sz="1400" dirty="0"/>
              <a:t>function</a:t>
            </a:r>
          </a:p>
        </p:txBody>
      </p:sp>
      <p:cxnSp>
        <p:nvCxnSpPr>
          <p:cNvPr id="10" name="Gewinkelte Verbindung 25"/>
          <p:cNvCxnSpPr>
            <a:stCxn id="6" idx="2"/>
          </p:cNvCxnSpPr>
          <p:nvPr/>
        </p:nvCxnSpPr>
        <p:spPr>
          <a:xfrm rot="16200000" flipH="1">
            <a:off x="3743734" y="2375427"/>
            <a:ext cx="1008908" cy="919783"/>
          </a:xfrm>
          <a:prstGeom prst="bentConnector3">
            <a:avLst>
              <a:gd name="adj1" fmla="val 100037"/>
            </a:avLst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 31"/>
          <p:cNvCxnSpPr>
            <a:stCxn id="9" idx="2"/>
          </p:cNvCxnSpPr>
          <p:nvPr/>
        </p:nvCxnSpPr>
        <p:spPr>
          <a:xfrm rot="5400000">
            <a:off x="4782866" y="2254493"/>
            <a:ext cx="1008906" cy="1161653"/>
          </a:xfrm>
          <a:prstGeom prst="bentConnector2">
            <a:avLst/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9"/>
          <p:cNvSpPr/>
          <p:nvPr/>
        </p:nvSpPr>
        <p:spPr>
          <a:xfrm>
            <a:off x="943226" y="2690904"/>
            <a:ext cx="2485033" cy="1080120"/>
          </a:xfrm>
          <a:prstGeom prst="ellipse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RSA, DH, SVP, MQ, …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1"/>
          <p:cNvCxnSpPr/>
          <p:nvPr/>
        </p:nvCxnSpPr>
        <p:spPr>
          <a:xfrm flipV="1">
            <a:off x="2764945" y="2402870"/>
            <a:ext cx="504056" cy="360042"/>
          </a:xfrm>
          <a:prstGeom prst="straightConnector1">
            <a:avLst/>
          </a:prstGeom>
          <a:ln w="28575">
            <a:solidFill>
              <a:srgbClr val="0009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2"/>
          <p:cNvGrpSpPr/>
          <p:nvPr/>
        </p:nvGrpSpPr>
        <p:grpSpPr>
          <a:xfrm>
            <a:off x="2259360" y="1340770"/>
            <a:ext cx="1664568" cy="2556255"/>
            <a:chOff x="4131568" y="3429000"/>
            <a:chExt cx="656458" cy="1008114"/>
          </a:xfrm>
        </p:grpSpPr>
        <p:cxnSp>
          <p:nvCxnSpPr>
            <p:cNvPr id="15" name="Gerade Verbindung 13"/>
            <p:cNvCxnSpPr/>
            <p:nvPr/>
          </p:nvCxnSpPr>
          <p:spPr>
            <a:xfrm rot="16200000" flipH="1">
              <a:off x="4063751" y="3640833"/>
              <a:ext cx="792092" cy="6564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>
              <a:off x="3928120" y="3712841"/>
              <a:ext cx="1008114" cy="44043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7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Tree: </a:t>
            </a:r>
            <a:r>
              <a:rPr lang="de-DE" dirty="0" smtClean="0"/>
              <a:t>Uses bitmasks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Leafs:</a:t>
            </a:r>
            <a:r>
              <a:rPr lang="en-US" dirty="0">
                <a:solidFill>
                  <a:srgbClr val="00090C"/>
                </a:solidFill>
              </a:rPr>
              <a:t> </a:t>
            </a:r>
            <a:r>
              <a:rPr lang="de-DE" dirty="0" smtClean="0"/>
              <a:t>Use binary tree</a:t>
            </a:r>
            <a:br>
              <a:rPr lang="de-DE" dirty="0" smtClean="0"/>
            </a:br>
            <a:r>
              <a:rPr lang="de-DE" dirty="0" smtClean="0"/>
              <a:t>with bitmasks</a:t>
            </a:r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OTS: WOTS</a:t>
            </a:r>
            <a:r>
              <a:rPr lang="de-DE" baseline="30000" dirty="0" smtClean="0"/>
              <a:t>+</a:t>
            </a:r>
            <a:endParaRPr lang="de-DE" baseline="30000" dirty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Mesage digest: </a:t>
            </a:r>
            <a:br>
              <a:rPr lang="de-DE" dirty="0" smtClean="0"/>
            </a:br>
            <a:r>
              <a:rPr lang="de-DE" dirty="0" smtClean="0"/>
              <a:t>Randomized hashing</a:t>
            </a:r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r>
              <a:rPr lang="de-DE" dirty="0" smtClean="0"/>
              <a:t>Collision-resilient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-&gt; signature size halved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376382" y="4456319"/>
            <a:ext cx="4090269" cy="1440160"/>
            <a:chOff x="6195958" y="3933056"/>
            <a:chExt cx="2120458" cy="746601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9595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487382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675937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052190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7345002" y="4558925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7636426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907035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8198459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6351384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916192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499041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8063848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644196" y="4156482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793241" y="4156482"/>
              <a:ext cx="113794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207617" y="3933056"/>
              <a:ext cx="117957" cy="12073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6293099" y="4478436"/>
              <a:ext cx="117958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6411057" y="4478436"/>
              <a:ext cx="94366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6857908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6974477" y="4478436"/>
              <a:ext cx="98529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7440756" y="4478436"/>
              <a:ext cx="117957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7558713" y="4478436"/>
              <a:ext cx="97141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8006952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8123521" y="4478436"/>
              <a:ext cx="95753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6449914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6702481" y="4277214"/>
              <a:ext cx="233139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7597570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7850137" y="4277214"/>
              <a:ext cx="23452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6741338" y="4053789"/>
              <a:ext cx="525951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267289" y="4053789"/>
              <a:ext cx="542605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4694312" y="2196388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6781874" y="2196388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5773812" y="152331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" name="Gruppieren 17"/>
          <p:cNvGrpSpPr/>
          <p:nvPr/>
        </p:nvGrpSpPr>
        <p:grpSpPr>
          <a:xfrm>
            <a:off x="5101363" y="1930369"/>
            <a:ext cx="1680511" cy="485924"/>
            <a:chOff x="1251830" y="3776497"/>
            <a:chExt cx="1680511" cy="485924"/>
          </a:xfrm>
        </p:grpSpPr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126001" y="3776497"/>
              <a:ext cx="0" cy="485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85" name="Object 203"/>
          <p:cNvGraphicFramePr>
            <a:graphicFrameLocks noChangeAspect="1"/>
          </p:cNvGraphicFramePr>
          <p:nvPr>
            <p:extLst/>
          </p:nvPr>
        </p:nvGraphicFramePr>
        <p:xfrm>
          <a:off x="6130092" y="1980748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Formel" r:id="rId3" imgW="177492" imgH="164814" progId="Equation.3">
                  <p:embed/>
                </p:oleObj>
              </mc:Choice>
              <mc:Fallback>
                <p:oleObj name="Formel" r:id="rId3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092" y="1980748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34"/>
          <p:cNvSpPr>
            <a:spLocks noChangeArrowheads="1"/>
          </p:cNvSpPr>
          <p:nvPr/>
        </p:nvSpPr>
        <p:spPr bwMode="auto">
          <a:xfrm>
            <a:off x="6397867" y="374202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Oval 35"/>
          <p:cNvSpPr>
            <a:spLocks noChangeArrowheads="1"/>
          </p:cNvSpPr>
          <p:nvPr/>
        </p:nvSpPr>
        <p:spPr bwMode="auto">
          <a:xfrm>
            <a:off x="8485429" y="374202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7477367" y="3068960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9" name="Gruppieren 25"/>
          <p:cNvGrpSpPr/>
          <p:nvPr/>
        </p:nvGrpSpPr>
        <p:grpSpPr>
          <a:xfrm>
            <a:off x="6804918" y="3476011"/>
            <a:ext cx="1680511" cy="485923"/>
            <a:chOff x="1251830" y="3776498"/>
            <a:chExt cx="1680511" cy="485923"/>
          </a:xfrm>
        </p:grpSpPr>
        <p:sp>
          <p:nvSpPr>
            <p:cNvPr id="90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uppieren 103"/>
            <p:cNvGrpSpPr/>
            <p:nvPr/>
          </p:nvGrpSpPr>
          <p:grpSpPr>
            <a:xfrm>
              <a:off x="2033900" y="4013448"/>
              <a:ext cx="184200" cy="176966"/>
              <a:chOff x="859408" y="3933055"/>
              <a:chExt cx="184200" cy="176966"/>
            </a:xfrm>
          </p:grpSpPr>
          <p:sp>
            <p:nvSpPr>
              <p:cNvPr id="97" name="Ellipse 33"/>
              <p:cNvSpPr/>
              <p:nvPr/>
            </p:nvSpPr>
            <p:spPr>
              <a:xfrm>
                <a:off x="859409" y="3933055"/>
                <a:ext cx="184199" cy="17696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34"/>
              <p:cNvCxnSpPr/>
              <p:nvPr/>
            </p:nvCxnSpPr>
            <p:spPr>
              <a:xfrm rot="16200000" flipH="1">
                <a:off x="863026" y="4021538"/>
                <a:ext cx="1769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35"/>
              <p:cNvCxnSpPr>
                <a:stCxn id="97" idx="2"/>
                <a:endCxn id="97" idx="6"/>
              </p:cNvCxnSpPr>
              <p:nvPr/>
            </p:nvCxnSpPr>
            <p:spPr>
              <a:xfrm rot="10800000" flipH="1">
                <a:off x="859408" y="4021538"/>
                <a:ext cx="184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Line 57"/>
            <p:cNvSpPr>
              <a:spLocks noChangeShapeType="1"/>
            </p:cNvSpPr>
            <p:nvPr/>
          </p:nvSpPr>
          <p:spPr bwMode="auto">
            <a:xfrm flipH="1" flipV="1">
              <a:off x="2123001" y="4190414"/>
              <a:ext cx="0" cy="720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2126001" y="3776498"/>
              <a:ext cx="0" cy="236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Textfeld 31"/>
            <p:cNvSpPr txBox="1"/>
            <p:nvPr/>
          </p:nvSpPr>
          <p:spPr>
            <a:xfrm>
              <a:off x="1350309" y="3869432"/>
              <a:ext cx="50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</a:t>
              </a:r>
              <a:r>
                <a:rPr lang="de-DE" baseline="-25000" dirty="0" smtClean="0"/>
                <a:t>i</a:t>
              </a:r>
              <a:endParaRPr lang="de-DE" baseline="-25000" dirty="0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flipH="1">
              <a:off x="1698520" y="4101931"/>
              <a:ext cx="4107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00" name="Object 203"/>
          <p:cNvGraphicFramePr>
            <a:graphicFrameLocks noChangeAspect="1"/>
          </p:cNvGraphicFramePr>
          <p:nvPr>
            <p:extLst/>
          </p:nvPr>
        </p:nvGraphicFramePr>
        <p:xfrm>
          <a:off x="7833647" y="3386311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Formel" r:id="rId5" imgW="177492" imgH="164814" progId="Equation.3">
                  <p:embed/>
                </p:oleObj>
              </mc:Choice>
              <mc:Fallback>
                <p:oleObj name="Formel" r:id="rId5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647" y="3386311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feil nach rechts 37"/>
          <p:cNvSpPr/>
          <p:nvPr/>
        </p:nvSpPr>
        <p:spPr>
          <a:xfrm rot="1495683">
            <a:off x="6225745" y="2607470"/>
            <a:ext cx="936104" cy="580135"/>
          </a:xfrm>
          <a:prstGeom prst="rightArrow">
            <a:avLst/>
          </a:prstGeom>
          <a:solidFill>
            <a:srgbClr val="CC0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Multi-Tree </a:t>
            </a:r>
            <a:r>
              <a:rPr lang="de-DE" dirty="0" smtClean="0"/>
              <a:t>XMSS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Uses multiple layers of trees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-&gt; Key </a:t>
                </a:r>
                <a:r>
                  <a:rPr lang="en-US" dirty="0"/>
                  <a:t>generation</a:t>
                </a:r>
                <a:br>
                  <a:rPr lang="en-US" dirty="0"/>
                </a:br>
                <a:r>
                  <a:rPr lang="en-US" sz="2000" dirty="0" smtClean="0"/>
                  <a:t>(= Building </a:t>
                </a:r>
                <a:r>
                  <a:rPr lang="en-US" sz="2000" dirty="0" smtClean="0"/>
                  <a:t>first </a:t>
                </a:r>
                <a:r>
                  <a:rPr lang="en-US" sz="2000" dirty="0" smtClean="0"/>
                  <a:t>t</a:t>
                </a:r>
                <a:r>
                  <a:rPr lang="en-US" sz="2000" dirty="0" smtClean="0"/>
                  <a:t>ree </a:t>
                </a:r>
                <a:r>
                  <a:rPr lang="en-US" sz="2000" dirty="0" smtClean="0"/>
                  <a:t>on </a:t>
                </a:r>
                <a:r>
                  <a:rPr lang="en-US" sz="2000" dirty="0" smtClean="0"/>
                  <a:t>each layer)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d*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h/d</a:t>
                </a:r>
                <a:r>
                  <a:rPr lang="en-US" dirty="0">
                    <a:solidFill>
                      <a:srgbClr val="00090C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 smtClean="0"/>
                  <a:t>-&gt; Allows to reduce</a:t>
                </a:r>
                <a:br>
                  <a:rPr lang="de-DE" dirty="0" smtClean="0"/>
                </a:br>
                <a:r>
                  <a:rPr lang="de-DE" dirty="0" smtClean="0"/>
                  <a:t>worst-case signing times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h/2d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64"/>
          <p:cNvGrpSpPr/>
          <p:nvPr/>
        </p:nvGrpSpPr>
        <p:grpSpPr>
          <a:xfrm>
            <a:off x="3131841" y="2924944"/>
            <a:ext cx="5847408" cy="3176215"/>
            <a:chOff x="250825" y="2800350"/>
            <a:chExt cx="4448175" cy="2416175"/>
          </a:xfrm>
        </p:grpSpPr>
        <p:pic>
          <p:nvPicPr>
            <p:cNvPr id="6" name="Picture 302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77" name="Picture 36" descr="cer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7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 descr="docsi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0" name="Picture 24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pic>
          <p:nvPicPr>
            <p:cNvPr id="73" name="Picture 26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5" name="Picture 304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3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2414588"/>
            <a:ext cx="9144000" cy="33909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How to Eliminate the State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72" y="1156997"/>
            <a:ext cx="9299511" cy="4292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8520" y="-99393"/>
            <a:ext cx="9505056" cy="1331033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9" y="5381524"/>
            <a:ext cx="9505056" cy="1486642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1403"/>
            <a:ext cx="7886700" cy="1325563"/>
          </a:xfrm>
        </p:spPr>
        <p:txBody>
          <a:bodyPr/>
          <a:lstStyle/>
          <a:p>
            <a:r>
              <a:rPr lang="de-DE" dirty="0" smtClean="0"/>
              <a:t>Protest?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5-6-2015</a:t>
            </a:fld>
            <a:endParaRPr lang="nl-NL"/>
          </a:p>
        </p:txBody>
      </p:sp>
      <p:pic>
        <p:nvPicPr>
          <p:cNvPr id="55298" name="Picture 2" descr="http://www.dw.de/image/0,,5539621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39366"/>
            <a:ext cx="9237310" cy="51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564905"/>
            <a:ext cx="7993062" cy="3173909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Few-Time Signature Schemes</a:t>
            </a:r>
            <a:endParaRPr lang="en-US" sz="4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F6191C09-C392-4E8C-984F-AEB7D870D5B3}" type="slidenum">
              <a:rPr lang="nl-NL" smtClean="0"/>
              <a:pPr/>
              <a:t>44</a:t>
            </a:fld>
            <a:endParaRPr lang="nl-NL" dirty="0"/>
          </a:p>
        </p:txBody>
      </p:sp>
      <p:pic>
        <p:nvPicPr>
          <p:cNvPr id="49154" name="Picture 2" descr="http://www.atlascorps.org/blog/wp-content/uploads/2014/12/re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458844"/>
            <a:ext cx="2543082" cy="2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LD-OTS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bn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45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482134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n,1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n,1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1" name="Textfeld 50"/>
          <p:cNvSpPr txBox="1"/>
          <p:nvPr/>
        </p:nvSpPr>
        <p:spPr>
          <a:xfrm>
            <a:off x="2762008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3698112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6506424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7442528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55" name="Textfeld 54"/>
          <p:cNvSpPr txBox="1"/>
          <p:nvPr/>
        </p:nvSpPr>
        <p:spPr>
          <a:xfrm>
            <a:off x="8378632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75834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75834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758346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75834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75834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75834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n,bn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652120" y="193123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" name="Gruppieren 99"/>
          <p:cNvGrpSpPr/>
          <p:nvPr/>
        </p:nvGrpSpPr>
        <p:grpSpPr>
          <a:xfrm>
            <a:off x="1115616" y="3490246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3748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8" idx="2"/>
            </p:cNvCxnSpPr>
            <p:nvPr/>
          </p:nvCxnSpPr>
          <p:spPr>
            <a:xfrm flipH="1">
              <a:off x="2556588" y="2827767"/>
              <a:ext cx="169416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  <a:endParaRPr lang="en-US" sz="1400" b="1" dirty="0"/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0"/>
          <p:cNvGrpSpPr/>
          <p:nvPr/>
        </p:nvGrpSpPr>
        <p:grpSpPr>
          <a:xfrm>
            <a:off x="2987824" y="3490248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  <a:endParaRPr lang="en-US" sz="1400" b="1" dirty="0"/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07"/>
          <p:cNvGrpSpPr/>
          <p:nvPr/>
        </p:nvGrpSpPr>
        <p:grpSpPr>
          <a:xfrm>
            <a:off x="6732240" y="3490248"/>
            <a:ext cx="1656184" cy="2185407"/>
            <a:chOff x="1115616" y="2827769"/>
            <a:chExt cx="1656184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bn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0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</a:t>
            </a:r>
            <a:r>
              <a:rPr lang="en-US" sz="2400" dirty="0"/>
              <a:t>[RR02]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Message M, OWF H, CRHF H’  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46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902776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2762008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3698112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6506424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7442528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8378632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3178990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3178990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3178990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7" y="3178990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7" y="3178990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7" y="3178990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633976" y="19498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HORS mapping function</a:t>
            </a:r>
            <a:endParaRPr lang="en-US" dirty="0"/>
          </a:p>
        </p:txBody>
      </p: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628650" y="1740050"/>
            <a:ext cx="7993062" cy="4541838"/>
          </a:xfrm>
        </p:spPr>
        <p:txBody>
          <a:bodyPr/>
          <a:lstStyle/>
          <a:p>
            <a:pPr>
              <a:buNone/>
            </a:pPr>
            <a:r>
              <a:rPr lang="en-US" dirty="0"/>
              <a:t>Message M, OWF H, CRHF H’  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47</a:t>
            </a:fld>
            <a:endParaRPr lang="nl-NL"/>
          </a:p>
        </p:txBody>
      </p:sp>
      <p:sp>
        <p:nvSpPr>
          <p:cNvPr id="6" name="Rechteck 43"/>
          <p:cNvSpPr/>
          <p:nvPr/>
        </p:nvSpPr>
        <p:spPr>
          <a:xfrm>
            <a:off x="104360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52"/>
          <p:cNvSpPr/>
          <p:nvPr/>
        </p:nvSpPr>
        <p:spPr>
          <a:xfrm>
            <a:off x="147565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53"/>
          <p:cNvSpPr/>
          <p:nvPr/>
        </p:nvSpPr>
        <p:spPr>
          <a:xfrm>
            <a:off x="19077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hteck 54"/>
          <p:cNvSpPr/>
          <p:nvPr/>
        </p:nvSpPr>
        <p:spPr>
          <a:xfrm>
            <a:off x="233975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</a:t>
            </a:r>
            <a:r>
              <a:rPr lang="en-US" sz="1400" b="1" baseline="-25000" dirty="0" err="1">
                <a:solidFill>
                  <a:schemeClr val="tx1"/>
                </a:solidFill>
              </a:rPr>
              <a:t>a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echteck 56"/>
          <p:cNvSpPr/>
          <p:nvPr/>
        </p:nvSpPr>
        <p:spPr>
          <a:xfrm>
            <a:off x="320384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echteck 56"/>
          <p:cNvSpPr/>
          <p:nvPr/>
        </p:nvSpPr>
        <p:spPr>
          <a:xfrm>
            <a:off x="277309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3" name="Rechteck 43"/>
          <p:cNvSpPr/>
          <p:nvPr/>
        </p:nvSpPr>
        <p:spPr>
          <a:xfrm>
            <a:off x="552812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Rechteck 52"/>
          <p:cNvSpPr/>
          <p:nvPr/>
        </p:nvSpPr>
        <p:spPr>
          <a:xfrm>
            <a:off x="596017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echteck 53"/>
          <p:cNvSpPr/>
          <p:nvPr/>
        </p:nvSpPr>
        <p:spPr>
          <a:xfrm>
            <a:off x="639221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Rechteck 54"/>
          <p:cNvSpPr/>
          <p:nvPr/>
        </p:nvSpPr>
        <p:spPr>
          <a:xfrm>
            <a:off x="682426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Rechteck 56"/>
          <p:cNvSpPr/>
          <p:nvPr/>
        </p:nvSpPr>
        <p:spPr>
          <a:xfrm>
            <a:off x="768836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</a:t>
            </a:r>
            <a:r>
              <a:rPr lang="en-US" sz="1200" b="1" baseline="-250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8" name="Rechteck 56"/>
          <p:cNvSpPr/>
          <p:nvPr/>
        </p:nvSpPr>
        <p:spPr>
          <a:xfrm>
            <a:off x="72576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Ellipse 90"/>
          <p:cNvSpPr/>
          <p:nvPr/>
        </p:nvSpPr>
        <p:spPr>
          <a:xfrm>
            <a:off x="4015954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Ellipse 91"/>
          <p:cNvSpPr/>
          <p:nvPr/>
        </p:nvSpPr>
        <p:spPr>
          <a:xfrm>
            <a:off x="4520010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92"/>
          <p:cNvSpPr/>
          <p:nvPr/>
        </p:nvSpPr>
        <p:spPr>
          <a:xfrm>
            <a:off x="5024066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Rechteck 9"/>
          <p:cNvSpPr/>
          <p:nvPr/>
        </p:nvSpPr>
        <p:spPr>
          <a:xfrm>
            <a:off x="336231" y="3373089"/>
            <a:ext cx="8496943" cy="2880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25" name="Flussdiagramm: Manuelle Verarbeitung 70"/>
          <p:cNvSpPr/>
          <p:nvPr/>
        </p:nvSpPr>
        <p:spPr>
          <a:xfrm>
            <a:off x="4152651" y="4197857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H’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Geschweifte Klammer rechts 63"/>
          <p:cNvSpPr/>
          <p:nvPr/>
        </p:nvSpPr>
        <p:spPr>
          <a:xfrm rot="5400000">
            <a:off x="1799692" y="4705237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eschweifte Klammer rechts 63"/>
          <p:cNvSpPr/>
          <p:nvPr/>
        </p:nvSpPr>
        <p:spPr>
          <a:xfrm rot="5400000">
            <a:off x="7157443" y="4711922"/>
            <a:ext cx="209376" cy="170817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64"/>
          <p:cNvSpPr txBox="1"/>
          <p:nvPr/>
        </p:nvSpPr>
        <p:spPr>
          <a:xfrm>
            <a:off x="1783706" y="5731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40" name="Textfeld 66"/>
          <p:cNvSpPr txBox="1"/>
          <p:nvPr/>
        </p:nvSpPr>
        <p:spPr>
          <a:xfrm>
            <a:off x="7112298" y="56773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41" name="Geschweifte Klammer rechts 65"/>
          <p:cNvSpPr/>
          <p:nvPr/>
        </p:nvSpPr>
        <p:spPr>
          <a:xfrm rot="5400000">
            <a:off x="4448236" y="-450884"/>
            <a:ext cx="272926" cy="8496941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cxnSp>
        <p:nvCxnSpPr>
          <p:cNvPr id="43" name="Straight Arrow Connector 42"/>
          <p:cNvCxnSpPr>
            <a:stCxn id="41" idx="1"/>
            <a:endCxn id="25" idx="0"/>
          </p:cNvCxnSpPr>
          <p:nvPr/>
        </p:nvCxnSpPr>
        <p:spPr>
          <a:xfrm>
            <a:off x="4584699" y="3934052"/>
            <a:ext cx="0" cy="26380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eschweifte Klammer rechts 65"/>
          <p:cNvSpPr/>
          <p:nvPr/>
        </p:nvSpPr>
        <p:spPr>
          <a:xfrm rot="16200000">
            <a:off x="4448547" y="1570973"/>
            <a:ext cx="262739" cy="707261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cxnSp>
        <p:nvCxnSpPr>
          <p:cNvPr id="45" name="Straight Arrow Connector 44"/>
          <p:cNvCxnSpPr>
            <a:stCxn id="25" idx="2"/>
            <a:endCxn id="44" idx="1"/>
          </p:cNvCxnSpPr>
          <p:nvPr/>
        </p:nvCxnSpPr>
        <p:spPr>
          <a:xfrm flipH="1">
            <a:off x="4579915" y="4701915"/>
            <a:ext cx="4784" cy="27399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42"/>
          <p:cNvSpPr/>
          <p:nvPr/>
        </p:nvSpPr>
        <p:spPr>
          <a:xfrm>
            <a:off x="5652120" y="18472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39571"/>
            <a:ext cx="8136706" cy="45418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/>
              <a:t>Message M, OWF H, CRHF H’                       = n bit</a:t>
            </a:r>
          </a:p>
          <a:p>
            <a:pPr>
              <a:buNone/>
            </a:pPr>
            <a:r>
              <a:rPr lang="en-US" sz="3100" dirty="0" smtClean="0"/>
              <a:t>Parameters t=2</a:t>
            </a:r>
            <a:r>
              <a:rPr lang="en-US" sz="3100" baseline="30000" dirty="0" smtClean="0"/>
              <a:t>a</a:t>
            </a:r>
            <a:r>
              <a:rPr lang="en-US" sz="3100" dirty="0" smtClean="0"/>
              <a:t>,k, with m = ka (typical a=16, k=32)</a:t>
            </a:r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r>
              <a:rPr lang="en-US" sz="5100" dirty="0" smtClean="0"/>
              <a:t>	</a:t>
            </a:r>
            <a:endParaRPr lang="en-US" sz="5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3-6-2015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48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147003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2762008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3698112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6506424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7442528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8378632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  <a:endParaRPr lang="en-US" dirty="0"/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2423217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2423217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2423217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7" y="2423217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7" y="2423217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7" y="2423217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4659383" y="1465819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33164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llipse 49"/>
          <p:cNvSpPr/>
          <p:nvPr/>
        </p:nvSpPr>
        <p:spPr>
          <a:xfrm>
            <a:off x="4499992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004048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508104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176368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echteck 53"/>
          <p:cNvSpPr/>
          <p:nvPr/>
        </p:nvSpPr>
        <p:spPr>
          <a:xfrm>
            <a:off x="219573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6277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hteck 55"/>
          <p:cNvSpPr/>
          <p:nvPr/>
        </p:nvSpPr>
        <p:spPr>
          <a:xfrm>
            <a:off x="30598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a+1</a:t>
            </a:r>
          </a:p>
        </p:txBody>
      </p:sp>
      <p:sp>
        <p:nvSpPr>
          <p:cNvPr id="57" name="Rechteck 56"/>
          <p:cNvSpPr/>
          <p:nvPr/>
        </p:nvSpPr>
        <p:spPr>
          <a:xfrm>
            <a:off x="34918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2281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6602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0922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752432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ka-2</a:t>
            </a:r>
          </a:p>
        </p:txBody>
      </p:sp>
      <p:sp>
        <p:nvSpPr>
          <p:cNvPr id="62" name="Rechteck 61"/>
          <p:cNvSpPr/>
          <p:nvPr/>
        </p:nvSpPr>
        <p:spPr>
          <a:xfrm>
            <a:off x="795637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ka-1</a:t>
            </a:r>
          </a:p>
        </p:txBody>
      </p:sp>
      <p:sp>
        <p:nvSpPr>
          <p:cNvPr id="63" name="Rechteck 62"/>
          <p:cNvSpPr/>
          <p:nvPr/>
        </p:nvSpPr>
        <p:spPr>
          <a:xfrm>
            <a:off x="838842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b</a:t>
            </a:r>
            <a:r>
              <a:rPr lang="en-US" sz="1200" b="1" baseline="-25000" dirty="0" err="1">
                <a:solidFill>
                  <a:schemeClr val="tx1"/>
                </a:solidFill>
              </a:rPr>
              <a:t>ka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64" name="Geschweifte Klammer rechts 63"/>
          <p:cNvSpPr/>
          <p:nvPr/>
        </p:nvSpPr>
        <p:spPr>
          <a:xfrm rot="5400000">
            <a:off x="208772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feld 64"/>
          <p:cNvSpPr txBox="1"/>
          <p:nvPr/>
        </p:nvSpPr>
        <p:spPr>
          <a:xfrm>
            <a:off x="2043331" y="52531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66" name="Geschweifte Klammer rechts 65"/>
          <p:cNvSpPr/>
          <p:nvPr/>
        </p:nvSpPr>
        <p:spPr>
          <a:xfrm rot="5400000">
            <a:off x="784836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66"/>
          <p:cNvSpPr txBox="1"/>
          <p:nvPr/>
        </p:nvSpPr>
        <p:spPr>
          <a:xfrm>
            <a:off x="7803971" y="52615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68" name="Rechteck 67"/>
          <p:cNvSpPr/>
          <p:nvPr/>
        </p:nvSpPr>
        <p:spPr>
          <a:xfrm>
            <a:off x="2594915" y="60585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i1</a:t>
            </a:r>
          </a:p>
        </p:txBody>
      </p:sp>
      <p:sp>
        <p:nvSpPr>
          <p:cNvPr id="69" name="Geschweifte Klammer rechts 68"/>
          <p:cNvSpPr/>
          <p:nvPr/>
        </p:nvSpPr>
        <p:spPr>
          <a:xfrm rot="5400000">
            <a:off x="4963851" y="-628097"/>
            <a:ext cx="207635" cy="74888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6477764" y="605361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sk</a:t>
            </a:r>
            <a:r>
              <a:rPr lang="en-US" sz="1400" b="1" baseline="-25000" dirty="0" err="1">
                <a:solidFill>
                  <a:schemeClr val="tx1"/>
                </a:solidFill>
              </a:rPr>
              <a:t>ik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71" name="Flussdiagramm: Manuelle Verarbeitung 70"/>
          <p:cNvSpPr/>
          <p:nvPr/>
        </p:nvSpPr>
        <p:spPr>
          <a:xfrm>
            <a:off x="2627784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Flussdiagramm: Manuelle Verarbeitung 71"/>
          <p:cNvSpPr/>
          <p:nvPr/>
        </p:nvSpPr>
        <p:spPr>
          <a:xfrm>
            <a:off x="6516216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3" name="Gerade Verbindung mit Pfeil 72"/>
          <p:cNvCxnSpPr>
            <a:stCxn id="65" idx="3"/>
            <a:endCxn id="71" idx="1"/>
          </p:cNvCxnSpPr>
          <p:nvPr/>
        </p:nvCxnSpPr>
        <p:spPr>
          <a:xfrm>
            <a:off x="2475381" y="5437807"/>
            <a:ext cx="238815" cy="3743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67" idx="1"/>
            <a:endCxn id="72" idx="3"/>
          </p:cNvCxnSpPr>
          <p:nvPr/>
        </p:nvCxnSpPr>
        <p:spPr>
          <a:xfrm flipH="1" flipV="1">
            <a:off x="7293904" y="5441548"/>
            <a:ext cx="510069" cy="46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71" idx="0"/>
          </p:cNvCxnSpPr>
          <p:nvPr/>
        </p:nvCxnSpPr>
        <p:spPr>
          <a:xfrm flipH="1">
            <a:off x="3059832" y="3236917"/>
            <a:ext cx="2016224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endCxn id="72" idx="0"/>
          </p:cNvCxnSpPr>
          <p:nvPr/>
        </p:nvCxnSpPr>
        <p:spPr>
          <a:xfrm>
            <a:off x="5076056" y="3236917"/>
            <a:ext cx="1872208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1" idx="2"/>
            <a:endCxn id="68" idx="0"/>
          </p:cNvCxnSpPr>
          <p:nvPr/>
        </p:nvCxnSpPr>
        <p:spPr>
          <a:xfrm>
            <a:off x="3059834" y="5693576"/>
            <a:ext cx="3135" cy="3649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72" idx="2"/>
            <a:endCxn id="70" idx="0"/>
          </p:cNvCxnSpPr>
          <p:nvPr/>
        </p:nvCxnSpPr>
        <p:spPr>
          <a:xfrm flipH="1">
            <a:off x="6945816" y="5693576"/>
            <a:ext cx="24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4499992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5004048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5508104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75849" y="2699427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699" y="3748750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9135" y="463642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H’(M)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8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91" grpId="0" animBg="1"/>
      <p:bldP spid="92" grpId="0" animBg="1"/>
      <p:bldP spid="9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Security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mapped to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 index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{1,…,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de-DE" baseline="30000" dirty="0"/>
              </a:p>
              <a:p>
                <a:r>
                  <a:rPr lang="de-DE" dirty="0"/>
                  <a:t>Each signature publishes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out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secrets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Either break one-</a:t>
                </a:r>
                <a:r>
                  <a:rPr lang="en-US" dirty="0" err="1"/>
                  <a:t>wayness</a:t>
                </a:r>
                <a:r>
                  <a:rPr lang="en-US" dirty="0"/>
                  <a:t> or…</a:t>
                </a:r>
              </a:p>
              <a:p>
                <a:endParaRPr lang="en-US" dirty="0"/>
              </a:p>
              <a:p>
                <a:r>
                  <a:rPr lang="en-US" dirty="0"/>
                  <a:t>r-Subset-Resilience: After seeing index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1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hard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 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baseline="-25000" dirty="0"/>
              </a:p>
              <a:p>
                <a:r>
                  <a:rPr lang="en-US" dirty="0"/>
                  <a:t>Best generic attack: </a:t>
                </a:r>
                <a:r>
                  <a:rPr lang="en-US" dirty="0" err="1"/>
                  <a:t>Succ</a:t>
                </a:r>
                <a:r>
                  <a:rPr lang="en-US" baseline="-25000" dirty="0" err="1"/>
                  <a:t>r</a:t>
                </a:r>
                <a:r>
                  <a:rPr lang="en-US" baseline="-25000" dirty="0"/>
                  <a:t>-SSR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𝑟𝑘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→ </a:t>
                </a:r>
                <a:r>
                  <a:rPr lang="en-US" dirty="0"/>
                  <a:t>Security shrinks with each signature!</a:t>
                </a:r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4-6-2015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49</a:t>
            </a:fld>
            <a:endParaRPr lang="nl-NL"/>
          </a:p>
        </p:txBody>
      </p:sp>
      <p:sp>
        <p:nvSpPr>
          <p:cNvPr id="7" name="Pfeil nach rechts 6"/>
          <p:cNvSpPr/>
          <p:nvPr/>
        </p:nvSpPr>
        <p:spPr>
          <a:xfrm rot="6118310">
            <a:off x="5690393" y="4471598"/>
            <a:ext cx="485607" cy="364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(Hash) function families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de-DE" b="0" dirty="0" smtClean="0"/>
              </a:p>
              <a:p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de-DE" dirty="0" smtClean="0"/>
              </a:p>
              <a:p>
                <a:r>
                  <a:rPr lang="de-DE" dirty="0" smtClean="0"/>
                  <a:t>„efficient“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rapezoid 3"/>
              <p:cNvSpPr/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6"/>
          <p:cNvCxnSpPr>
            <a:endCxn id="4" idx="2"/>
          </p:cNvCxnSpPr>
          <p:nvPr/>
        </p:nvCxnSpPr>
        <p:spPr>
          <a:xfrm flipV="1">
            <a:off x="7560154" y="4713729"/>
            <a:ext cx="0" cy="57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>
            <a:stCxn id="4" idx="0"/>
          </p:cNvCxnSpPr>
          <p:nvPr/>
        </p:nvCxnSpPr>
        <p:spPr>
          <a:xfrm flipV="1">
            <a:off x="7560154" y="3517579"/>
            <a:ext cx="0" cy="464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17"/>
              <p:cNvSpPr txBox="1"/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>
          <p:sp>
            <p:nvSpPr>
              <p:cNvPr id="7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18"/>
              <p:cNvSpPr txBox="1"/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>
          <p:sp>
            <p:nvSpPr>
              <p:cNvPr id="8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Using HORS with MSS requires adding PK (</a:t>
            </a:r>
            <a:r>
              <a:rPr lang="en-US" dirty="0" err="1" smtClean="0"/>
              <a:t>tn</a:t>
            </a:r>
            <a:r>
              <a:rPr lang="en-US" dirty="0" smtClean="0"/>
              <a:t>) to MSS signature.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HORST: </a:t>
            </a:r>
            <a:r>
              <a:rPr lang="en-US" dirty="0" err="1" smtClean="0"/>
              <a:t>Merkle</a:t>
            </a:r>
            <a:r>
              <a:rPr lang="en-US" dirty="0" smtClean="0"/>
              <a:t> Tree on top of HORS-PK</a:t>
            </a:r>
          </a:p>
          <a:p>
            <a:r>
              <a:rPr lang="en-US" dirty="0" smtClean="0"/>
              <a:t>New PK = Root</a:t>
            </a:r>
          </a:p>
          <a:p>
            <a:r>
              <a:rPr lang="en-US" dirty="0" smtClean="0"/>
              <a:t>Publish Authentication Paths for HORS signature values</a:t>
            </a:r>
          </a:p>
          <a:p>
            <a:r>
              <a:rPr lang="en-US" dirty="0" smtClean="0"/>
              <a:t>PK can be computed from Sig</a:t>
            </a:r>
          </a:p>
          <a:p>
            <a:r>
              <a:rPr lang="en-US" dirty="0" smtClean="0"/>
              <a:t>With optimizations: </a:t>
            </a:r>
            <a:r>
              <a:rPr lang="en-US" dirty="0" err="1" smtClean="0"/>
              <a:t>tn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(k(log t − x + 1) + 2</a:t>
            </a:r>
            <a:r>
              <a:rPr lang="pt-BR" baseline="30000" dirty="0" smtClean="0"/>
              <a:t>x</a:t>
            </a:r>
            <a:r>
              <a:rPr lang="pt-BR" dirty="0" smtClean="0"/>
              <a:t>)n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 SPHINCS-256: 2 MB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/>
              <a:t>16 KB</a:t>
            </a:r>
          </a:p>
          <a:p>
            <a:r>
              <a:rPr lang="de-DE" dirty="0" smtClean="0"/>
              <a:t>Use randomized message hash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8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Stateless Scheme</a:t>
            </a:r>
          </a:p>
          <a:p>
            <a:r>
              <a:rPr lang="de-DE" dirty="0" smtClean="0"/>
              <a:t>XMSS</a:t>
            </a:r>
            <a:r>
              <a:rPr lang="de-DE" baseline="30000" dirty="0" smtClean="0"/>
              <a:t>MT </a:t>
            </a:r>
            <a:r>
              <a:rPr lang="de-DE" dirty="0" smtClean="0"/>
              <a:t>+ HORST </a:t>
            </a:r>
            <a:br>
              <a:rPr lang="de-DE" dirty="0" smtClean="0"/>
            </a:br>
            <a:r>
              <a:rPr lang="de-DE" dirty="0" smtClean="0"/>
              <a:t>+ (pseudo-)random index</a:t>
            </a:r>
          </a:p>
          <a:p>
            <a:r>
              <a:rPr lang="de-DE" dirty="0" smtClean="0"/>
              <a:t>Collision-resilient</a:t>
            </a:r>
          </a:p>
          <a:p>
            <a:r>
              <a:rPr lang="de-DE" dirty="0"/>
              <a:t>D</a:t>
            </a:r>
            <a:r>
              <a:rPr lang="de-DE" dirty="0" smtClean="0"/>
              <a:t>eterministic signing</a:t>
            </a:r>
          </a:p>
          <a:p>
            <a:r>
              <a:rPr lang="de-DE" dirty="0" smtClean="0"/>
              <a:t>SPHINCS-256:</a:t>
            </a:r>
          </a:p>
          <a:p>
            <a:pPr lvl="1"/>
            <a:r>
              <a:rPr lang="de-DE" dirty="0" smtClean="0"/>
              <a:t>128-bit post-quantum secure</a:t>
            </a:r>
          </a:p>
          <a:p>
            <a:pPr lvl="1"/>
            <a:r>
              <a:rPr lang="de-DE" dirty="0" smtClean="0"/>
              <a:t>Hundrest of signatures / sec</a:t>
            </a:r>
          </a:p>
          <a:p>
            <a:pPr lvl="1"/>
            <a:r>
              <a:rPr lang="de-DE" dirty="0" smtClean="0"/>
              <a:t>41 kb signature</a:t>
            </a:r>
          </a:p>
          <a:p>
            <a:pPr lvl="1"/>
            <a:r>
              <a:rPr lang="de-DE" dirty="0" smtClean="0"/>
              <a:t>1 kb keys</a:t>
            </a:r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795" y="996678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2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4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Thank you!</a:t>
            </a:r>
          </a:p>
          <a:p>
            <a:pPr algn="ctr">
              <a:buNone/>
            </a:pPr>
            <a:r>
              <a:rPr lang="en-US" sz="4400" dirty="0"/>
              <a:t>Questions?</a:t>
            </a:r>
            <a:endParaRPr lang="en-US" sz="4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1-6-2015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52</a:t>
            </a:fld>
            <a:endParaRPr lang="nl-NL"/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4067944" cy="2621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58924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 references &amp; </a:t>
            </a:r>
            <a:r>
              <a:rPr lang="de-DE" dirty="0"/>
              <a:t>further literature </a:t>
            </a:r>
            <a:r>
              <a:rPr lang="de-DE" dirty="0"/>
              <a:t>see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https</a:t>
            </a:r>
            <a:r>
              <a:rPr lang="de-DE" dirty="0"/>
              <a:t>://huelsing.wordpress.com/hash-based-signature-schemes/literature/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One-wayness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4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Collision resistance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de-D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5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2400" dirty="0" smtClean="0"/>
                  <a:t>)</a:t>
                </a:r>
                <a:endParaRPr lang="de-DE" sz="2400" dirty="0"/>
              </a:p>
            </p:txBody>
          </p:sp>
        </mc:Choice>
        <mc:Fallback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103" t="-10526" r="-2051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Second-preimage resistance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21"/>
          <p:cNvCxnSpPr>
            <a:stCxn id="4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7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47869" y="3498977"/>
            <a:ext cx="3433666" cy="15582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Undetectability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 smtClean="0"/>
                  <a:t>else</a:t>
                </a:r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1"/>
          <p:cNvCxnSpPr>
            <a:stCxn id="19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*</a:t>
                </a:r>
                <a:endParaRPr lang="de-DE" sz="2400" dirty="0"/>
              </a:p>
            </p:txBody>
          </p:sp>
        </mc:Choice>
        <mc:Fallback>
          <p:sp>
            <p:nvSpPr>
              <p:cNvPr id="22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0104 0.22894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7411</TotalTime>
  <Words>1644</Words>
  <Application>Microsoft Office PowerPoint</Application>
  <PresentationFormat>On-screen Show (4:3)</PresentationFormat>
  <Paragraphs>788</Paragraphs>
  <Slides>52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Bitstream Charter</vt:lpstr>
      <vt:lpstr>Calibri</vt:lpstr>
      <vt:lpstr>Calibri Light</vt:lpstr>
      <vt:lpstr>Cambria Math</vt:lpstr>
      <vt:lpstr>French Script MT</vt:lpstr>
      <vt:lpstr>Stafford</vt:lpstr>
      <vt:lpstr>Times New Roman</vt:lpstr>
      <vt:lpstr>Verdana</vt:lpstr>
      <vt:lpstr>Wingdings</vt:lpstr>
      <vt:lpstr>Office Theme</vt:lpstr>
      <vt:lpstr>Formel</vt:lpstr>
      <vt:lpstr>Microsoft Equation 3.0</vt:lpstr>
      <vt:lpstr>Hash-based Signatures  </vt:lpstr>
      <vt:lpstr>Post-Quantum Signatures</vt:lpstr>
      <vt:lpstr>Hash-based Signature Schemes [Mer89]</vt:lpstr>
      <vt:lpstr>RSA – DSA – EC-DSA...</vt:lpstr>
      <vt:lpstr>(Hash) function families</vt:lpstr>
      <vt:lpstr>One-wayness</vt:lpstr>
      <vt:lpstr>Collision resistance</vt:lpstr>
      <vt:lpstr>Second-preimage resistance</vt:lpstr>
      <vt:lpstr>Undetectability</vt:lpstr>
      <vt:lpstr>Pseudorandomness</vt:lpstr>
      <vt:lpstr>Hash-function properties </vt:lpstr>
      <vt:lpstr>Attacks on Hash Functions</vt:lpstr>
      <vt:lpstr>PowerPoint Presentation</vt:lpstr>
      <vt:lpstr>Lamport-Diffie OTS [Lam79]</vt:lpstr>
      <vt:lpstr>EU-CMA for OTS</vt:lpstr>
      <vt:lpstr>Security</vt:lpstr>
      <vt:lpstr>Reduction</vt:lpstr>
      <vt:lpstr>Reduction</vt:lpstr>
      <vt:lpstr>Reduction</vt:lpstr>
      <vt:lpstr>Reduction - Analysis</vt:lpstr>
      <vt:lpstr>Merkle’s Hash-based Signatures</vt:lpstr>
      <vt:lpstr>Security</vt:lpstr>
      <vt:lpstr>Reduction</vt:lpstr>
      <vt:lpstr>Reduction (Step 4, Extraction)</vt:lpstr>
      <vt:lpstr>Winternitz-OTS</vt:lpstr>
      <vt:lpstr>Recap LD-OTS [Lam79]</vt:lpstr>
      <vt:lpstr>LD-OTS in MSS</vt:lpstr>
      <vt:lpstr>Trivial Optimization</vt:lpstr>
      <vt:lpstr>Optimized LD-OTS in MSS</vt:lpstr>
      <vt:lpstr>Germans love their „Ordnung“!</vt:lpstr>
      <vt:lpstr>Optimized LD-OTS</vt:lpstr>
      <vt:lpstr>Function chains</vt:lpstr>
      <vt:lpstr>WOTS </vt:lpstr>
      <vt:lpstr>WOTS Signature generation</vt:lpstr>
      <vt:lpstr>WOTS Signature Verification</vt:lpstr>
      <vt:lpstr>WOTS Function Chains</vt:lpstr>
      <vt:lpstr>WOTS Security</vt:lpstr>
      <vt:lpstr>WOTS Sizes and Runtimes</vt:lpstr>
      <vt:lpstr>XMSS</vt:lpstr>
      <vt:lpstr>XMSS</vt:lpstr>
      <vt:lpstr>Multi-Tree XMSS</vt:lpstr>
      <vt:lpstr>PowerPoint Presentation</vt:lpstr>
      <vt:lpstr>Protest?</vt:lpstr>
      <vt:lpstr>PowerPoint Presentation</vt:lpstr>
      <vt:lpstr>Recap LD-OTS</vt:lpstr>
      <vt:lpstr>HORS [RR02]</vt:lpstr>
      <vt:lpstr>HORS mapping function</vt:lpstr>
      <vt:lpstr>HORS</vt:lpstr>
      <vt:lpstr>HORS Security</vt:lpstr>
      <vt:lpstr>HORST</vt:lpstr>
      <vt:lpstr>SPHINCS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Hash-based Signatures</dc:title>
  <dc:creator>huelsing</dc:creator>
  <cp:lastModifiedBy>huelsing</cp:lastModifiedBy>
  <cp:revision>40</cp:revision>
  <dcterms:created xsi:type="dcterms:W3CDTF">2015-06-01T12:22:23Z</dcterms:created>
  <dcterms:modified xsi:type="dcterms:W3CDTF">2015-06-06T15:53:52Z</dcterms:modified>
</cp:coreProperties>
</file>