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59" r:id="rId4"/>
    <p:sldId id="261" r:id="rId5"/>
    <p:sldId id="267" r:id="rId6"/>
    <p:sldId id="268" r:id="rId7"/>
    <p:sldId id="269" r:id="rId8"/>
    <p:sldId id="330" r:id="rId9"/>
    <p:sldId id="279" r:id="rId10"/>
    <p:sldId id="280" r:id="rId11"/>
    <p:sldId id="281" r:id="rId12"/>
    <p:sldId id="282" r:id="rId13"/>
    <p:sldId id="283" r:id="rId14"/>
    <p:sldId id="284" r:id="rId15"/>
    <p:sldId id="339" r:id="rId16"/>
    <p:sldId id="340" r:id="rId17"/>
    <p:sldId id="341" r:id="rId18"/>
    <p:sldId id="355" r:id="rId19"/>
    <p:sldId id="356" r:id="rId20"/>
    <p:sldId id="358" r:id="rId21"/>
    <p:sldId id="357" r:id="rId22"/>
    <p:sldId id="359" r:id="rId23"/>
    <p:sldId id="360" r:id="rId24"/>
    <p:sldId id="347" r:id="rId25"/>
    <p:sldId id="345" r:id="rId26"/>
    <p:sldId id="346" r:id="rId27"/>
    <p:sldId id="306" r:id="rId28"/>
    <p:sldId id="308" r:id="rId29"/>
    <p:sldId id="309" r:id="rId30"/>
    <p:sldId id="310" r:id="rId31"/>
    <p:sldId id="311" r:id="rId32"/>
    <p:sldId id="312" r:id="rId33"/>
    <p:sldId id="342" r:id="rId34"/>
    <p:sldId id="321" r:id="rId35"/>
    <p:sldId id="348" r:id="rId36"/>
    <p:sldId id="349" r:id="rId37"/>
    <p:sldId id="350" r:id="rId38"/>
    <p:sldId id="351" r:id="rId39"/>
    <p:sldId id="352" r:id="rId40"/>
    <p:sldId id="353" r:id="rId41"/>
    <p:sldId id="35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B81D0-1B2B-41DF-8D04-8E3B86ED5D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5B7FE56-DE2E-4545-B246-FC1C7663D6B1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Post quantum</a:t>
          </a:r>
          <a:endParaRPr lang="de-DE" dirty="0">
            <a:solidFill>
              <a:schemeClr val="tx1"/>
            </a:solidFill>
          </a:endParaRPr>
        </a:p>
      </dgm:t>
    </dgm:pt>
    <dgm:pt modelId="{230036BB-DDA8-4BBC-8BD9-F6F2A5758973}" type="sibTrans" cxnId="{EFF2FCDB-DC61-46D2-B767-38A651E6F100}">
      <dgm:prSet/>
      <dgm:spPr/>
      <dgm:t>
        <a:bodyPr/>
        <a:lstStyle/>
        <a:p>
          <a:endParaRPr lang="de-DE"/>
        </a:p>
      </dgm:t>
    </dgm:pt>
    <dgm:pt modelId="{2F3DA82B-D7B3-4EB4-9A55-2021AF94BD1A}" type="parTrans" cxnId="{EFF2FCDB-DC61-46D2-B767-38A651E6F100}">
      <dgm:prSet/>
      <dgm:spPr/>
      <dgm:t>
        <a:bodyPr/>
        <a:lstStyle/>
        <a:p>
          <a:endParaRPr lang="de-DE"/>
        </a:p>
      </dgm:t>
    </dgm:pt>
    <dgm:pt modelId="{4F2DD670-B497-4083-ABD1-7DE8ED43F049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Only secure hash function</a:t>
          </a:r>
          <a:endParaRPr lang="de-DE" dirty="0">
            <a:solidFill>
              <a:schemeClr val="tx1"/>
            </a:solidFill>
          </a:endParaRPr>
        </a:p>
      </dgm:t>
    </dgm:pt>
    <dgm:pt modelId="{5A5FA58D-F7C2-4E28-9F0E-43B0544D5593}" type="parTrans" cxnId="{A31BF2D4-02A5-4EC3-AEAC-0D9D60FAB0B8}">
      <dgm:prSet/>
      <dgm:spPr/>
      <dgm:t>
        <a:bodyPr/>
        <a:lstStyle/>
        <a:p>
          <a:endParaRPr lang="en-US"/>
        </a:p>
      </dgm:t>
    </dgm:pt>
    <dgm:pt modelId="{1AF4BEAD-F945-49B7-BDF2-51E496DB2CDB}" type="sibTrans" cxnId="{A31BF2D4-02A5-4EC3-AEAC-0D9D60FAB0B8}">
      <dgm:prSet/>
      <dgm:spPr/>
      <dgm:t>
        <a:bodyPr/>
        <a:lstStyle/>
        <a:p>
          <a:endParaRPr lang="en-US"/>
        </a:p>
      </dgm:t>
    </dgm:pt>
    <dgm:pt modelId="{A92A88D6-2727-4E75-A28A-5B04E4A3B624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de-DE" dirty="0" smtClean="0">
              <a:solidFill>
                <a:schemeClr val="tx1"/>
              </a:solidFill>
            </a:rPr>
            <a:t>Security well understood</a:t>
          </a:r>
          <a:endParaRPr lang="de-DE" dirty="0">
            <a:solidFill>
              <a:schemeClr val="tx1"/>
            </a:solidFill>
          </a:endParaRPr>
        </a:p>
      </dgm:t>
    </dgm:pt>
    <dgm:pt modelId="{22E0D34C-E792-43F9-85F1-D3EA0A7B0BE3}" type="parTrans" cxnId="{F5C72B25-68DD-4967-A418-54EC51BB1B03}">
      <dgm:prSet/>
      <dgm:spPr/>
      <dgm:t>
        <a:bodyPr/>
        <a:lstStyle/>
        <a:p>
          <a:endParaRPr lang="en-US"/>
        </a:p>
      </dgm:t>
    </dgm:pt>
    <dgm:pt modelId="{025A8ED2-1E9C-4CC9-86CD-ADF7F4A57EB9}" type="sibTrans" cxnId="{F5C72B25-68DD-4967-A418-54EC51BB1B03}">
      <dgm:prSet/>
      <dgm:spPr/>
      <dgm:t>
        <a:bodyPr/>
        <a:lstStyle/>
        <a:p>
          <a:endParaRPr lang="en-US"/>
        </a:p>
      </dgm:t>
    </dgm:pt>
    <dgm:pt modelId="{56282E20-C5F6-49F7-B7B4-D3DE498565C1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Fast</a:t>
          </a:r>
          <a:endParaRPr lang="de-DE" dirty="0">
            <a:solidFill>
              <a:schemeClr val="tx1"/>
            </a:solidFill>
          </a:endParaRPr>
        </a:p>
      </dgm:t>
    </dgm:pt>
    <dgm:pt modelId="{3F9858D6-6C33-4DBE-8092-EB3BEF2FE718}" type="parTrans" cxnId="{B81755E0-BB68-4E5C-936E-567D47A7E4FE}">
      <dgm:prSet/>
      <dgm:spPr/>
      <dgm:t>
        <a:bodyPr/>
        <a:lstStyle/>
        <a:p>
          <a:endParaRPr lang="en-US"/>
        </a:p>
      </dgm:t>
    </dgm:pt>
    <dgm:pt modelId="{90E17BAE-0C98-4803-9534-D6E01A881274}" type="sibTrans" cxnId="{B81755E0-BB68-4E5C-936E-567D47A7E4FE}">
      <dgm:prSet/>
      <dgm:spPr/>
      <dgm:t>
        <a:bodyPr/>
        <a:lstStyle/>
        <a:p>
          <a:endParaRPr lang="en-US"/>
        </a:p>
      </dgm:t>
    </dgm:pt>
    <dgm:pt modelId="{9DE7437A-086B-4933-86C0-320C3C8FE8F4}" type="pres">
      <dgm:prSet presAssocID="{D0DB81D0-1B2B-41DF-8D04-8E3B86ED5D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84D702B-B3BF-4A1D-9E4F-E6C0A9772EA4}" type="pres">
      <dgm:prSet presAssocID="{05B7FE56-DE2E-4545-B246-FC1C7663D6B1}" presName="parentText" presStyleLbl="node1" presStyleIdx="0" presStyleCnt="4" custLinFactNeighborY="-6929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CE156F-BD10-4E88-B2F2-62C1A709D7E4}" type="pres">
      <dgm:prSet presAssocID="{230036BB-DDA8-4BBC-8BD9-F6F2A5758973}" presName="spacer" presStyleCnt="0"/>
      <dgm:spPr/>
    </dgm:pt>
    <dgm:pt modelId="{A09E531A-CFF7-43A9-9417-B045988E5CC7}" type="pres">
      <dgm:prSet presAssocID="{4F2DD670-B497-4083-ABD1-7DE8ED43F0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AB459-A713-4E7D-BE02-F48B2532712B}" type="pres">
      <dgm:prSet presAssocID="{1AF4BEAD-F945-49B7-BDF2-51E496DB2CDB}" presName="spacer" presStyleCnt="0"/>
      <dgm:spPr/>
    </dgm:pt>
    <dgm:pt modelId="{79D411ED-58C4-4018-8FC4-31BFB9A354AF}" type="pres">
      <dgm:prSet presAssocID="{A92A88D6-2727-4E75-A28A-5B04E4A3B6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033A7-68B1-4E02-B4EF-F40129DFC12B}" type="pres">
      <dgm:prSet presAssocID="{025A8ED2-1E9C-4CC9-86CD-ADF7F4A57EB9}" presName="spacer" presStyleCnt="0"/>
      <dgm:spPr/>
    </dgm:pt>
    <dgm:pt modelId="{7037522A-AE69-42A5-BC12-F81D199B781D}" type="pres">
      <dgm:prSet presAssocID="{56282E20-C5F6-49F7-B7B4-D3DE498565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2052D-C521-43A4-99DB-896E4C575D97}" type="presOf" srcId="{A92A88D6-2727-4E75-A28A-5B04E4A3B624}" destId="{79D411ED-58C4-4018-8FC4-31BFB9A354AF}" srcOrd="0" destOrd="0" presId="urn:microsoft.com/office/officeart/2005/8/layout/vList2"/>
    <dgm:cxn modelId="{55879FA0-7FC8-4687-B6D3-B7138990A104}" type="presOf" srcId="{56282E20-C5F6-49F7-B7B4-D3DE498565C1}" destId="{7037522A-AE69-42A5-BC12-F81D199B781D}" srcOrd="0" destOrd="0" presId="urn:microsoft.com/office/officeart/2005/8/layout/vList2"/>
    <dgm:cxn modelId="{A31BF2D4-02A5-4EC3-AEAC-0D9D60FAB0B8}" srcId="{D0DB81D0-1B2B-41DF-8D04-8E3B86ED5DCA}" destId="{4F2DD670-B497-4083-ABD1-7DE8ED43F049}" srcOrd="1" destOrd="0" parTransId="{5A5FA58D-F7C2-4E28-9F0E-43B0544D5593}" sibTransId="{1AF4BEAD-F945-49B7-BDF2-51E496DB2CDB}"/>
    <dgm:cxn modelId="{CD7A6E51-1F57-426E-BCDC-75D7135864BB}" type="presOf" srcId="{05B7FE56-DE2E-4545-B246-FC1C7663D6B1}" destId="{784D702B-B3BF-4A1D-9E4F-E6C0A9772EA4}" srcOrd="0" destOrd="0" presId="urn:microsoft.com/office/officeart/2005/8/layout/vList2"/>
    <dgm:cxn modelId="{F5C72B25-68DD-4967-A418-54EC51BB1B03}" srcId="{D0DB81D0-1B2B-41DF-8D04-8E3B86ED5DCA}" destId="{A92A88D6-2727-4E75-A28A-5B04E4A3B624}" srcOrd="2" destOrd="0" parTransId="{22E0D34C-E792-43F9-85F1-D3EA0A7B0BE3}" sibTransId="{025A8ED2-1E9C-4CC9-86CD-ADF7F4A57EB9}"/>
    <dgm:cxn modelId="{EFF2FCDB-DC61-46D2-B767-38A651E6F100}" srcId="{D0DB81D0-1B2B-41DF-8D04-8E3B86ED5DCA}" destId="{05B7FE56-DE2E-4545-B246-FC1C7663D6B1}" srcOrd="0" destOrd="0" parTransId="{2F3DA82B-D7B3-4EB4-9A55-2021AF94BD1A}" sibTransId="{230036BB-DDA8-4BBC-8BD9-F6F2A5758973}"/>
    <dgm:cxn modelId="{6AAB99A3-F0A9-463A-A4C6-6186F9D997FB}" type="presOf" srcId="{4F2DD670-B497-4083-ABD1-7DE8ED43F049}" destId="{A09E531A-CFF7-43A9-9417-B045988E5CC7}" srcOrd="0" destOrd="0" presId="urn:microsoft.com/office/officeart/2005/8/layout/vList2"/>
    <dgm:cxn modelId="{B81755E0-BB68-4E5C-936E-567D47A7E4FE}" srcId="{D0DB81D0-1B2B-41DF-8D04-8E3B86ED5DCA}" destId="{56282E20-C5F6-49F7-B7B4-D3DE498565C1}" srcOrd="3" destOrd="0" parTransId="{3F9858D6-6C33-4DBE-8092-EB3BEF2FE718}" sibTransId="{90E17BAE-0C98-4803-9534-D6E01A881274}"/>
    <dgm:cxn modelId="{A1B4E524-785A-461A-B3D4-B41822B4335D}" type="presOf" srcId="{D0DB81D0-1B2B-41DF-8D04-8E3B86ED5DCA}" destId="{9DE7437A-086B-4933-86C0-320C3C8FE8F4}" srcOrd="0" destOrd="0" presId="urn:microsoft.com/office/officeart/2005/8/layout/vList2"/>
    <dgm:cxn modelId="{074BDA7E-F259-49D4-BDC3-E182FFC92192}" type="presParOf" srcId="{9DE7437A-086B-4933-86C0-320C3C8FE8F4}" destId="{784D702B-B3BF-4A1D-9E4F-E6C0A9772EA4}" srcOrd="0" destOrd="0" presId="urn:microsoft.com/office/officeart/2005/8/layout/vList2"/>
    <dgm:cxn modelId="{12D9CA3E-A0E2-4113-8EAE-54D89D76598B}" type="presParOf" srcId="{9DE7437A-086B-4933-86C0-320C3C8FE8F4}" destId="{7CCE156F-BD10-4E88-B2F2-62C1A709D7E4}" srcOrd="1" destOrd="0" presId="urn:microsoft.com/office/officeart/2005/8/layout/vList2"/>
    <dgm:cxn modelId="{5C249DF1-A67C-467C-A1C8-A74DFB70DC97}" type="presParOf" srcId="{9DE7437A-086B-4933-86C0-320C3C8FE8F4}" destId="{A09E531A-CFF7-43A9-9417-B045988E5CC7}" srcOrd="2" destOrd="0" presId="urn:microsoft.com/office/officeart/2005/8/layout/vList2"/>
    <dgm:cxn modelId="{1D1497B6-341E-41D5-8988-D401835497F3}" type="presParOf" srcId="{9DE7437A-086B-4933-86C0-320C3C8FE8F4}" destId="{B8BAB459-A713-4E7D-BE02-F48B2532712B}" srcOrd="3" destOrd="0" presId="urn:microsoft.com/office/officeart/2005/8/layout/vList2"/>
    <dgm:cxn modelId="{441F16BA-2B2A-4C5B-A282-A9CB04C739BD}" type="presParOf" srcId="{9DE7437A-086B-4933-86C0-320C3C8FE8F4}" destId="{79D411ED-58C4-4018-8FC4-31BFB9A354AF}" srcOrd="4" destOrd="0" presId="urn:microsoft.com/office/officeart/2005/8/layout/vList2"/>
    <dgm:cxn modelId="{6964C956-039C-406A-9946-4369E66F1A22}" type="presParOf" srcId="{9DE7437A-086B-4933-86C0-320C3C8FE8F4}" destId="{A98033A7-68B1-4E02-B4EF-F40129DFC12B}" srcOrd="5" destOrd="0" presId="urn:microsoft.com/office/officeart/2005/8/layout/vList2"/>
    <dgm:cxn modelId="{C94CB86C-5C91-4677-A56A-87061BA239B0}" type="presParOf" srcId="{9DE7437A-086B-4933-86C0-320C3C8FE8F4}" destId="{7037522A-AE69-42A5-BC12-F81D199B78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D702B-B3BF-4A1D-9E4F-E6C0A9772EA4}">
      <dsp:nvSpPr>
        <dsp:cNvPr id="0" name=""/>
        <dsp:cNvSpPr/>
      </dsp:nvSpPr>
      <dsp:spPr>
        <a:xfrm>
          <a:off x="0" y="266968"/>
          <a:ext cx="3999104" cy="647595"/>
        </a:xfrm>
        <a:prstGeom prst="roundRect">
          <a:avLst/>
        </a:prstGeom>
        <a:solidFill>
          <a:srgbClr val="00C8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Post quantum</a:t>
          </a:r>
          <a:endParaRPr lang="de-DE" sz="2700" kern="1200" dirty="0">
            <a:solidFill>
              <a:schemeClr val="tx1"/>
            </a:solidFill>
          </a:endParaRPr>
        </a:p>
      </dsp:txBody>
      <dsp:txXfrm>
        <a:off x="31613" y="298581"/>
        <a:ext cx="3935878" cy="584369"/>
      </dsp:txXfrm>
    </dsp:sp>
    <dsp:sp modelId="{A09E531A-CFF7-43A9-9417-B045988E5CC7}">
      <dsp:nvSpPr>
        <dsp:cNvPr id="0" name=""/>
        <dsp:cNvSpPr/>
      </dsp:nvSpPr>
      <dsp:spPr>
        <a:xfrm>
          <a:off x="0" y="1046205"/>
          <a:ext cx="3999104" cy="647595"/>
        </a:xfrm>
        <a:prstGeom prst="roundRect">
          <a:avLst/>
        </a:prstGeom>
        <a:solidFill>
          <a:srgbClr val="00C8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Only secure hash function</a:t>
          </a:r>
          <a:endParaRPr lang="de-DE" sz="2700" kern="1200" dirty="0">
            <a:solidFill>
              <a:schemeClr val="tx1"/>
            </a:solidFill>
          </a:endParaRPr>
        </a:p>
      </dsp:txBody>
      <dsp:txXfrm>
        <a:off x="31613" y="1077818"/>
        <a:ext cx="3935878" cy="584369"/>
      </dsp:txXfrm>
    </dsp:sp>
    <dsp:sp modelId="{79D411ED-58C4-4018-8FC4-31BFB9A354AF}">
      <dsp:nvSpPr>
        <dsp:cNvPr id="0" name=""/>
        <dsp:cNvSpPr/>
      </dsp:nvSpPr>
      <dsp:spPr>
        <a:xfrm>
          <a:off x="0" y="1771560"/>
          <a:ext cx="3999104" cy="647595"/>
        </a:xfrm>
        <a:prstGeom prst="roundRect">
          <a:avLst/>
        </a:prstGeom>
        <a:solidFill>
          <a:srgbClr val="00C8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chemeClr val="tx1"/>
              </a:solidFill>
            </a:rPr>
            <a:t>Security well understood</a:t>
          </a:r>
          <a:endParaRPr lang="de-DE" sz="2700" kern="1200" dirty="0">
            <a:solidFill>
              <a:schemeClr val="tx1"/>
            </a:solidFill>
          </a:endParaRPr>
        </a:p>
      </dsp:txBody>
      <dsp:txXfrm>
        <a:off x="31613" y="1803173"/>
        <a:ext cx="3935878" cy="584369"/>
      </dsp:txXfrm>
    </dsp:sp>
    <dsp:sp modelId="{7037522A-AE69-42A5-BC12-F81D199B781D}">
      <dsp:nvSpPr>
        <dsp:cNvPr id="0" name=""/>
        <dsp:cNvSpPr/>
      </dsp:nvSpPr>
      <dsp:spPr>
        <a:xfrm>
          <a:off x="0" y="2496915"/>
          <a:ext cx="3999104" cy="647595"/>
        </a:xfrm>
        <a:prstGeom prst="roundRect">
          <a:avLst/>
        </a:prstGeom>
        <a:solidFill>
          <a:srgbClr val="00C8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Fast</a:t>
          </a:r>
          <a:endParaRPr lang="de-DE" sz="2700" kern="1200" dirty="0">
            <a:solidFill>
              <a:schemeClr val="tx1"/>
            </a:solidFill>
          </a:endParaRPr>
        </a:p>
      </dsp:txBody>
      <dsp:txXfrm>
        <a:off x="31613" y="2528528"/>
        <a:ext cx="3935878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C2159-CCE6-428D-9051-70EEC13CCBA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64366-B3B4-4934-B428-A9EE9BB7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Bitstream Charter"/>
            </a:endParaRPr>
          </a:p>
        </p:txBody>
      </p:sp>
      <p:sp>
        <p:nvSpPr>
          <p:cNvPr id="31748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75F93D-C2A7-40B5-B0C6-093000C39EA5}" type="datetime4">
              <a:rPr lang="de-DE" smtClean="0">
                <a:latin typeface="Stafford"/>
              </a:rPr>
              <a:pPr/>
              <a:t>9. September 2015</a:t>
            </a:fld>
            <a:endParaRPr lang="de-DE" smtClean="0">
              <a:latin typeface="Stafford"/>
            </a:endParaRPr>
          </a:p>
        </p:txBody>
      </p:sp>
      <p:sp>
        <p:nvSpPr>
          <p:cNvPr id="31749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1750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D5A5CEAA-884E-4230-B43A-372554B37991}" type="slidenum">
              <a:rPr lang="de-DE" smtClean="0">
                <a:latin typeface="Stafford"/>
              </a:rPr>
              <a:pPr/>
              <a:t>9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245550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One promissing group of candidates are hash-based signature schemes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They start from an OTS – a signature scheme where a key pair can only be used for one signature.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central idea – proposed by Merkle - is to authenticate many OTS keypairs using a binary hash tree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These schemes have many advantages over the beforementioned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Quantum computers do not harm their security – the best known quantum attack is Grovers algorithm – allowing exhaustiv search in a set with n elements in time squareroot of n using log n space.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 They are provably secure in the standard model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 And they can be instantiated using any secure hash function.</a:t>
            </a:r>
          </a:p>
          <a:p>
            <a:pPr>
              <a:buFontTx/>
              <a:buChar char="-"/>
            </a:pPr>
            <a:endParaRPr lang="de-DE" smtClean="0">
              <a:latin typeface="Bitstream Charter"/>
            </a:endParaRP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On the downside, they produce long signatures.</a:t>
            </a:r>
          </a:p>
        </p:txBody>
      </p:sp>
      <p:sp>
        <p:nvSpPr>
          <p:cNvPr id="32772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030B818-1B31-4AD7-815C-9B1ECF05D7DD}" type="datetime4">
              <a:rPr lang="de-DE" smtClean="0">
                <a:latin typeface="Stafford"/>
              </a:rPr>
              <a:pPr/>
              <a:t>9. September 2015</a:t>
            </a:fld>
            <a:endParaRPr lang="de-DE" smtClean="0">
              <a:latin typeface="Stafford"/>
            </a:endParaRPr>
          </a:p>
        </p:txBody>
      </p:sp>
      <p:sp>
        <p:nvSpPr>
          <p:cNvPr id="32773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2774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90056CAC-5CBA-4E1D-B9BA-F784E5430E00}" type="slidenum">
              <a:rPr lang="de-DE" smtClean="0">
                <a:latin typeface="Stafford"/>
              </a:rPr>
              <a:pPr/>
              <a:t>10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92700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Well, this work is concerned with the OTS.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There are several OTS schemes. LD, Merkle-OTS which is a specific instance of the W-OTS, the BM-OTS and Biba and HORS.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most interesting one is the Winternitz OTS as it allows for a time-memory trade-off and even more important 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- It is possible to compute the public verification key given a signature. This reduces the signature size of a hash based signature scheme as normaly the public key of the OTS has to be included in a signature of the scheme. Now for WOTS this isn‘t necessary anymore.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A9A423E-AF9F-4122-A3C5-8BD9F36D4B5E}" type="datetime4">
              <a:rPr lang="de-DE" smtClean="0">
                <a:latin typeface="Stafford"/>
              </a:rPr>
              <a:pPr/>
              <a:t>9. September 2015</a:t>
            </a:fld>
            <a:endParaRPr lang="de-DE" smtClean="0">
              <a:latin typeface="Stafford"/>
            </a:endParaRP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379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44393C98-EB1B-4BFF-9AAF-BD949F414638}" type="slidenum">
              <a:rPr lang="de-DE" smtClean="0">
                <a:latin typeface="Stafford"/>
              </a:rPr>
              <a:pPr/>
              <a:t>11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151483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Well, this work is concerned with the OTS.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There are several OTS schemes. LD, Merkle-OTS which is a specific instance of the W-OTS, the BM-OTS and Biba and HORS.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most interesting one is the Winternitz OTS as it allows for a time-memory trade-off and even more important 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- It is possible to compute the public verification key given a signature. This reduces the signature size of a hash based signature scheme as normaly the public key of the OTS has to be included in a signature of the scheme. Now for WOTS this isn‘t necessary anymore.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E6C2240-5D36-4531-8347-7E4AF070782D}" type="datetime4">
              <a:rPr lang="de-DE" smtClean="0">
                <a:latin typeface="Stafford"/>
              </a:rPr>
              <a:t>9. September 2015</a:t>
            </a:fld>
            <a:endParaRPr lang="de-DE" smtClean="0">
              <a:latin typeface="Stafford"/>
            </a:endParaRP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379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44393C98-EB1B-4BFF-9AAF-BD949F414638}" type="slidenum">
              <a:rPr lang="de-DE" smtClean="0">
                <a:latin typeface="Stafford"/>
              </a:rPr>
              <a:pPr/>
              <a:t>12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170098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In our work we showed that we can slightly change the original WOTS construction, such that it uses a function family instead of the hash function family. The resulting scheme is existentially unforgeable under chosen message attacks, if the function family is pseudorandom.</a:t>
            </a:r>
          </a:p>
          <a:p>
            <a:endParaRPr lang="en-US" dirty="0" smtClean="0"/>
          </a:p>
          <a:p>
            <a:r>
              <a:rPr lang="en-US" dirty="0" smtClean="0"/>
              <a:t>This result has two implications:</a:t>
            </a:r>
          </a:p>
        </p:txBody>
      </p:sp>
      <p:sp>
        <p:nvSpPr>
          <p:cNvPr id="34820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00611AE-B1B5-4071-AD8D-F4762D3CDDF1}" type="datetime4">
              <a:rPr lang="de-DE" smtClean="0"/>
              <a:t>9. September 2015</a:t>
            </a:fld>
            <a:endParaRPr lang="de-DE" smtClean="0"/>
          </a:p>
        </p:txBody>
      </p:sp>
      <p:sp>
        <p:nvSpPr>
          <p:cNvPr id="34821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</a:p>
        </p:txBody>
      </p:sp>
      <p:sp>
        <p:nvSpPr>
          <p:cNvPr id="34822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  <a:fld id="{BC0B5D5C-1D95-4E40-9877-EEE953B63505}" type="slidenum">
              <a:rPr lang="de-DE" smtClean="0"/>
              <a:pPr/>
              <a:t>14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93633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5B3DFA8-D88A-4F5E-985B-6BABD3471361}" type="datetime4">
              <a:rPr lang="de-DE" smtClean="0"/>
              <a:t>9. September 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FB302AF-1BB9-480B-A46C-70041A6386BE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88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5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4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8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6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7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ED0F0-F5B4-4D85-B6CA-1C9AAD004ABF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2291057"/>
            <a:ext cx="9143999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update on</a:t>
            </a:r>
            <a:br>
              <a:rPr lang="en-US" dirty="0" smtClean="0"/>
            </a:br>
            <a:r>
              <a:rPr lang="en-US" dirty="0" smtClean="0"/>
              <a:t>Hash-based Signatures</a:t>
            </a:r>
            <a:r>
              <a:rPr lang="de-DE" sz="2000" dirty="0"/>
              <a:t/>
            </a:r>
            <a:br>
              <a:rPr lang="de-DE" sz="2000" dirty="0"/>
            </a:br>
            <a:endParaRPr lang="de-DE" sz="18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" y="4096394"/>
            <a:ext cx="9143998" cy="550863"/>
          </a:xfrm>
        </p:spPr>
        <p:txBody>
          <a:bodyPr/>
          <a:lstStyle/>
          <a:p>
            <a:r>
              <a:rPr lang="de-DE" dirty="0" smtClean="0"/>
              <a:t>Andreas Hülsing</a:t>
            </a:r>
          </a:p>
        </p:txBody>
      </p:sp>
    </p:spTree>
    <p:extLst>
      <p:ext uri="{BB962C8B-B14F-4D97-AF65-F5344CB8AC3E}">
        <p14:creationId xmlns:p14="http://schemas.microsoft.com/office/powerpoint/2010/main" val="42816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</a:t>
            </a:r>
            <a:r>
              <a:rPr lang="de-DE" baseline="30000" dirty="0" smtClean="0"/>
              <a:t> 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94921"/>
                <a:ext cx="7886700" cy="4351338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Winternitz parameter </a:t>
                </a:r>
                <a:r>
                  <a:rPr lang="en-US" b="1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w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security parameter </a:t>
                </a:r>
                <a:r>
                  <a:rPr lang="en-US" b="1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n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message length </a:t>
                </a:r>
                <a:r>
                  <a:rPr lang="en-US" b="1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m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function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b="1" dirty="0" smtClean="0">
                    <a:ea typeface="Verdana" pitchFamily="34" charset="0"/>
                    <a:cs typeface="Verdana" pitchFamily="34" charset="0"/>
                  </a:rPr>
                  <a:t>Key Generation: 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𝑙</m:t>
                    </m:r>
                  </m:oMath>
                </a14:m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200" dirty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2200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4099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94921"/>
                <a:ext cx="7886700" cy="4351338"/>
              </a:xfrm>
              <a:blipFill rotWithShape="0">
                <a:blip r:embed="rId3"/>
                <a:stretch>
                  <a:fillRect l="-1546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683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1160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 Verbindung mit Pfeil 9"/>
          <p:cNvCxnSpPr>
            <a:stCxn id="7" idx="6"/>
            <a:endCxn id="8" idx="2"/>
          </p:cNvCxnSpPr>
          <p:nvPr/>
        </p:nvCxnSpPr>
        <p:spPr>
          <a:xfrm>
            <a:off x="6842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7637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4114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Gerade Verbindung mit Pfeil 12"/>
          <p:cNvCxnSpPr>
            <a:stCxn id="11" idx="6"/>
            <a:endCxn id="12" idx="2"/>
          </p:cNvCxnSpPr>
          <p:nvPr/>
        </p:nvCxnSpPr>
        <p:spPr>
          <a:xfrm>
            <a:off x="19796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3319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059115" y="5445125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7084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" name="Gerade Verbindung mit Pfeil 16"/>
          <p:cNvCxnSpPr>
            <a:stCxn id="15" idx="6"/>
            <a:endCxn id="16" idx="2"/>
          </p:cNvCxnSpPr>
          <p:nvPr/>
        </p:nvCxnSpPr>
        <p:spPr>
          <a:xfrm>
            <a:off x="32766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43561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0038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0" name="Gerade Verbindung mit Pfeil 19"/>
          <p:cNvCxnSpPr>
            <a:stCxn id="18" idx="6"/>
            <a:endCxn id="19" idx="2"/>
          </p:cNvCxnSpPr>
          <p:nvPr/>
        </p:nvCxnSpPr>
        <p:spPr>
          <a:xfrm>
            <a:off x="45720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9243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26273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6515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4" name="Gerade Verbindung mit Pfeil 23"/>
          <p:cNvCxnSpPr>
            <a:endCxn id="23" idx="2"/>
          </p:cNvCxnSpPr>
          <p:nvPr/>
        </p:nvCxnSpPr>
        <p:spPr>
          <a:xfrm>
            <a:off x="52197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3007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9484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7" name="Gerade Verbindung mit Pfeil 26"/>
          <p:cNvCxnSpPr>
            <a:stCxn id="25" idx="6"/>
            <a:endCxn id="26" idx="2"/>
          </p:cNvCxnSpPr>
          <p:nvPr/>
        </p:nvCxnSpPr>
        <p:spPr>
          <a:xfrm>
            <a:off x="65166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5961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82438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0" name="Gerade Verbindung mit Pfeil 29"/>
          <p:cNvCxnSpPr>
            <a:stCxn id="28" idx="6"/>
            <a:endCxn id="29" idx="2"/>
          </p:cNvCxnSpPr>
          <p:nvPr/>
        </p:nvCxnSpPr>
        <p:spPr>
          <a:xfrm>
            <a:off x="78120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71643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5867400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6" name="Textfeld 32"/>
          <p:cNvSpPr txBox="1">
            <a:spLocks noChangeArrowheads="1"/>
          </p:cNvSpPr>
          <p:nvPr/>
        </p:nvSpPr>
        <p:spPr bwMode="auto">
          <a:xfrm>
            <a:off x="2" y="5732465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27" name="Textfeld 33"/>
          <p:cNvSpPr txBox="1">
            <a:spLocks noChangeArrowheads="1"/>
          </p:cNvSpPr>
          <p:nvPr/>
        </p:nvSpPr>
        <p:spPr bwMode="auto">
          <a:xfrm>
            <a:off x="755652" y="5060952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28" name="Textfeld 34"/>
          <p:cNvSpPr txBox="1">
            <a:spLocks noChangeArrowheads="1"/>
          </p:cNvSpPr>
          <p:nvPr/>
        </p:nvSpPr>
        <p:spPr bwMode="auto">
          <a:xfrm>
            <a:off x="7956552" y="5060952"/>
            <a:ext cx="1655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683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11160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8" name="Gerade Verbindung mit Pfeil 37"/>
          <p:cNvCxnSpPr>
            <a:stCxn id="36" idx="6"/>
            <a:endCxn id="37" idx="2"/>
          </p:cNvCxnSpPr>
          <p:nvPr/>
        </p:nvCxnSpPr>
        <p:spPr>
          <a:xfrm>
            <a:off x="6842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17637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24114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1" name="Gerade Verbindung mit Pfeil 40"/>
          <p:cNvCxnSpPr>
            <a:stCxn id="39" idx="6"/>
            <a:endCxn id="40" idx="2"/>
          </p:cNvCxnSpPr>
          <p:nvPr/>
        </p:nvCxnSpPr>
        <p:spPr>
          <a:xfrm>
            <a:off x="19796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13319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059115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37084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5" name="Gerade Verbindung mit Pfeil 44"/>
          <p:cNvCxnSpPr>
            <a:stCxn id="43" idx="6"/>
            <a:endCxn id="44" idx="2"/>
          </p:cNvCxnSpPr>
          <p:nvPr/>
        </p:nvCxnSpPr>
        <p:spPr>
          <a:xfrm>
            <a:off x="32766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43561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0038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8" name="Gerade Verbindung mit Pfeil 47"/>
          <p:cNvCxnSpPr>
            <a:stCxn id="46" idx="6"/>
            <a:endCxn id="47" idx="2"/>
          </p:cNvCxnSpPr>
          <p:nvPr/>
        </p:nvCxnSpPr>
        <p:spPr>
          <a:xfrm>
            <a:off x="45720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39243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26273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56515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2" name="Gerade Verbindung mit Pfeil 51"/>
          <p:cNvCxnSpPr>
            <a:endCxn id="51" idx="2"/>
          </p:cNvCxnSpPr>
          <p:nvPr/>
        </p:nvCxnSpPr>
        <p:spPr>
          <a:xfrm>
            <a:off x="52197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63007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9484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5" name="Gerade Verbindung mit Pfeil 54"/>
          <p:cNvCxnSpPr>
            <a:stCxn id="53" idx="6"/>
            <a:endCxn id="54" idx="2"/>
          </p:cNvCxnSpPr>
          <p:nvPr/>
        </p:nvCxnSpPr>
        <p:spPr>
          <a:xfrm>
            <a:off x="65166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75961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82438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8" name="Gerade Verbindung mit Pfeil 57"/>
          <p:cNvCxnSpPr>
            <a:stCxn id="56" idx="6"/>
            <a:endCxn id="57" idx="2"/>
          </p:cNvCxnSpPr>
          <p:nvPr/>
        </p:nvCxnSpPr>
        <p:spPr>
          <a:xfrm>
            <a:off x="78120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71643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5867400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4" name="Textfeld 60"/>
          <p:cNvSpPr txBox="1">
            <a:spLocks noChangeArrowheads="1"/>
          </p:cNvSpPr>
          <p:nvPr/>
        </p:nvSpPr>
        <p:spPr bwMode="auto">
          <a:xfrm>
            <a:off x="2" y="3359152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55" name="Textfeld 61"/>
          <p:cNvSpPr txBox="1">
            <a:spLocks noChangeArrowheads="1"/>
          </p:cNvSpPr>
          <p:nvPr/>
        </p:nvSpPr>
        <p:spPr bwMode="auto">
          <a:xfrm>
            <a:off x="755652" y="4057652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56" name="Textfeld 62"/>
          <p:cNvSpPr txBox="1">
            <a:spLocks noChangeArrowheads="1"/>
          </p:cNvSpPr>
          <p:nvPr/>
        </p:nvSpPr>
        <p:spPr bwMode="auto">
          <a:xfrm>
            <a:off x="7885115" y="331311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157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" y="4365627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Gerade Verbindung mit Pfeil 65"/>
          <p:cNvCxnSpPr/>
          <p:nvPr/>
        </p:nvCxnSpPr>
        <p:spPr>
          <a:xfrm flipV="1">
            <a:off x="250825" y="3913190"/>
            <a:ext cx="217488" cy="452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endCxn id="7" idx="1"/>
          </p:cNvCxnSpPr>
          <p:nvPr/>
        </p:nvCxnSpPr>
        <p:spPr>
          <a:xfrm>
            <a:off x="250825" y="4941890"/>
            <a:ext cx="247650" cy="5349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4468813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Signature generation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250827" y="1773238"/>
            <a:ext cx="6049963" cy="215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2" name="Rechteck 11"/>
          <p:cNvSpPr/>
          <p:nvPr/>
        </p:nvSpPr>
        <p:spPr>
          <a:xfrm>
            <a:off x="250827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hteck 12"/>
          <p:cNvSpPr/>
          <p:nvPr/>
        </p:nvSpPr>
        <p:spPr>
          <a:xfrm>
            <a:off x="755650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>
          <a:xfrm>
            <a:off x="1258890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eck 15"/>
          <p:cNvSpPr/>
          <p:nvPr/>
        </p:nvSpPr>
        <p:spPr>
          <a:xfrm>
            <a:off x="1763715" y="2781300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2266952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eck 17"/>
          <p:cNvSpPr/>
          <p:nvPr/>
        </p:nvSpPr>
        <p:spPr>
          <a:xfrm>
            <a:off x="2771777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hteck 18"/>
          <p:cNvSpPr/>
          <p:nvPr/>
        </p:nvSpPr>
        <p:spPr>
          <a:xfrm>
            <a:off x="3276600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3779840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hteck 20"/>
          <p:cNvSpPr/>
          <p:nvPr/>
        </p:nvSpPr>
        <p:spPr>
          <a:xfrm>
            <a:off x="4284665" y="2781300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4787902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5292725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5795965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m‘</a:t>
            </a:r>
          </a:p>
        </p:txBody>
      </p:sp>
      <p:sp>
        <p:nvSpPr>
          <p:cNvPr id="25" name="Rechteck 24"/>
          <p:cNvSpPr/>
          <p:nvPr/>
        </p:nvSpPr>
        <p:spPr>
          <a:xfrm>
            <a:off x="6300790" y="2781300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</a:t>
            </a:r>
            <a:r>
              <a:rPr lang="de-DE" sz="1000" b="1" baseline="-25000" dirty="0">
                <a:solidFill>
                  <a:schemeClr val="tx1"/>
                </a:solidFill>
                <a:latin typeface="French Script MT" pitchFamily="66" charset="0"/>
              </a:rPr>
              <a:t>‘</a:t>
            </a:r>
            <a:r>
              <a:rPr lang="de-DE" sz="1000" baseline="-25000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26" name="Rechteck 25"/>
          <p:cNvSpPr/>
          <p:nvPr/>
        </p:nvSpPr>
        <p:spPr>
          <a:xfrm>
            <a:off x="6810375" y="2781300"/>
            <a:ext cx="503238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m‘+2</a:t>
            </a:r>
          </a:p>
        </p:txBody>
      </p:sp>
      <p:sp>
        <p:nvSpPr>
          <p:cNvPr id="27" name="Rechteck 26"/>
          <p:cNvSpPr/>
          <p:nvPr/>
        </p:nvSpPr>
        <p:spPr>
          <a:xfrm>
            <a:off x="7313615" y="2781300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824790" y="2781300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328027" y="2781300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b</a:t>
            </a:r>
            <a:r>
              <a:rPr lang="de-DE" sz="14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4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cxnSp>
        <p:nvCxnSpPr>
          <p:cNvPr id="31" name="Gerade Verbindung mit Pfeil 30"/>
          <p:cNvCxnSpPr>
            <a:stCxn id="10" idx="2"/>
            <a:endCxn id="12" idx="0"/>
          </p:cNvCxnSpPr>
          <p:nvPr/>
        </p:nvCxnSpPr>
        <p:spPr>
          <a:xfrm flipH="1">
            <a:off x="503238" y="1989138"/>
            <a:ext cx="2773362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0" idx="2"/>
            <a:endCxn id="13" idx="0"/>
          </p:cNvCxnSpPr>
          <p:nvPr/>
        </p:nvCxnSpPr>
        <p:spPr>
          <a:xfrm flipH="1">
            <a:off x="1008065" y="1989138"/>
            <a:ext cx="2268537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0" idx="2"/>
          </p:cNvCxnSpPr>
          <p:nvPr/>
        </p:nvCxnSpPr>
        <p:spPr>
          <a:xfrm flipH="1">
            <a:off x="1476377" y="1989138"/>
            <a:ext cx="18002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10" idx="2"/>
          </p:cNvCxnSpPr>
          <p:nvPr/>
        </p:nvCxnSpPr>
        <p:spPr>
          <a:xfrm flipH="1">
            <a:off x="1979615" y="1989138"/>
            <a:ext cx="1296987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10" idx="2"/>
          </p:cNvCxnSpPr>
          <p:nvPr/>
        </p:nvCxnSpPr>
        <p:spPr>
          <a:xfrm flipH="1">
            <a:off x="2484438" y="1989138"/>
            <a:ext cx="792162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0" idx="2"/>
          </p:cNvCxnSpPr>
          <p:nvPr/>
        </p:nvCxnSpPr>
        <p:spPr>
          <a:xfrm flipH="1">
            <a:off x="2987677" y="1989138"/>
            <a:ext cx="2889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0" idx="2"/>
            <a:endCxn id="19" idx="0"/>
          </p:cNvCxnSpPr>
          <p:nvPr/>
        </p:nvCxnSpPr>
        <p:spPr>
          <a:xfrm>
            <a:off x="3276602" y="1989138"/>
            <a:ext cx="2508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10" idx="2"/>
            <a:endCxn id="20" idx="0"/>
          </p:cNvCxnSpPr>
          <p:nvPr/>
        </p:nvCxnSpPr>
        <p:spPr>
          <a:xfrm>
            <a:off x="3276600" y="1989138"/>
            <a:ext cx="755650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10" idx="2"/>
            <a:endCxn id="21" idx="0"/>
          </p:cNvCxnSpPr>
          <p:nvPr/>
        </p:nvCxnSpPr>
        <p:spPr>
          <a:xfrm>
            <a:off x="3276600" y="1989138"/>
            <a:ext cx="1258888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10" idx="2"/>
            <a:endCxn id="22" idx="0"/>
          </p:cNvCxnSpPr>
          <p:nvPr/>
        </p:nvCxnSpPr>
        <p:spPr>
          <a:xfrm>
            <a:off x="3276602" y="1989138"/>
            <a:ext cx="1763713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10" idx="2"/>
            <a:endCxn id="23" idx="0"/>
          </p:cNvCxnSpPr>
          <p:nvPr/>
        </p:nvCxnSpPr>
        <p:spPr>
          <a:xfrm>
            <a:off x="3276600" y="1989138"/>
            <a:ext cx="2266950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10" idx="2"/>
            <a:endCxn id="24" idx="0"/>
          </p:cNvCxnSpPr>
          <p:nvPr/>
        </p:nvCxnSpPr>
        <p:spPr>
          <a:xfrm>
            <a:off x="3276602" y="1989138"/>
            <a:ext cx="277177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eschweifte Klammer rechts 65"/>
          <p:cNvSpPr/>
          <p:nvPr/>
        </p:nvSpPr>
        <p:spPr>
          <a:xfrm rot="5400000">
            <a:off x="3150396" y="99221"/>
            <a:ext cx="252413" cy="604837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90C"/>
              </a:solidFill>
            </a:endParaRPr>
          </a:p>
        </p:txBody>
      </p:sp>
      <p:sp>
        <p:nvSpPr>
          <p:cNvPr id="67" name="Bogen 66"/>
          <p:cNvSpPr/>
          <p:nvPr/>
        </p:nvSpPr>
        <p:spPr>
          <a:xfrm>
            <a:off x="3316290" y="3205165"/>
            <a:ext cx="4249737" cy="1512887"/>
          </a:xfrm>
          <a:prstGeom prst="arc">
            <a:avLst>
              <a:gd name="adj1" fmla="val 108423"/>
              <a:gd name="adj2" fmla="val 10786543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" name="Geschweifte Klammer rechts 67"/>
          <p:cNvSpPr/>
          <p:nvPr/>
        </p:nvSpPr>
        <p:spPr>
          <a:xfrm rot="5400000">
            <a:off x="7434263" y="2582863"/>
            <a:ext cx="252412" cy="251936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0" name="Rechteck 69"/>
          <p:cNvSpPr/>
          <p:nvPr/>
        </p:nvSpPr>
        <p:spPr>
          <a:xfrm>
            <a:off x="6296219" y="3509769"/>
            <a:ext cx="2527300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C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cxnSp>
        <p:nvCxnSpPr>
          <p:cNvPr id="72" name="Gerade Verbindung 71"/>
          <p:cNvCxnSpPr>
            <a:stCxn id="67" idx="2"/>
            <a:endCxn id="66" idx="1"/>
          </p:cNvCxnSpPr>
          <p:nvPr/>
        </p:nvCxnSpPr>
        <p:spPr>
          <a:xfrm flipH="1" flipV="1">
            <a:off x="3276600" y="3249615"/>
            <a:ext cx="39688" cy="720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70" idx="0"/>
            <a:endCxn id="25" idx="2"/>
          </p:cNvCxnSpPr>
          <p:nvPr/>
        </p:nvCxnSpPr>
        <p:spPr>
          <a:xfrm flipH="1" flipV="1">
            <a:off x="6552409" y="2997200"/>
            <a:ext cx="1007460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70" idx="0"/>
            <a:endCxn id="26" idx="2"/>
          </p:cNvCxnSpPr>
          <p:nvPr/>
        </p:nvCxnSpPr>
        <p:spPr>
          <a:xfrm flipH="1" flipV="1">
            <a:off x="7061994" y="2997200"/>
            <a:ext cx="497875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>
            <a:stCxn id="70" idx="0"/>
            <a:endCxn id="27" idx="2"/>
          </p:cNvCxnSpPr>
          <p:nvPr/>
        </p:nvCxnSpPr>
        <p:spPr>
          <a:xfrm flipV="1">
            <a:off x="7559869" y="2997200"/>
            <a:ext cx="6159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>
            <a:stCxn id="70" idx="0"/>
            <a:endCxn id="28" idx="2"/>
          </p:cNvCxnSpPr>
          <p:nvPr/>
        </p:nvCxnSpPr>
        <p:spPr>
          <a:xfrm flipV="1">
            <a:off x="7559869" y="2997200"/>
            <a:ext cx="516540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>
            <a:stCxn id="70" idx="0"/>
            <a:endCxn id="29" idx="2"/>
          </p:cNvCxnSpPr>
          <p:nvPr/>
        </p:nvCxnSpPr>
        <p:spPr>
          <a:xfrm flipV="1">
            <a:off x="7559869" y="2997200"/>
            <a:ext cx="1020571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/>
          <p:cNvSpPr/>
          <p:nvPr/>
        </p:nvSpPr>
        <p:spPr>
          <a:xfrm>
            <a:off x="4683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11160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1" name="Gerade Verbindung mit Pfeil 150"/>
          <p:cNvCxnSpPr>
            <a:stCxn id="149" idx="6"/>
            <a:endCxn id="150" idx="2"/>
          </p:cNvCxnSpPr>
          <p:nvPr/>
        </p:nvCxnSpPr>
        <p:spPr>
          <a:xfrm>
            <a:off x="6842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17637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114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4" name="Gerade Verbindung mit Pfeil 153"/>
          <p:cNvCxnSpPr>
            <a:stCxn id="152" idx="6"/>
            <a:endCxn id="153" idx="2"/>
          </p:cNvCxnSpPr>
          <p:nvPr/>
        </p:nvCxnSpPr>
        <p:spPr>
          <a:xfrm>
            <a:off x="19796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>
            <a:off x="13319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/>
          <p:cNvSpPr/>
          <p:nvPr/>
        </p:nvSpPr>
        <p:spPr>
          <a:xfrm>
            <a:off x="3059115" y="5445125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7" name="Ellipse 156"/>
          <p:cNvSpPr/>
          <p:nvPr/>
        </p:nvSpPr>
        <p:spPr>
          <a:xfrm>
            <a:off x="37084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8" name="Gerade Verbindung mit Pfeil 157"/>
          <p:cNvCxnSpPr>
            <a:stCxn id="156" idx="6"/>
            <a:endCxn id="157" idx="2"/>
          </p:cNvCxnSpPr>
          <p:nvPr/>
        </p:nvCxnSpPr>
        <p:spPr>
          <a:xfrm>
            <a:off x="32766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/>
        </p:nvSpPr>
        <p:spPr>
          <a:xfrm>
            <a:off x="43561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0" name="Ellipse 159"/>
          <p:cNvSpPr/>
          <p:nvPr/>
        </p:nvSpPr>
        <p:spPr>
          <a:xfrm>
            <a:off x="50038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1" name="Gerade Verbindung mit Pfeil 160"/>
          <p:cNvCxnSpPr>
            <a:stCxn id="159" idx="6"/>
            <a:endCxn id="160" idx="2"/>
          </p:cNvCxnSpPr>
          <p:nvPr/>
        </p:nvCxnSpPr>
        <p:spPr>
          <a:xfrm>
            <a:off x="45720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39243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>
            <a:off x="26273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e 163"/>
          <p:cNvSpPr/>
          <p:nvPr/>
        </p:nvSpPr>
        <p:spPr>
          <a:xfrm>
            <a:off x="56515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5" name="Gerade Verbindung mit Pfeil 164"/>
          <p:cNvCxnSpPr>
            <a:endCxn id="164" idx="2"/>
          </p:cNvCxnSpPr>
          <p:nvPr/>
        </p:nvCxnSpPr>
        <p:spPr>
          <a:xfrm>
            <a:off x="52197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63007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7" name="Ellipse 166"/>
          <p:cNvSpPr/>
          <p:nvPr/>
        </p:nvSpPr>
        <p:spPr>
          <a:xfrm>
            <a:off x="69484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8" name="Gerade Verbindung mit Pfeil 167"/>
          <p:cNvCxnSpPr>
            <a:stCxn id="166" idx="6"/>
            <a:endCxn id="167" idx="2"/>
          </p:cNvCxnSpPr>
          <p:nvPr/>
        </p:nvCxnSpPr>
        <p:spPr>
          <a:xfrm>
            <a:off x="65166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/>
          <p:cNvSpPr/>
          <p:nvPr/>
        </p:nvSpPr>
        <p:spPr>
          <a:xfrm>
            <a:off x="75961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82438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1" name="Gerade Verbindung mit Pfeil 170"/>
          <p:cNvCxnSpPr>
            <a:stCxn id="169" idx="6"/>
            <a:endCxn id="170" idx="2"/>
          </p:cNvCxnSpPr>
          <p:nvPr/>
        </p:nvCxnSpPr>
        <p:spPr>
          <a:xfrm>
            <a:off x="78120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71643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5867400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feld 173"/>
          <p:cNvSpPr txBox="1">
            <a:spLocks noChangeArrowheads="1"/>
          </p:cNvSpPr>
          <p:nvPr/>
        </p:nvSpPr>
        <p:spPr bwMode="auto">
          <a:xfrm>
            <a:off x="2" y="5732465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6" name="Textfeld 175"/>
          <p:cNvSpPr txBox="1">
            <a:spLocks noChangeArrowheads="1"/>
          </p:cNvSpPr>
          <p:nvPr/>
        </p:nvSpPr>
        <p:spPr bwMode="auto">
          <a:xfrm>
            <a:off x="7596188" y="5013327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4683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8" name="Ellipse 177"/>
          <p:cNvSpPr/>
          <p:nvPr/>
        </p:nvSpPr>
        <p:spPr>
          <a:xfrm>
            <a:off x="11160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9" name="Gerade Verbindung mit Pfeil 178"/>
          <p:cNvCxnSpPr>
            <a:stCxn id="177" idx="6"/>
            <a:endCxn id="178" idx="2"/>
          </p:cNvCxnSpPr>
          <p:nvPr/>
        </p:nvCxnSpPr>
        <p:spPr>
          <a:xfrm>
            <a:off x="6842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17637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1" name="Ellipse 180"/>
          <p:cNvSpPr/>
          <p:nvPr/>
        </p:nvSpPr>
        <p:spPr>
          <a:xfrm>
            <a:off x="24114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2" name="Gerade Verbindung mit Pfeil 181"/>
          <p:cNvCxnSpPr>
            <a:stCxn id="180" idx="6"/>
            <a:endCxn id="181" idx="2"/>
          </p:cNvCxnSpPr>
          <p:nvPr/>
        </p:nvCxnSpPr>
        <p:spPr>
          <a:xfrm>
            <a:off x="19796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/>
          <p:nvPr/>
        </p:nvCxnSpPr>
        <p:spPr>
          <a:xfrm>
            <a:off x="13319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3059115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37084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6" name="Gerade Verbindung mit Pfeil 185"/>
          <p:cNvCxnSpPr>
            <a:stCxn id="184" idx="6"/>
            <a:endCxn id="185" idx="2"/>
          </p:cNvCxnSpPr>
          <p:nvPr/>
        </p:nvCxnSpPr>
        <p:spPr>
          <a:xfrm>
            <a:off x="32766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/>
          <p:cNvSpPr/>
          <p:nvPr/>
        </p:nvSpPr>
        <p:spPr>
          <a:xfrm>
            <a:off x="43561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" name="Ellipse 187"/>
          <p:cNvSpPr/>
          <p:nvPr/>
        </p:nvSpPr>
        <p:spPr>
          <a:xfrm>
            <a:off x="50038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9" name="Gerade Verbindung mit Pfeil 188"/>
          <p:cNvCxnSpPr>
            <a:stCxn id="187" idx="6"/>
            <a:endCxn id="188" idx="2"/>
          </p:cNvCxnSpPr>
          <p:nvPr/>
        </p:nvCxnSpPr>
        <p:spPr>
          <a:xfrm>
            <a:off x="45720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39243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26273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/>
          <p:cNvSpPr/>
          <p:nvPr/>
        </p:nvSpPr>
        <p:spPr>
          <a:xfrm>
            <a:off x="56515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3" name="Gerade Verbindung mit Pfeil 192"/>
          <p:cNvCxnSpPr>
            <a:endCxn id="192" idx="2"/>
          </p:cNvCxnSpPr>
          <p:nvPr/>
        </p:nvCxnSpPr>
        <p:spPr>
          <a:xfrm>
            <a:off x="52197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/>
          <p:cNvSpPr/>
          <p:nvPr/>
        </p:nvSpPr>
        <p:spPr>
          <a:xfrm>
            <a:off x="63007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5" name="Ellipse 194"/>
          <p:cNvSpPr/>
          <p:nvPr/>
        </p:nvSpPr>
        <p:spPr>
          <a:xfrm>
            <a:off x="69484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6" name="Gerade Verbindung mit Pfeil 195"/>
          <p:cNvCxnSpPr>
            <a:stCxn id="194" idx="6"/>
            <a:endCxn id="195" idx="2"/>
          </p:cNvCxnSpPr>
          <p:nvPr/>
        </p:nvCxnSpPr>
        <p:spPr>
          <a:xfrm>
            <a:off x="65166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196"/>
          <p:cNvSpPr/>
          <p:nvPr/>
        </p:nvSpPr>
        <p:spPr>
          <a:xfrm>
            <a:off x="75961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" name="Ellipse 197"/>
          <p:cNvSpPr/>
          <p:nvPr/>
        </p:nvSpPr>
        <p:spPr>
          <a:xfrm>
            <a:off x="82438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9" name="Gerade Verbindung mit Pfeil 198"/>
          <p:cNvCxnSpPr>
            <a:stCxn id="197" idx="6"/>
            <a:endCxn id="198" idx="2"/>
          </p:cNvCxnSpPr>
          <p:nvPr/>
        </p:nvCxnSpPr>
        <p:spPr>
          <a:xfrm>
            <a:off x="78120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>
            <a:off x="71643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>
            <a:off x="5867400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/>
          <p:cNvSpPr txBox="1">
            <a:spLocks noChangeArrowheads="1"/>
          </p:cNvSpPr>
          <p:nvPr/>
        </p:nvSpPr>
        <p:spPr bwMode="auto">
          <a:xfrm>
            <a:off x="2" y="3359152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4" name="Textfeld 203"/>
          <p:cNvSpPr txBox="1">
            <a:spLocks noChangeArrowheads="1"/>
          </p:cNvSpPr>
          <p:nvPr/>
        </p:nvSpPr>
        <p:spPr bwMode="auto">
          <a:xfrm>
            <a:off x="7596190" y="331311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08" name="Gerade Verbindung 207"/>
          <p:cNvCxnSpPr/>
          <p:nvPr/>
        </p:nvCxnSpPr>
        <p:spPr>
          <a:xfrm>
            <a:off x="4468813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>
            <a:endCxn id="181" idx="0"/>
          </p:cNvCxnSpPr>
          <p:nvPr/>
        </p:nvCxnSpPr>
        <p:spPr>
          <a:xfrm>
            <a:off x="503240" y="1989138"/>
            <a:ext cx="2016125" cy="170815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>
            <a:spLocks noChangeArrowheads="1"/>
          </p:cNvSpPr>
          <p:nvPr/>
        </p:nvSpPr>
        <p:spPr bwMode="auto">
          <a:xfrm>
            <a:off x="2057400" y="3984627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</a:t>
            </a:r>
            <a:r>
              <a:rPr lang="en-US" sz="1400" baseline="2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13" name="Gerade Verbindung mit Pfeil 212"/>
          <p:cNvCxnSpPr>
            <a:endCxn id="160" idx="0"/>
          </p:cNvCxnSpPr>
          <p:nvPr/>
        </p:nvCxnSpPr>
        <p:spPr>
          <a:xfrm flipH="1">
            <a:off x="5111750" y="1989140"/>
            <a:ext cx="3468688" cy="345598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feld 216"/>
          <p:cNvSpPr txBox="1">
            <a:spLocks noChangeArrowheads="1"/>
          </p:cNvSpPr>
          <p:nvPr/>
        </p:nvSpPr>
        <p:spPr bwMode="auto">
          <a:xfrm>
            <a:off x="4645025" y="5732465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14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en-US" sz="14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</a:t>
            </a:r>
            <a:r>
              <a:rPr lang="de-DE" sz="1400" b="1" baseline="20000" dirty="0"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de-DE" sz="1400" b="1" baseline="-25000" dirty="0"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3" name="Rechteck 110"/>
          <p:cNvSpPr/>
          <p:nvPr/>
        </p:nvSpPr>
        <p:spPr>
          <a:xfrm>
            <a:off x="367342" y="4347103"/>
            <a:ext cx="2404458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Signature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b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(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…,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28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393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-0.1469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149" grpId="0" animBg="1"/>
      <p:bldP spid="150" grpId="0" animBg="1"/>
      <p:bldP spid="152" grpId="0" animBg="1"/>
      <p:bldP spid="153" grpId="0" animBg="1"/>
      <p:bldP spid="156" grpId="0" animBg="1"/>
      <p:bldP spid="157" grpId="0" animBg="1"/>
      <p:bldP spid="159" grpId="0" animBg="1"/>
      <p:bldP spid="160" grpId="0" animBg="1"/>
      <p:bldP spid="164" grpId="0" animBg="1"/>
      <p:bldP spid="166" grpId="0" animBg="1"/>
      <p:bldP spid="167" grpId="0" animBg="1"/>
      <p:bldP spid="169" grpId="0" animBg="1"/>
      <p:bldP spid="170" grpId="0" animBg="1"/>
      <p:bldP spid="174" grpId="0"/>
      <p:bldP spid="176" grpId="0"/>
      <p:bldP spid="177" grpId="0" animBg="1"/>
      <p:bldP spid="178" grpId="0" animBg="1"/>
      <p:bldP spid="180" grpId="0" animBg="1"/>
      <p:bldP spid="181" grpId="0" animBg="1"/>
      <p:bldP spid="184" grpId="0" animBg="1"/>
      <p:bldP spid="185" grpId="0" animBg="1"/>
      <p:bldP spid="187" grpId="0" animBg="1"/>
      <p:bldP spid="188" grpId="0" animBg="1"/>
      <p:bldP spid="192" grpId="0" animBg="1"/>
      <p:bldP spid="194" grpId="0" animBg="1"/>
      <p:bldP spid="195" grpId="0" animBg="1"/>
      <p:bldP spid="197" grpId="0" animBg="1"/>
      <p:bldP spid="198" grpId="0" animBg="1"/>
      <p:bldP spid="202" grpId="0"/>
      <p:bldP spid="204" grpId="0"/>
      <p:bldP spid="212" grpId="0"/>
      <p:bldP spid="217" grpId="0"/>
      <p:bldP spid="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Signature Verification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6934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hteck 12"/>
          <p:cNvSpPr/>
          <p:nvPr/>
        </p:nvSpPr>
        <p:spPr>
          <a:xfrm>
            <a:off x="611757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>
          <a:xfrm>
            <a:off x="1114997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eck 15"/>
          <p:cNvSpPr/>
          <p:nvPr/>
        </p:nvSpPr>
        <p:spPr>
          <a:xfrm>
            <a:off x="1619822" y="234900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2123059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eck 17"/>
          <p:cNvSpPr/>
          <p:nvPr/>
        </p:nvSpPr>
        <p:spPr>
          <a:xfrm>
            <a:off x="2627884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hteck 18"/>
          <p:cNvSpPr/>
          <p:nvPr/>
        </p:nvSpPr>
        <p:spPr>
          <a:xfrm>
            <a:off x="3132707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3635947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hteck 20"/>
          <p:cNvSpPr/>
          <p:nvPr/>
        </p:nvSpPr>
        <p:spPr>
          <a:xfrm>
            <a:off x="4140772" y="234900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4644009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5148832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5652072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m‘</a:t>
            </a:r>
          </a:p>
        </p:txBody>
      </p:sp>
      <p:sp>
        <p:nvSpPr>
          <p:cNvPr id="25" name="Rechteck 24"/>
          <p:cNvSpPr/>
          <p:nvPr/>
        </p:nvSpPr>
        <p:spPr>
          <a:xfrm>
            <a:off x="6156897" y="234900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m‘+1</a:t>
            </a:r>
          </a:p>
        </p:txBody>
      </p:sp>
      <p:sp>
        <p:nvSpPr>
          <p:cNvPr id="26" name="Rechteck 25"/>
          <p:cNvSpPr/>
          <p:nvPr/>
        </p:nvSpPr>
        <p:spPr>
          <a:xfrm>
            <a:off x="6666482" y="2349004"/>
            <a:ext cx="503238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 err="1">
                <a:solidFill>
                  <a:schemeClr val="tx1"/>
                </a:solidFill>
              </a:rPr>
              <a:t>b</a:t>
            </a:r>
            <a:r>
              <a:rPr lang="de-DE" sz="10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0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de-DE" sz="1000" baseline="-25000" dirty="0">
                <a:solidFill>
                  <a:schemeClr val="tx1"/>
                </a:solidFill>
              </a:rPr>
              <a:t>1+2</a:t>
            </a:r>
          </a:p>
        </p:txBody>
      </p:sp>
      <p:sp>
        <p:nvSpPr>
          <p:cNvPr id="27" name="Rechteck 26"/>
          <p:cNvSpPr/>
          <p:nvPr/>
        </p:nvSpPr>
        <p:spPr>
          <a:xfrm>
            <a:off x="7169722" y="234900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680897" y="234900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184134" y="234900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b</a:t>
            </a:r>
            <a:r>
              <a:rPr lang="de-DE" sz="14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4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3244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9721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1" name="Gerade Verbindung mit Pfeil 150"/>
          <p:cNvCxnSpPr>
            <a:stCxn id="149" idx="6"/>
            <a:endCxn id="150" idx="2"/>
          </p:cNvCxnSpPr>
          <p:nvPr/>
        </p:nvCxnSpPr>
        <p:spPr>
          <a:xfrm>
            <a:off x="5403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16198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2675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4" name="Gerade Verbindung mit Pfeil 153"/>
          <p:cNvCxnSpPr>
            <a:stCxn id="152" idx="6"/>
            <a:endCxn id="153" idx="2"/>
          </p:cNvCxnSpPr>
          <p:nvPr/>
        </p:nvCxnSpPr>
        <p:spPr>
          <a:xfrm>
            <a:off x="18357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>
            <a:off x="11880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/>
          <p:cNvSpPr/>
          <p:nvPr/>
        </p:nvSpPr>
        <p:spPr>
          <a:xfrm>
            <a:off x="2915222" y="5445125"/>
            <a:ext cx="217487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7" name="Ellipse 156"/>
          <p:cNvSpPr/>
          <p:nvPr/>
        </p:nvSpPr>
        <p:spPr>
          <a:xfrm>
            <a:off x="3564507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8" name="Gerade Verbindung mit Pfeil 157"/>
          <p:cNvCxnSpPr>
            <a:stCxn id="156" idx="6"/>
            <a:endCxn id="157" idx="2"/>
          </p:cNvCxnSpPr>
          <p:nvPr/>
        </p:nvCxnSpPr>
        <p:spPr>
          <a:xfrm>
            <a:off x="31327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/>
        </p:nvSpPr>
        <p:spPr>
          <a:xfrm>
            <a:off x="4212207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0" name="Ellipse 159"/>
          <p:cNvSpPr/>
          <p:nvPr/>
        </p:nvSpPr>
        <p:spPr>
          <a:xfrm>
            <a:off x="4859907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1" name="Gerade Verbindung mit Pfeil 160"/>
          <p:cNvCxnSpPr>
            <a:stCxn id="159" idx="6"/>
            <a:endCxn id="160" idx="2"/>
          </p:cNvCxnSpPr>
          <p:nvPr/>
        </p:nvCxnSpPr>
        <p:spPr>
          <a:xfrm>
            <a:off x="44281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37804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>
            <a:off x="24834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e 163"/>
          <p:cNvSpPr/>
          <p:nvPr/>
        </p:nvSpPr>
        <p:spPr>
          <a:xfrm>
            <a:off x="5507607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5" name="Gerade Verbindung mit Pfeil 164"/>
          <p:cNvCxnSpPr>
            <a:endCxn id="164" idx="2"/>
          </p:cNvCxnSpPr>
          <p:nvPr/>
        </p:nvCxnSpPr>
        <p:spPr>
          <a:xfrm>
            <a:off x="5075807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61568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7" name="Ellipse 166"/>
          <p:cNvSpPr/>
          <p:nvPr/>
        </p:nvSpPr>
        <p:spPr>
          <a:xfrm>
            <a:off x="68045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8" name="Gerade Verbindung mit Pfeil 167"/>
          <p:cNvCxnSpPr>
            <a:stCxn id="166" idx="6"/>
            <a:endCxn id="167" idx="2"/>
          </p:cNvCxnSpPr>
          <p:nvPr/>
        </p:nvCxnSpPr>
        <p:spPr>
          <a:xfrm>
            <a:off x="63727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/>
          <p:cNvSpPr/>
          <p:nvPr/>
        </p:nvSpPr>
        <p:spPr>
          <a:xfrm>
            <a:off x="74522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80999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1" name="Gerade Verbindung mit Pfeil 170"/>
          <p:cNvCxnSpPr>
            <a:stCxn id="169" idx="6"/>
            <a:endCxn id="170" idx="2"/>
          </p:cNvCxnSpPr>
          <p:nvPr/>
        </p:nvCxnSpPr>
        <p:spPr>
          <a:xfrm>
            <a:off x="76681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70204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5723507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feld 175"/>
          <p:cNvSpPr txBox="1">
            <a:spLocks noChangeArrowheads="1"/>
          </p:cNvSpPr>
          <p:nvPr/>
        </p:nvSpPr>
        <p:spPr bwMode="auto">
          <a:xfrm>
            <a:off x="8676456" y="5094151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3244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8" name="Ellipse 177"/>
          <p:cNvSpPr/>
          <p:nvPr/>
        </p:nvSpPr>
        <p:spPr>
          <a:xfrm>
            <a:off x="9721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9" name="Gerade Verbindung mit Pfeil 178"/>
          <p:cNvCxnSpPr>
            <a:stCxn id="177" idx="6"/>
            <a:endCxn id="178" idx="2"/>
          </p:cNvCxnSpPr>
          <p:nvPr/>
        </p:nvCxnSpPr>
        <p:spPr>
          <a:xfrm>
            <a:off x="5403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16198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1" name="Ellipse 180"/>
          <p:cNvSpPr/>
          <p:nvPr/>
        </p:nvSpPr>
        <p:spPr>
          <a:xfrm>
            <a:off x="226752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2" name="Gerade Verbindung mit Pfeil 181"/>
          <p:cNvCxnSpPr>
            <a:stCxn id="180" idx="6"/>
            <a:endCxn id="181" idx="2"/>
          </p:cNvCxnSpPr>
          <p:nvPr/>
        </p:nvCxnSpPr>
        <p:spPr>
          <a:xfrm>
            <a:off x="18357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/>
          <p:nvPr/>
        </p:nvCxnSpPr>
        <p:spPr>
          <a:xfrm>
            <a:off x="11880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2915222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35645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6" name="Gerade Verbindung mit Pfeil 185"/>
          <p:cNvCxnSpPr>
            <a:stCxn id="184" idx="6"/>
            <a:endCxn id="185" idx="2"/>
          </p:cNvCxnSpPr>
          <p:nvPr/>
        </p:nvCxnSpPr>
        <p:spPr>
          <a:xfrm>
            <a:off x="31327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/>
          <p:cNvSpPr/>
          <p:nvPr/>
        </p:nvSpPr>
        <p:spPr>
          <a:xfrm>
            <a:off x="42122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" name="Ellipse 187"/>
          <p:cNvSpPr/>
          <p:nvPr/>
        </p:nvSpPr>
        <p:spPr>
          <a:xfrm>
            <a:off x="48599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9" name="Gerade Verbindung mit Pfeil 188"/>
          <p:cNvCxnSpPr>
            <a:stCxn id="187" idx="6"/>
            <a:endCxn id="188" idx="2"/>
          </p:cNvCxnSpPr>
          <p:nvPr/>
        </p:nvCxnSpPr>
        <p:spPr>
          <a:xfrm>
            <a:off x="44281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37804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248342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/>
          <p:cNvSpPr/>
          <p:nvPr/>
        </p:nvSpPr>
        <p:spPr>
          <a:xfrm>
            <a:off x="55076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3" name="Gerade Verbindung mit Pfeil 192"/>
          <p:cNvCxnSpPr>
            <a:endCxn id="192" idx="2"/>
          </p:cNvCxnSpPr>
          <p:nvPr/>
        </p:nvCxnSpPr>
        <p:spPr>
          <a:xfrm>
            <a:off x="50758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/>
          <p:cNvSpPr/>
          <p:nvPr/>
        </p:nvSpPr>
        <p:spPr>
          <a:xfrm>
            <a:off x="61568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5" name="Ellipse 194"/>
          <p:cNvSpPr/>
          <p:nvPr/>
        </p:nvSpPr>
        <p:spPr>
          <a:xfrm>
            <a:off x="68045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6" name="Gerade Verbindung mit Pfeil 195"/>
          <p:cNvCxnSpPr>
            <a:stCxn id="194" idx="6"/>
            <a:endCxn id="195" idx="2"/>
          </p:cNvCxnSpPr>
          <p:nvPr/>
        </p:nvCxnSpPr>
        <p:spPr>
          <a:xfrm>
            <a:off x="63727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196"/>
          <p:cNvSpPr/>
          <p:nvPr/>
        </p:nvSpPr>
        <p:spPr>
          <a:xfrm>
            <a:off x="74522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" name="Ellipse 197"/>
          <p:cNvSpPr/>
          <p:nvPr/>
        </p:nvSpPr>
        <p:spPr>
          <a:xfrm>
            <a:off x="80999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9" name="Gerade Verbindung mit Pfeil 198"/>
          <p:cNvCxnSpPr>
            <a:stCxn id="197" idx="6"/>
            <a:endCxn id="198" idx="2"/>
          </p:cNvCxnSpPr>
          <p:nvPr/>
        </p:nvCxnSpPr>
        <p:spPr>
          <a:xfrm>
            <a:off x="76681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>
            <a:off x="70204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>
            <a:off x="5723507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feld 203"/>
          <p:cNvSpPr txBox="1">
            <a:spLocks noChangeArrowheads="1"/>
          </p:cNvSpPr>
          <p:nvPr/>
        </p:nvSpPr>
        <p:spPr bwMode="auto">
          <a:xfrm>
            <a:off x="8667468" y="333104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08" name="Gerade Verbindung 207"/>
          <p:cNvCxnSpPr/>
          <p:nvPr/>
        </p:nvCxnSpPr>
        <p:spPr>
          <a:xfrm>
            <a:off x="4324920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>
            <a:endCxn id="181" idx="0"/>
          </p:cNvCxnSpPr>
          <p:nvPr/>
        </p:nvCxnSpPr>
        <p:spPr>
          <a:xfrm>
            <a:off x="359347" y="2564904"/>
            <a:ext cx="2016125" cy="113238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Gerade Verbindung mit Pfeil 212"/>
          <p:cNvCxnSpPr>
            <a:stCxn id="29" idx="2"/>
            <a:endCxn id="160" idx="0"/>
          </p:cNvCxnSpPr>
          <p:nvPr/>
        </p:nvCxnSpPr>
        <p:spPr>
          <a:xfrm flipH="1">
            <a:off x="4967857" y="2564906"/>
            <a:ext cx="3468688" cy="288022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eck 101"/>
          <p:cNvSpPr/>
          <p:nvPr/>
        </p:nvSpPr>
        <p:spPr>
          <a:xfrm>
            <a:off x="221475" y="4216652"/>
            <a:ext cx="254934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Signature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b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de-DE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l-GR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2800" baseline="-250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de-DE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…,</a:t>
            </a:r>
            <a:r>
              <a:rPr lang="de-DE" sz="2800" baseline="-250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2800" b="1" i="1" baseline="-25000" dirty="0" smtClean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2800" baseline="-250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2800" dirty="0">
              <a:solidFill>
                <a:srgbClr val="7030A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3" name="Textfeld 102"/>
          <p:cNvSpPr txBox="1">
            <a:spLocks noChangeArrowheads="1"/>
          </p:cNvSpPr>
          <p:nvPr/>
        </p:nvSpPr>
        <p:spPr bwMode="auto">
          <a:xfrm>
            <a:off x="2235632" y="3861050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5" name="Textfeld 104"/>
          <p:cNvSpPr txBox="1">
            <a:spLocks noChangeArrowheads="1"/>
          </p:cNvSpPr>
          <p:nvPr/>
        </p:nvSpPr>
        <p:spPr bwMode="auto">
          <a:xfrm>
            <a:off x="4788024" y="566125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14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8748588" y="544534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8748588" y="369751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feld 112"/>
              <p:cNvSpPr txBox="1">
                <a:spLocks noChangeArrowheads="1"/>
              </p:cNvSpPr>
              <p:nvPr/>
            </p:nvSpPr>
            <p:spPr bwMode="auto">
              <a:xfrm>
                <a:off x="2699793" y="3331045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400" baseline="200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3" name="Textfeld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3" y="3331045"/>
                <a:ext cx="1080615" cy="312586"/>
              </a:xfrm>
              <a:prstGeom prst="rect">
                <a:avLst/>
              </a:prstGeom>
              <a:blipFill rotWithShape="0">
                <a:blip r:embed="rId3"/>
                <a:stretch>
                  <a:fillRect t="-1923" b="-17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feld 113"/>
              <p:cNvSpPr txBox="1">
                <a:spLocks noChangeArrowheads="1"/>
              </p:cNvSpPr>
              <p:nvPr/>
            </p:nvSpPr>
            <p:spPr bwMode="auto">
              <a:xfrm>
                <a:off x="3419379" y="3985321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4" name="Textfeld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379" y="3985321"/>
                <a:ext cx="1080615" cy="312586"/>
              </a:xfrm>
              <a:prstGeom prst="rect">
                <a:avLst/>
              </a:prstGeom>
              <a:blipFill rotWithShape="0">
                <a:blip r:embed="rId4"/>
                <a:stretch>
                  <a:fillRect t="-3922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feld 114"/>
              <p:cNvSpPr txBox="1">
                <a:spLocks noChangeArrowheads="1"/>
              </p:cNvSpPr>
              <p:nvPr/>
            </p:nvSpPr>
            <p:spPr bwMode="auto">
              <a:xfrm>
                <a:off x="3995443" y="3337249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" name="Textfeld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443" y="3337249"/>
                <a:ext cx="1080615" cy="312586"/>
              </a:xfrm>
              <a:prstGeom prst="rect">
                <a:avLst/>
              </a:prstGeom>
              <a:blipFill rotWithShape="0">
                <a:blip r:embed="rId5"/>
                <a:stretch>
                  <a:fillRect t="-1923" b="-17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feld 115"/>
              <p:cNvSpPr txBox="1">
                <a:spLocks noChangeArrowheads="1"/>
              </p:cNvSpPr>
              <p:nvPr/>
            </p:nvSpPr>
            <p:spPr bwMode="auto">
              <a:xfrm>
                <a:off x="7680897" y="4012611"/>
                <a:ext cx="1175307" cy="31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𝒘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400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Textfeld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0897" y="4012611"/>
                <a:ext cx="1175307" cy="315856"/>
              </a:xfrm>
              <a:prstGeom prst="rect">
                <a:avLst/>
              </a:prstGeom>
              <a:blipFill rotWithShape="0">
                <a:blip r:embed="rId6"/>
                <a:stretch>
                  <a:fillRect t="-1923" b="-1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feld 116"/>
              <p:cNvSpPr txBox="1">
                <a:spLocks noChangeArrowheads="1"/>
              </p:cNvSpPr>
              <p:nvPr/>
            </p:nvSpPr>
            <p:spPr bwMode="auto">
              <a:xfrm>
                <a:off x="7775589" y="5661250"/>
                <a:ext cx="1188899" cy="31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𝒘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𝒍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400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 smtClean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en-US" sz="1400" b="1" i="1" baseline="-25000" dirty="0" smtClean="0">
                    <a:solidFill>
                      <a:srgbClr val="7030A0"/>
                    </a:solidFill>
                    <a:latin typeface="French Script MT" pitchFamily="66" charset="0"/>
                    <a:ea typeface="Verdana" pitchFamily="34" charset="0"/>
                    <a:cs typeface="Times New Roman" pitchFamily="18" charset="0"/>
                  </a:rPr>
                  <a:t>l</a:t>
                </a:r>
                <a:r>
                  <a:rPr lang="en-US" sz="1400" b="1" i="1" dirty="0" smtClean="0">
                    <a:solidFill>
                      <a:srgbClr val="7030A0"/>
                    </a:solidFill>
                    <a:latin typeface="French Script MT" pitchFamily="66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7" name="Textfeld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5589" y="5661250"/>
                <a:ext cx="1188899" cy="315856"/>
              </a:xfrm>
              <a:prstGeom prst="rect">
                <a:avLst/>
              </a:prstGeom>
              <a:blipFill rotWithShape="0">
                <a:blip r:embed="rId7"/>
                <a:stretch>
                  <a:fillRect t="-3922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feld 117"/>
          <p:cNvSpPr txBox="1">
            <a:spLocks noChangeArrowheads="1"/>
          </p:cNvSpPr>
          <p:nvPr/>
        </p:nvSpPr>
        <p:spPr bwMode="auto">
          <a:xfrm>
            <a:off x="8316418" y="3608876"/>
            <a:ext cx="108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de-DE" sz="2000" b="1" i="1" baseline="30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de-DE" sz="2000" b="1" baseline="300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9" name="Textfeld 118"/>
          <p:cNvSpPr txBox="1">
            <a:spLocks noChangeArrowheads="1"/>
          </p:cNvSpPr>
          <p:nvPr/>
        </p:nvSpPr>
        <p:spPr bwMode="auto">
          <a:xfrm>
            <a:off x="8361243" y="5355286"/>
            <a:ext cx="108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de-DE" sz="2000" b="1" i="1" baseline="30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de-DE" sz="2000" b="1" baseline="300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250825" y="1628800"/>
            <a:ext cx="417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dirty="0">
                <a:solidFill>
                  <a:srgbClr val="00090C"/>
                </a:solidFill>
              </a:rPr>
              <a:t>Verifier knows: M, w </a:t>
            </a:r>
          </a:p>
        </p:txBody>
      </p:sp>
    </p:spTree>
    <p:extLst>
      <p:ext uri="{BB962C8B-B14F-4D97-AF65-F5344CB8AC3E}">
        <p14:creationId xmlns:p14="http://schemas.microsoft.com/office/powerpoint/2010/main" val="26988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WOTS Function Chains</a:t>
            </a:r>
            <a:endParaRPr lang="de-DE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50827" y="1592263"/>
                <a:ext cx="8640763" cy="4500562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 </a:t>
                </a:r>
              </a:p>
              <a:p>
                <a:pPr>
                  <a:buNone/>
                </a:pPr>
                <a:endParaRPr lang="de-DE" dirty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</a:p>
              <a:p>
                <a:r>
                  <a:rPr lang="en-US" dirty="0" smtClean="0"/>
                  <a:t>WOTS: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/>
                </a:r>
                <a:br>
                  <a:rPr lang="en-US" sz="1000" dirty="0"/>
                </a:br>
                <a:endParaRPr lang="en-US" sz="1000" dirty="0"/>
              </a:p>
              <a:p>
                <a:r>
                  <a:rPr lang="en-US" dirty="0" smtClean="0"/>
                  <a:t>WOTS</a:t>
                </a:r>
                <a:r>
                  <a:rPr lang="en-US" baseline="30000" dirty="0" smtClean="0"/>
                  <a:t>$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000" dirty="0"/>
                  <a:t/>
                </a:r>
                <a:br>
                  <a:rPr lang="en-US" sz="1000" dirty="0"/>
                </a:br>
                <a:endParaRPr lang="en-US" sz="1000" dirty="0"/>
              </a:p>
              <a:p>
                <a:r>
                  <a:rPr lang="en-US" dirty="0" smtClean="0"/>
                  <a:t>WOTS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/>
                </a:r>
                <a:br>
                  <a:rPr lang="en-US" sz="1000" dirty="0"/>
                </a:br>
                <a:endParaRPr lang="en-US" sz="10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sz="1000" dirty="0"/>
              </a:p>
            </p:txBody>
          </p:sp>
        </mc:Choice>
        <mc:Fallback xmlns="">
          <p:sp>
            <p:nvSpPr>
              <p:cNvPr id="6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7" y="1592263"/>
                <a:ext cx="8640763" cy="4500562"/>
              </a:xfrm>
              <a:blipFill rotWithShape="0"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2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b="1" dirty="0" smtClean="0"/>
                  <a:t>Theorem (informally)</a:t>
                </a:r>
                <a:r>
                  <a:rPr lang="en-US" dirty="0" smtClean="0"/>
                  <a:t>:</a:t>
                </a:r>
              </a:p>
              <a:p>
                <a:pPr eaLnBrk="1" hangingPunct="1">
                  <a:buNone/>
                </a:pP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strongly unforgeable under chosen message attacks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collision resistant family of undetectable one-way functions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b="1" i="1" baseline="30000" dirty="0">
                    <a:latin typeface="Times New Roman" pitchFamily="18" charset="0"/>
                    <a:cs typeface="Times New Roman" pitchFamily="18" charset="0"/>
                  </a:rPr>
                  <a:t>$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is existentially unforgeable under chosen message attacks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pseudorandom function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family.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b="1" i="1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is strongly unforgeable under chosen message attacks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i="1" baseline="30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nd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-preimage resistant family of undetectable one-way functions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i="1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19459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r="-1855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6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045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000" dirty="0" smtClean="0"/>
              <a:t>Standardizing hash-based signatures.</a:t>
            </a:r>
            <a:br>
              <a:rPr lang="de-DE" sz="6000" dirty="0" smtClean="0"/>
            </a:br>
            <a:r>
              <a:rPr lang="de-DE" sz="6000" dirty="0" smtClean="0"/>
              <a:t>The case of XMSS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304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XMSS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Tree: </a:t>
            </a:r>
            <a:r>
              <a:rPr lang="de-DE" dirty="0" smtClean="0"/>
              <a:t>Uses bitmasks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Leafs:</a:t>
            </a:r>
            <a:r>
              <a:rPr lang="en-US" dirty="0">
                <a:solidFill>
                  <a:srgbClr val="00090C"/>
                </a:solidFill>
              </a:rPr>
              <a:t> </a:t>
            </a:r>
            <a:r>
              <a:rPr lang="de-DE" dirty="0" smtClean="0"/>
              <a:t>Use binary tree</a:t>
            </a:r>
            <a:br>
              <a:rPr lang="de-DE" dirty="0" smtClean="0"/>
            </a:br>
            <a:r>
              <a:rPr lang="de-DE" dirty="0" smtClean="0"/>
              <a:t>with bitmasks</a:t>
            </a:r>
          </a:p>
          <a:p>
            <a:pPr marL="0" indent="0">
              <a:buNone/>
            </a:pPr>
            <a:endParaRPr lang="de-DE" sz="1300" dirty="0" smtClean="0"/>
          </a:p>
          <a:p>
            <a:pPr marL="0" indent="0">
              <a:buNone/>
            </a:pPr>
            <a:r>
              <a:rPr lang="de-DE" dirty="0" smtClean="0"/>
              <a:t>OTS: WOTS</a:t>
            </a:r>
            <a:r>
              <a:rPr lang="de-DE" baseline="30000" dirty="0" smtClean="0"/>
              <a:t>+</a:t>
            </a:r>
            <a:endParaRPr lang="de-DE" baseline="30000" dirty="0"/>
          </a:p>
          <a:p>
            <a:pPr marL="0" indent="0">
              <a:buNone/>
            </a:pPr>
            <a:endParaRPr lang="de-DE" sz="1300" dirty="0" smtClean="0"/>
          </a:p>
          <a:p>
            <a:pPr marL="0" indent="0">
              <a:buNone/>
            </a:pPr>
            <a:r>
              <a:rPr lang="de-DE" dirty="0" smtClean="0"/>
              <a:t>Mesage digest: </a:t>
            </a:r>
            <a:br>
              <a:rPr lang="de-DE" dirty="0" smtClean="0"/>
            </a:br>
            <a:r>
              <a:rPr lang="de-DE" dirty="0" smtClean="0"/>
              <a:t>Randomized hashing</a:t>
            </a:r>
          </a:p>
          <a:p>
            <a:pPr marL="0" indent="0">
              <a:buNone/>
            </a:pPr>
            <a:endParaRPr lang="de-DE" sz="1200" dirty="0" smtClean="0"/>
          </a:p>
          <a:p>
            <a:pPr marL="0" indent="0">
              <a:buNone/>
            </a:pPr>
            <a:r>
              <a:rPr lang="de-DE" dirty="0" smtClean="0"/>
              <a:t>Collision-resilient</a:t>
            </a:r>
          </a:p>
          <a:p>
            <a:pPr marL="0" indent="0">
              <a:buNone/>
            </a:pPr>
            <a:r>
              <a:rPr lang="de-DE" dirty="0" smtClean="0"/>
              <a:t>-&gt; signature size halved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4376382" y="4456319"/>
            <a:ext cx="4090269" cy="1440160"/>
            <a:chOff x="6195958" y="3933056"/>
            <a:chExt cx="2120458" cy="746601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95958" y="4558925"/>
              <a:ext cx="117958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6487382" y="4558925"/>
              <a:ext cx="117958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6759378" y="4558925"/>
              <a:ext cx="117958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7052190" y="4558925"/>
              <a:ext cx="116570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7345002" y="4558925"/>
              <a:ext cx="115182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7636426" y="4558925"/>
              <a:ext cx="116570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7907035" y="4558925"/>
              <a:ext cx="117957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8198459" y="4558925"/>
              <a:ext cx="117957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6351384" y="4356315"/>
              <a:ext cx="116570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916192" y="4356315"/>
              <a:ext cx="117957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7499041" y="4356315"/>
              <a:ext cx="117957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8063848" y="4356315"/>
              <a:ext cx="116570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6644196" y="4156482"/>
              <a:ext cx="115182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7793241" y="4156482"/>
              <a:ext cx="113794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7207617" y="3933056"/>
              <a:ext cx="117957" cy="120733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H="1">
              <a:off x="6293099" y="4478436"/>
              <a:ext cx="117958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6411057" y="4478436"/>
              <a:ext cx="94366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H="1">
              <a:off x="6857908" y="4478436"/>
              <a:ext cx="116570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6974477" y="4478436"/>
              <a:ext cx="98529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H="1">
              <a:off x="7440756" y="4478436"/>
              <a:ext cx="117957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7558713" y="4478436"/>
              <a:ext cx="97141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H="1">
              <a:off x="8006952" y="4478436"/>
              <a:ext cx="116570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8123521" y="4478436"/>
              <a:ext cx="95753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H="1">
              <a:off x="6449914" y="4277214"/>
              <a:ext cx="252568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6702481" y="4277214"/>
              <a:ext cx="233139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H="1">
              <a:off x="7597570" y="4277214"/>
              <a:ext cx="252568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7850137" y="4277214"/>
              <a:ext cx="234528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H="1">
              <a:off x="6741338" y="4053789"/>
              <a:ext cx="525951" cy="122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7267289" y="4053789"/>
              <a:ext cx="542605" cy="122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" name="Oval 34"/>
          <p:cNvSpPr>
            <a:spLocks noChangeArrowheads="1"/>
          </p:cNvSpPr>
          <p:nvPr/>
        </p:nvSpPr>
        <p:spPr bwMode="auto">
          <a:xfrm>
            <a:off x="4694312" y="2196388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" name="Oval 35"/>
          <p:cNvSpPr>
            <a:spLocks noChangeArrowheads="1"/>
          </p:cNvSpPr>
          <p:nvPr/>
        </p:nvSpPr>
        <p:spPr bwMode="auto">
          <a:xfrm>
            <a:off x="6781874" y="2196388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0" name="Oval 38"/>
          <p:cNvSpPr>
            <a:spLocks noChangeArrowheads="1"/>
          </p:cNvSpPr>
          <p:nvPr/>
        </p:nvSpPr>
        <p:spPr bwMode="auto">
          <a:xfrm>
            <a:off x="5773812" y="1523319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1" name="Gruppieren 17"/>
          <p:cNvGrpSpPr/>
          <p:nvPr/>
        </p:nvGrpSpPr>
        <p:grpSpPr>
          <a:xfrm>
            <a:off x="5101363" y="1930369"/>
            <a:ext cx="1680511" cy="485924"/>
            <a:chOff x="1251830" y="3776497"/>
            <a:chExt cx="1680511" cy="485924"/>
          </a:xfrm>
        </p:grpSpPr>
        <p:sp>
          <p:nvSpPr>
            <p:cNvPr id="82" name="Line 57"/>
            <p:cNvSpPr>
              <a:spLocks noChangeShapeType="1"/>
            </p:cNvSpPr>
            <p:nvPr/>
          </p:nvSpPr>
          <p:spPr bwMode="auto">
            <a:xfrm flipH="1">
              <a:off x="1251830" y="4262419"/>
              <a:ext cx="87117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58"/>
            <p:cNvSpPr>
              <a:spLocks noChangeShapeType="1"/>
            </p:cNvSpPr>
            <p:nvPr/>
          </p:nvSpPr>
          <p:spPr bwMode="auto">
            <a:xfrm>
              <a:off x="2123001" y="4262419"/>
              <a:ext cx="80934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Line 57"/>
            <p:cNvSpPr>
              <a:spLocks noChangeShapeType="1"/>
            </p:cNvSpPr>
            <p:nvPr/>
          </p:nvSpPr>
          <p:spPr bwMode="auto">
            <a:xfrm flipV="1">
              <a:off x="2126001" y="3776497"/>
              <a:ext cx="0" cy="485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85" name="Object 203"/>
          <p:cNvGraphicFramePr>
            <a:graphicFrameLocks noChangeAspect="1"/>
          </p:cNvGraphicFramePr>
          <p:nvPr>
            <p:extLst/>
          </p:nvPr>
        </p:nvGraphicFramePr>
        <p:xfrm>
          <a:off x="6130092" y="1980748"/>
          <a:ext cx="3889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Formel" r:id="rId3" imgW="177492" imgH="164814" progId="Equation.3">
                  <p:embed/>
                </p:oleObj>
              </mc:Choice>
              <mc:Fallback>
                <p:oleObj name="Formel" r:id="rId3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092" y="1980748"/>
                        <a:ext cx="3889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Oval 34"/>
          <p:cNvSpPr>
            <a:spLocks noChangeArrowheads="1"/>
          </p:cNvSpPr>
          <p:nvPr/>
        </p:nvSpPr>
        <p:spPr bwMode="auto">
          <a:xfrm>
            <a:off x="6397867" y="3742029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Oval 35"/>
          <p:cNvSpPr>
            <a:spLocks noChangeArrowheads="1"/>
          </p:cNvSpPr>
          <p:nvPr/>
        </p:nvSpPr>
        <p:spPr bwMode="auto">
          <a:xfrm>
            <a:off x="8485429" y="3742029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8" name="Oval 38"/>
          <p:cNvSpPr>
            <a:spLocks noChangeArrowheads="1"/>
          </p:cNvSpPr>
          <p:nvPr/>
        </p:nvSpPr>
        <p:spPr bwMode="auto">
          <a:xfrm>
            <a:off x="7477367" y="3068960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9" name="Gruppieren 25"/>
          <p:cNvGrpSpPr/>
          <p:nvPr/>
        </p:nvGrpSpPr>
        <p:grpSpPr>
          <a:xfrm>
            <a:off x="6804918" y="3476011"/>
            <a:ext cx="1680511" cy="485923"/>
            <a:chOff x="1251830" y="3776498"/>
            <a:chExt cx="1680511" cy="485923"/>
          </a:xfrm>
        </p:grpSpPr>
        <p:sp>
          <p:nvSpPr>
            <p:cNvPr id="90" name="Line 57"/>
            <p:cNvSpPr>
              <a:spLocks noChangeShapeType="1"/>
            </p:cNvSpPr>
            <p:nvPr/>
          </p:nvSpPr>
          <p:spPr bwMode="auto">
            <a:xfrm flipH="1">
              <a:off x="1251830" y="4262419"/>
              <a:ext cx="87117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Line 58"/>
            <p:cNvSpPr>
              <a:spLocks noChangeShapeType="1"/>
            </p:cNvSpPr>
            <p:nvPr/>
          </p:nvSpPr>
          <p:spPr bwMode="auto">
            <a:xfrm>
              <a:off x="2123001" y="4262419"/>
              <a:ext cx="80934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" name="Gruppieren 103"/>
            <p:cNvGrpSpPr/>
            <p:nvPr/>
          </p:nvGrpSpPr>
          <p:grpSpPr>
            <a:xfrm>
              <a:off x="2033900" y="4013448"/>
              <a:ext cx="184200" cy="176966"/>
              <a:chOff x="859408" y="3933055"/>
              <a:chExt cx="184200" cy="176966"/>
            </a:xfrm>
          </p:grpSpPr>
          <p:sp>
            <p:nvSpPr>
              <p:cNvPr id="97" name="Ellipse 33"/>
              <p:cNvSpPr/>
              <p:nvPr/>
            </p:nvSpPr>
            <p:spPr>
              <a:xfrm>
                <a:off x="859409" y="3933055"/>
                <a:ext cx="184199" cy="17696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8" name="Gerade Verbindung 34"/>
              <p:cNvCxnSpPr/>
              <p:nvPr/>
            </p:nvCxnSpPr>
            <p:spPr>
              <a:xfrm rot="16200000" flipH="1">
                <a:off x="863026" y="4021538"/>
                <a:ext cx="17696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35"/>
              <p:cNvCxnSpPr>
                <a:stCxn id="97" idx="2"/>
                <a:endCxn id="97" idx="6"/>
              </p:cNvCxnSpPr>
              <p:nvPr/>
            </p:nvCxnSpPr>
            <p:spPr>
              <a:xfrm rot="10800000" flipH="1">
                <a:off x="859408" y="4021538"/>
                <a:ext cx="184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Line 57"/>
            <p:cNvSpPr>
              <a:spLocks noChangeShapeType="1"/>
            </p:cNvSpPr>
            <p:nvPr/>
          </p:nvSpPr>
          <p:spPr bwMode="auto">
            <a:xfrm flipH="1" flipV="1">
              <a:off x="2123001" y="4190414"/>
              <a:ext cx="0" cy="720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57"/>
            <p:cNvSpPr>
              <a:spLocks noChangeShapeType="1"/>
            </p:cNvSpPr>
            <p:nvPr/>
          </p:nvSpPr>
          <p:spPr bwMode="auto">
            <a:xfrm flipV="1">
              <a:off x="2126001" y="3776498"/>
              <a:ext cx="0" cy="236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Textfeld 31"/>
            <p:cNvSpPr txBox="1"/>
            <p:nvPr/>
          </p:nvSpPr>
          <p:spPr>
            <a:xfrm>
              <a:off x="1350309" y="3869432"/>
              <a:ext cx="504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b</a:t>
              </a:r>
              <a:r>
                <a:rPr lang="de-DE" baseline="-25000" dirty="0" smtClean="0"/>
                <a:t>i</a:t>
              </a:r>
              <a:endParaRPr lang="de-DE" baseline="-25000" dirty="0"/>
            </a:p>
          </p:txBody>
        </p:sp>
        <p:sp>
          <p:nvSpPr>
            <p:cNvPr id="96" name="Line 57"/>
            <p:cNvSpPr>
              <a:spLocks noChangeShapeType="1"/>
            </p:cNvSpPr>
            <p:nvPr/>
          </p:nvSpPr>
          <p:spPr bwMode="auto">
            <a:xfrm flipH="1">
              <a:off x="1698520" y="4101931"/>
              <a:ext cx="4107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100" name="Object 203"/>
          <p:cNvGraphicFramePr>
            <a:graphicFrameLocks noChangeAspect="1"/>
          </p:cNvGraphicFramePr>
          <p:nvPr>
            <p:extLst/>
          </p:nvPr>
        </p:nvGraphicFramePr>
        <p:xfrm>
          <a:off x="7833647" y="3386311"/>
          <a:ext cx="3889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Formel" r:id="rId5" imgW="177492" imgH="164814" progId="Equation.3">
                  <p:embed/>
                </p:oleObj>
              </mc:Choice>
              <mc:Fallback>
                <p:oleObj name="Formel" r:id="rId5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647" y="3386311"/>
                        <a:ext cx="3889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Pfeil nach rechts 37"/>
          <p:cNvSpPr/>
          <p:nvPr/>
        </p:nvSpPr>
        <p:spPr>
          <a:xfrm rot="1495683">
            <a:off x="6225745" y="2607470"/>
            <a:ext cx="936104" cy="580135"/>
          </a:xfrm>
          <a:prstGeom prst="rightArrow">
            <a:avLst/>
          </a:prstGeom>
          <a:solidFill>
            <a:srgbClr val="CC0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3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Multi-Tree </a:t>
            </a:r>
            <a:r>
              <a:rPr lang="de-DE" dirty="0" smtClean="0"/>
              <a:t>XMSS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Uses multiple layers of trees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-&gt; Key </a:t>
                </a:r>
                <a:r>
                  <a:rPr lang="en-US" dirty="0"/>
                  <a:t>generation</a:t>
                </a:r>
                <a:br>
                  <a:rPr lang="en-US" dirty="0"/>
                </a:br>
                <a:r>
                  <a:rPr lang="en-US" sz="2000" dirty="0" smtClean="0"/>
                  <a:t>(= Building first tree on each layer) 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baseline="30000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dirty="0">
                    <a:solidFill>
                      <a:srgbClr val="00090C"/>
                    </a:solidFill>
                  </a:rPr>
                  <a:t>) </a:t>
                </a:r>
                <a:r>
                  <a:rPr lang="en-US" dirty="0">
                    <a:solidFill>
                      <a:srgbClr val="00090C"/>
                    </a:solidFill>
                    <a:latin typeface="Times New Roman"/>
                    <a:cs typeface="Times New Roman"/>
                  </a:rPr>
                  <a:t>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i="1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d*</a:t>
                </a:r>
                <a:r>
                  <a:rPr lang="en-US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baseline="30000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h/d</a:t>
                </a:r>
                <a:r>
                  <a:rPr lang="en-US" dirty="0">
                    <a:solidFill>
                      <a:srgbClr val="00090C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de-DE" dirty="0" smtClean="0"/>
                  <a:t>-&gt; Allows to reduce</a:t>
                </a:r>
                <a:br>
                  <a:rPr lang="de-DE" dirty="0" smtClean="0"/>
                </a:br>
                <a:r>
                  <a:rPr lang="de-DE" dirty="0" smtClean="0"/>
                  <a:t>worst-case signing times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h/2</a:t>
                </a:r>
                <a:r>
                  <a:rPr lang="en-US" dirty="0" smtClean="0">
                    <a:solidFill>
                      <a:srgbClr val="00090C"/>
                    </a:solidFill>
                  </a:rPr>
                  <a:t>) </a:t>
                </a:r>
                <a:r>
                  <a:rPr lang="en-US" dirty="0">
                    <a:solidFill>
                      <a:srgbClr val="00090C"/>
                    </a:solidFill>
                    <a:latin typeface="Times New Roman"/>
                    <a:cs typeface="Times New Roman"/>
                  </a:rPr>
                  <a:t>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i="1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h/2d</a:t>
                </a:r>
                <a:r>
                  <a:rPr lang="en-US" dirty="0" smtClean="0">
                    <a:solidFill>
                      <a:srgbClr val="00090C"/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64"/>
          <p:cNvGrpSpPr/>
          <p:nvPr/>
        </p:nvGrpSpPr>
        <p:grpSpPr>
          <a:xfrm>
            <a:off x="3131841" y="2924944"/>
            <a:ext cx="5847408" cy="3176215"/>
            <a:chOff x="250825" y="2800350"/>
            <a:chExt cx="4448175" cy="2416175"/>
          </a:xfrm>
        </p:grpSpPr>
        <p:pic>
          <p:nvPicPr>
            <p:cNvPr id="6" name="Picture 302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2363" y="3535363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01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96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1973263" y="3716338"/>
              <a:ext cx="150812" cy="215900"/>
              <a:chOff x="1338" y="1661"/>
              <a:chExt cx="363" cy="523"/>
            </a:xfrm>
          </p:grpSpPr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>
                <a:off x="1338" y="1661"/>
                <a:ext cx="363" cy="36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pic>
            <p:nvPicPr>
              <p:cNvPr id="77" name="Picture 36" descr="cert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FF9"/>
                  </a:clrFrom>
                  <a:clrTo>
                    <a:srgbClr val="FEFF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84219">
                <a:off x="1519" y="1842"/>
                <a:ext cx="158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37" descr="do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825" y="4914900"/>
              <a:ext cx="158750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8" descr="docsi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0575" y="4899025"/>
              <a:ext cx="173038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116013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449388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762125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0955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2430463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2763838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30734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409950" y="4768850"/>
              <a:ext cx="131763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295400" y="4537075"/>
              <a:ext cx="131763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1939925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2608263" y="4537075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3251200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1628775" y="430530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2943225" y="4305300"/>
              <a:ext cx="130175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2273300" y="4049713"/>
              <a:ext cx="134938" cy="142875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H="1">
              <a:off x="1227138" y="4676775"/>
              <a:ext cx="134937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1362075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H="1">
              <a:off x="187325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2006600" y="4676775"/>
              <a:ext cx="112713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H="1">
              <a:off x="2540000" y="4676775"/>
              <a:ext cx="1349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2674938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H="1">
              <a:off x="318770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3321050" y="4676775"/>
              <a:ext cx="1095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H="1">
              <a:off x="1406525" y="4443413"/>
              <a:ext cx="290513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1697038" y="4443413"/>
              <a:ext cx="2651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2719388" y="4443413"/>
              <a:ext cx="2889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008313" y="4443413"/>
              <a:ext cx="26828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1739900" y="4192588"/>
              <a:ext cx="601663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2341563" y="4192588"/>
              <a:ext cx="620712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273300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0667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91782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3252788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3587750" y="3516313"/>
              <a:ext cx="131763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921125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4230688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4564063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51100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309721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76396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410075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786063" y="3055938"/>
              <a:ext cx="131762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100513" y="3055938"/>
              <a:ext cx="130175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3430588" y="2800350"/>
              <a:ext cx="134937" cy="138113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H="1">
              <a:off x="2384425" y="3424238"/>
              <a:ext cx="134938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2519363" y="3424238"/>
              <a:ext cx="1079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H="1">
              <a:off x="303053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3163888" y="3424238"/>
              <a:ext cx="1127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H="1">
              <a:off x="3697288" y="3424238"/>
              <a:ext cx="1349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3832225" y="3424238"/>
              <a:ext cx="1111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H="1">
              <a:off x="434498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478338" y="3424238"/>
              <a:ext cx="1095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H="1">
              <a:off x="2563813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2852738" y="3194050"/>
              <a:ext cx="26670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H="1">
              <a:off x="3876675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4165600" y="3194050"/>
              <a:ext cx="26828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H="1">
              <a:off x="2897188" y="2938463"/>
              <a:ext cx="601662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3498850" y="2938463"/>
              <a:ext cx="620713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247"/>
            <p:cNvSpPr>
              <a:spLocks noChangeShapeType="1"/>
            </p:cNvSpPr>
            <p:nvPr/>
          </p:nvSpPr>
          <p:spPr bwMode="auto">
            <a:xfrm flipH="1">
              <a:off x="2339975" y="3687763"/>
              <a:ext cx="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70" name="Picture 248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7200" y="3573463"/>
              <a:ext cx="103188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Line 256"/>
            <p:cNvSpPr>
              <a:spLocks noChangeShapeType="1"/>
            </p:cNvSpPr>
            <p:nvPr/>
          </p:nvSpPr>
          <p:spPr bwMode="auto">
            <a:xfrm>
              <a:off x="1643063" y="3802063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Oval 257"/>
            <p:cNvSpPr>
              <a:spLocks noChangeArrowheads="1"/>
            </p:cNvSpPr>
            <p:nvPr/>
          </p:nvSpPr>
          <p:spPr bwMode="auto">
            <a:xfrm>
              <a:off x="1470025" y="3716338"/>
              <a:ext cx="134938" cy="142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pic>
          <p:nvPicPr>
            <p:cNvPr id="73" name="Picture 261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51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Line 262"/>
            <p:cNvSpPr>
              <a:spLocks noChangeShapeType="1"/>
            </p:cNvSpPr>
            <p:nvPr/>
          </p:nvSpPr>
          <p:spPr bwMode="auto">
            <a:xfrm>
              <a:off x="460375" y="50260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75" name="Picture 304" descr="do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9500" y="5049838"/>
              <a:ext cx="15875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831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Multi-target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What is the bit security of XMSS using a n = 256 bit hash function?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256 bit?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No! </a:t>
            </a:r>
          </a:p>
        </p:txBody>
      </p:sp>
    </p:spTree>
    <p:extLst>
      <p:ext uri="{BB962C8B-B14F-4D97-AF65-F5344CB8AC3E}">
        <p14:creationId xmlns:p14="http://schemas.microsoft.com/office/powerpoint/2010/main" val="27952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Multi-target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It suffices to invert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dirty="0" smtClean="0"/>
                  <a:t> on one out of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d</a:t>
                </a:r>
                <a:r>
                  <a:rPr lang="de-DE" dirty="0" smtClean="0"/>
                  <a:t>ifferent values. (For N= #WOTS key pairs, m = message length, w = Winternitz parameter, l = |WOTS message encoding|)</a:t>
                </a:r>
              </a:p>
              <a:p>
                <a:pPr marL="0" indent="0">
                  <a:buNone/>
                </a:pPr>
                <a:r>
                  <a:rPr lang="de-DE" dirty="0" smtClean="0"/>
                  <a:t>Attack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𝑁𝑤𝑙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=256,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=16,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~64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approx</a:t>
                </a:r>
                <a:r>
                  <a:rPr lang="de-DE" dirty="0"/>
                  <a:t>. </a:t>
                </a:r>
                <a:r>
                  <a:rPr lang="de-DE" dirty="0" smtClean="0"/>
                  <a:t>226 bit security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Similar problem applies for second-preimage resistance.</a:t>
                </a:r>
              </a:p>
              <a:p>
                <a:pPr marL="0" indent="0">
                  <a:buNone/>
                </a:pPr>
                <a:endParaRPr lang="de-D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3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Trapdoor- / Identification Scheme-based (PQ-)Signatures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50827" y="1592263"/>
            <a:ext cx="8640763" cy="4500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Lattice, MQ, Coding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Signature and/or key sizes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Runtimes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Secure parameters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5" y="4560890"/>
            <a:ext cx="21304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8" descr="cfs-si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1592265"/>
            <a:ext cx="23764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443663" y="3284540"/>
          <a:ext cx="262255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Formel" r:id="rId5" imgW="1726920" imgH="723600" progId="Equation.3">
                  <p:embed/>
                </p:oleObj>
              </mc:Choice>
              <mc:Fallback>
                <p:oleObj name="Formel" r:id="rId5" imgW="172692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284540"/>
                        <a:ext cx="2622550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https://lh4.ggpht.com/x_qopwzCAxbAyUupeqSUVo___0GNnnSF_9mXnYXZSFyne5myOT3F1EHiQwr8awMBwBF-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444" y="3024259"/>
            <a:ext cx="504056" cy="504056"/>
          </a:xfrm>
          <a:prstGeom prst="rect">
            <a:avLst/>
          </a:prstGeom>
          <a:noFill/>
        </p:spPr>
      </p:pic>
      <p:pic>
        <p:nvPicPr>
          <p:cNvPr id="13" name="Picture 2" descr="https://lh4.ggpht.com/x_qopwzCAxbAyUupeqSUVo___0GNnnSF_9mXnYXZSFyne5myOT3F1EHiQwr8awMBwBF-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444" y="4021116"/>
            <a:ext cx="504056" cy="504056"/>
          </a:xfrm>
          <a:prstGeom prst="rect">
            <a:avLst/>
          </a:prstGeom>
          <a:noFill/>
        </p:spPr>
      </p:pic>
      <p:pic>
        <p:nvPicPr>
          <p:cNvPr id="14" name="Picture 2" descr="https://lh4.ggpht.com/x_qopwzCAxbAyUupeqSUVo___0GNnnSF_9mXnYXZSFyne5myOT3F1EHiQwr8awMBwBF-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799" y="5096735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17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Multi-target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Attack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𝑁𝑤𝑙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Reason: </a:t>
                </a:r>
              </a:p>
              <a:p>
                <a:pPr>
                  <a:buFontTx/>
                  <a:buChar char="-"/>
                </a:pPr>
                <a:r>
                  <a:rPr lang="de-DE" dirty="0" smtClean="0"/>
                  <a:t>Many targets for same function</a:t>
                </a:r>
              </a:p>
              <a:p>
                <a:pPr>
                  <a:buFontTx/>
                  <a:buChar char="-"/>
                </a:pPr>
                <a:r>
                  <a:rPr lang="de-DE" dirty="0" smtClean="0"/>
                  <a:t>Each hash query can be used for all targets</a:t>
                </a:r>
              </a:p>
              <a:p>
                <a:pPr>
                  <a:buFontTx/>
                  <a:buChar char="-"/>
                </a:pPr>
                <a:r>
                  <a:rPr lang="de-DE" dirty="0" smtClean="0"/>
                  <a:t>Dependent problems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6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Use different elements from function family for each hash (and different bitmasks).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Makes problems independent</a:t>
            </a:r>
          </a:p>
          <a:p>
            <a:pPr>
              <a:buFontTx/>
              <a:buChar char="-"/>
            </a:pPr>
            <a:r>
              <a:rPr lang="de-DE" dirty="0" smtClean="0"/>
              <a:t>Each hash query can only be used for one target!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1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XMSS-Draft since -01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Each </a:t>
                </a:r>
                <a:r>
                  <a:rPr lang="de-DE" dirty="0"/>
                  <a:t>hash function call (excl. message hash) takes now a key and a bitmask.</a:t>
                </a:r>
                <a:endParaRPr lang="en-US" dirty="0"/>
              </a:p>
              <a:p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Issue: Order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keys and bitmasks</a:t>
                </a:r>
              </a:p>
              <a:p>
                <a:pPr marL="0" indent="0">
                  <a:buNone/>
                </a:pPr>
                <a:r>
                  <a:rPr lang="de-DE" dirty="0"/>
                  <a:t>t</a:t>
                </a:r>
                <a:r>
                  <a:rPr lang="de-DE" dirty="0" smtClean="0"/>
                  <a:t>hat have to be published.</a:t>
                </a: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Put them into PK?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Impractical</a:t>
                </a:r>
              </a:p>
              <a:p>
                <a:pPr marL="0" indent="0">
                  <a:buNone/>
                </a:pPr>
                <a:r>
                  <a:rPr lang="de-DE" dirty="0" smtClean="0"/>
                  <a:t>Solution: PRG + Seed in PK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4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XMSS-Draft since -01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Solution: PRG + Seed in </a:t>
            </a:r>
            <a:r>
              <a:rPr lang="de-DE" dirty="0" smtClean="0"/>
              <a:t>PK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Security: </a:t>
            </a:r>
          </a:p>
          <a:p>
            <a:pPr>
              <a:buFontTx/>
              <a:buChar char="-"/>
            </a:pPr>
            <a:r>
              <a:rPr lang="de-DE" dirty="0" smtClean="0"/>
              <a:t>Not really standard model.</a:t>
            </a:r>
          </a:p>
          <a:p>
            <a:pPr>
              <a:buFontTx/>
              <a:buChar char="-"/>
            </a:pPr>
            <a:r>
              <a:rPr lang="de-DE" dirty="0" smtClean="0"/>
              <a:t>Natural but new assumption („Generating the public values using a PRG, the scheme does not get less secure if seed is published.“), </a:t>
            </a:r>
          </a:p>
          <a:p>
            <a:pPr>
              <a:buFontTx/>
              <a:buChar char="-"/>
            </a:pPr>
            <a:r>
              <a:rPr lang="de-DE" dirty="0" smtClean="0"/>
              <a:t>Or ROM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92711"/>
            <a:ext cx="7886700" cy="1325563"/>
          </a:xfrm>
        </p:spPr>
        <p:txBody>
          <a:bodyPr/>
          <a:lstStyle/>
          <a:p>
            <a:r>
              <a:rPr lang="en-US" dirty="0"/>
              <a:t>SPHINCS: practical stateless hash-based signatures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3810" y="36965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joint work with Daniel J. Bernstein, </a:t>
            </a:r>
            <a:r>
              <a:rPr lang="en-US" dirty="0" err="1"/>
              <a:t>Daira</a:t>
            </a:r>
            <a:r>
              <a:rPr lang="en-US" dirty="0"/>
              <a:t> Hopwood, Tanja Lange, Ruben </a:t>
            </a:r>
            <a:r>
              <a:rPr lang="en-US" dirty="0" err="1"/>
              <a:t>Niederhagen</a:t>
            </a:r>
            <a:r>
              <a:rPr lang="en-US" dirty="0"/>
              <a:t>, </a:t>
            </a:r>
            <a:r>
              <a:rPr lang="en-US" dirty="0" err="1"/>
              <a:t>Louiza</a:t>
            </a:r>
            <a:r>
              <a:rPr lang="en-US" dirty="0"/>
              <a:t> </a:t>
            </a:r>
            <a:r>
              <a:rPr lang="en-US" dirty="0" err="1"/>
              <a:t>Papachristodoulou</a:t>
            </a:r>
            <a:r>
              <a:rPr lang="en-US" dirty="0"/>
              <a:t>, Michael Schneider, Peter </a:t>
            </a:r>
            <a:r>
              <a:rPr lang="en-US" dirty="0" err="1"/>
              <a:t>Schwabe</a:t>
            </a:r>
            <a:r>
              <a:rPr lang="en-US" dirty="0"/>
              <a:t>, </a:t>
            </a:r>
            <a:r>
              <a:rPr lang="en-US" dirty="0" err="1"/>
              <a:t>Zooko</a:t>
            </a:r>
            <a:r>
              <a:rPr lang="en-US" dirty="0"/>
              <a:t> Wilcox </a:t>
            </a:r>
            <a:r>
              <a:rPr lang="en-US" dirty="0" err="1"/>
              <a:t>O’Hearn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2414588"/>
            <a:ext cx="9144000" cy="33909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How to Eliminate the State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72" y="1156997"/>
            <a:ext cx="9299511" cy="4292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08520" y="-99393"/>
            <a:ext cx="9505056" cy="1331033"/>
          </a:xfrm>
          <a:prstGeom prst="rect">
            <a:avLst/>
          </a:prstGeom>
          <a:solidFill>
            <a:srgbClr val="000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80529" y="5381524"/>
            <a:ext cx="9505056" cy="1486642"/>
          </a:xfrm>
          <a:prstGeom prst="rect">
            <a:avLst/>
          </a:prstGeom>
          <a:solidFill>
            <a:srgbClr val="000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1403"/>
            <a:ext cx="7886700" cy="1325563"/>
          </a:xfrm>
        </p:spPr>
        <p:txBody>
          <a:bodyPr/>
          <a:lstStyle/>
          <a:p>
            <a:r>
              <a:rPr lang="de-DE" dirty="0" smtClean="0"/>
              <a:t>Protest?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pic>
        <p:nvPicPr>
          <p:cNvPr id="55298" name="Picture 2" descr="http://www.dw.de/image/0,,5539621_4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39366"/>
            <a:ext cx="9237310" cy="51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2564905"/>
            <a:ext cx="7993062" cy="3173909"/>
          </a:xfrm>
        </p:spPr>
        <p:txBody>
          <a:bodyPr/>
          <a:lstStyle/>
          <a:p>
            <a:pPr algn="ctr">
              <a:buNone/>
            </a:pPr>
            <a:r>
              <a:rPr lang="en-US" sz="4000" dirty="0"/>
              <a:t>Few-Time Signature Schemes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PAGE </a:t>
            </a:r>
            <a:fld id="{F6191C09-C392-4E8C-984F-AEB7D870D5B3}" type="slidenum">
              <a:rPr lang="nl-NL" smtClean="0"/>
              <a:pPr/>
              <a:t>27</a:t>
            </a:fld>
            <a:endParaRPr lang="nl-NL" dirty="0"/>
          </a:p>
        </p:txBody>
      </p:sp>
      <p:pic>
        <p:nvPicPr>
          <p:cNvPr id="49154" name="Picture 2" descr="http://www.atlascorps.org/blog/wp-content/uploads/2014/12/recyc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458844"/>
            <a:ext cx="2543082" cy="23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 </a:t>
            </a:r>
            <a:r>
              <a:rPr lang="en-US" sz="2400" dirty="0"/>
              <a:t>[RR02]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Message M, OWF H, CRHF H’                       = n bit</a:t>
            </a:r>
          </a:p>
          <a:p>
            <a:pPr>
              <a:buNone/>
            </a:pPr>
            <a:r>
              <a:rPr lang="en-US" dirty="0" smtClean="0"/>
              <a:t>Parameters t=2</a:t>
            </a:r>
            <a:r>
              <a:rPr lang="en-US" baseline="30000" dirty="0" smtClean="0"/>
              <a:t>a</a:t>
            </a:r>
            <a:r>
              <a:rPr lang="en-US" dirty="0" smtClean="0"/>
              <a:t>,k, with m = ka (typical a=16, k=32)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28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50" y="2902776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2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002368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938472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7874576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321848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57952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</a:t>
            </a:r>
          </a:p>
        </p:txBody>
      </p:sp>
      <p:sp>
        <p:nvSpPr>
          <p:cNvPr id="15" name="Rechteck 14"/>
          <p:cNvSpPr/>
          <p:nvPr/>
        </p:nvSpPr>
        <p:spPr>
          <a:xfrm>
            <a:off x="3194056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6002368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6938472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7874576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pk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cxnSp>
        <p:nvCxnSpPr>
          <p:cNvPr id="19" name="Gerade Verbindung mit Pfeil 18"/>
          <p:cNvCxnSpPr>
            <a:stCxn id="7" idx="2"/>
            <a:endCxn id="13" idx="0"/>
          </p:cNvCxnSpPr>
          <p:nvPr/>
        </p:nvCxnSpPr>
        <p:spPr>
          <a:xfrm>
            <a:off x="1789900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8" idx="2"/>
            <a:endCxn id="14" idx="0"/>
          </p:cNvCxnSpPr>
          <p:nvPr/>
        </p:nvCxnSpPr>
        <p:spPr>
          <a:xfrm>
            <a:off x="2726004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2"/>
            <a:endCxn id="15" idx="0"/>
          </p:cNvCxnSpPr>
          <p:nvPr/>
        </p:nvCxnSpPr>
        <p:spPr>
          <a:xfrm>
            <a:off x="3662108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4490200" y="360748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4994256" y="360748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5498312" y="360748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4515367" y="468760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5019423" y="468760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5523479" y="468760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8" name="Gerade Verbindung mit Pfeil 27"/>
          <p:cNvCxnSpPr>
            <a:stCxn id="10" idx="2"/>
            <a:endCxn id="16" idx="0"/>
          </p:cNvCxnSpPr>
          <p:nvPr/>
        </p:nvCxnSpPr>
        <p:spPr>
          <a:xfrm>
            <a:off x="6470420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1" idx="2"/>
            <a:endCxn id="17" idx="0"/>
          </p:cNvCxnSpPr>
          <p:nvPr/>
        </p:nvCxnSpPr>
        <p:spPr>
          <a:xfrm>
            <a:off x="7406524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2" idx="2"/>
            <a:endCxn id="18" idx="0"/>
          </p:cNvCxnSpPr>
          <p:nvPr/>
        </p:nvCxnSpPr>
        <p:spPr>
          <a:xfrm>
            <a:off x="8342628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825904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762008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698112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506424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442528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8378632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7" name="Gerade Verbindung mit Pfeil 36"/>
          <p:cNvCxnSpPr>
            <a:stCxn id="6" idx="1"/>
            <a:endCxn id="7" idx="0"/>
          </p:cNvCxnSpPr>
          <p:nvPr/>
        </p:nvCxnSpPr>
        <p:spPr>
          <a:xfrm flipH="1">
            <a:off x="1789900" y="3178990"/>
            <a:ext cx="3132348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6" idx="1"/>
            <a:endCxn id="8" idx="0"/>
          </p:cNvCxnSpPr>
          <p:nvPr/>
        </p:nvCxnSpPr>
        <p:spPr>
          <a:xfrm flipH="1">
            <a:off x="2726004" y="3178990"/>
            <a:ext cx="2196244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" idx="1"/>
            <a:endCxn id="9" idx="0"/>
          </p:cNvCxnSpPr>
          <p:nvPr/>
        </p:nvCxnSpPr>
        <p:spPr>
          <a:xfrm flipH="1">
            <a:off x="3662108" y="3178990"/>
            <a:ext cx="1260140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6" idx="3"/>
            <a:endCxn id="10" idx="0"/>
          </p:cNvCxnSpPr>
          <p:nvPr/>
        </p:nvCxnSpPr>
        <p:spPr>
          <a:xfrm>
            <a:off x="5311577" y="3178990"/>
            <a:ext cx="1158845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6" idx="3"/>
            <a:endCxn id="11" idx="0"/>
          </p:cNvCxnSpPr>
          <p:nvPr/>
        </p:nvCxnSpPr>
        <p:spPr>
          <a:xfrm>
            <a:off x="5311577" y="3178990"/>
            <a:ext cx="2094949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6" idx="3"/>
            <a:endCxn id="12" idx="0"/>
          </p:cNvCxnSpPr>
          <p:nvPr/>
        </p:nvCxnSpPr>
        <p:spPr>
          <a:xfrm>
            <a:off x="5311577" y="3178990"/>
            <a:ext cx="3031053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5633976" y="1949888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HORS mapping function</a:t>
            </a:r>
            <a:endParaRPr lang="en-US" dirty="0"/>
          </a:p>
        </p:txBody>
      </p:sp>
      <p:sp>
        <p:nvSpPr>
          <p:cNvPr id="30" name="Inhaltsplatzhalter 2"/>
          <p:cNvSpPr>
            <a:spLocks noGrp="1"/>
          </p:cNvSpPr>
          <p:nvPr>
            <p:ph idx="1"/>
          </p:nvPr>
        </p:nvSpPr>
        <p:spPr>
          <a:xfrm>
            <a:off x="628650" y="1740050"/>
            <a:ext cx="7993062" cy="4541838"/>
          </a:xfrm>
        </p:spPr>
        <p:txBody>
          <a:bodyPr/>
          <a:lstStyle/>
          <a:p>
            <a:pPr>
              <a:buNone/>
            </a:pPr>
            <a:r>
              <a:rPr lang="en-US" dirty="0"/>
              <a:t>Message M, OWF H, CRHF H’                       = n bit</a:t>
            </a:r>
          </a:p>
          <a:p>
            <a:pPr>
              <a:buNone/>
            </a:pPr>
            <a:r>
              <a:rPr lang="en-US" dirty="0" smtClean="0"/>
              <a:t>Parameters t=2</a:t>
            </a:r>
            <a:r>
              <a:rPr lang="en-US" baseline="30000" dirty="0" smtClean="0"/>
              <a:t>a</a:t>
            </a:r>
            <a:r>
              <a:rPr lang="en-US" dirty="0" smtClean="0"/>
              <a:t>,k, with m = ka (typical a=16, k=32)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6" name="Rechteck 43"/>
          <p:cNvSpPr/>
          <p:nvPr/>
        </p:nvSpPr>
        <p:spPr>
          <a:xfrm>
            <a:off x="1043608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hteck 52"/>
          <p:cNvSpPr/>
          <p:nvPr/>
        </p:nvSpPr>
        <p:spPr>
          <a:xfrm>
            <a:off x="1475656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hteck 53"/>
          <p:cNvSpPr/>
          <p:nvPr/>
        </p:nvSpPr>
        <p:spPr>
          <a:xfrm>
            <a:off x="1907704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9" name="Rechteck 54"/>
          <p:cNvSpPr/>
          <p:nvPr/>
        </p:nvSpPr>
        <p:spPr>
          <a:xfrm>
            <a:off x="2339752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b</a:t>
            </a:r>
            <a:r>
              <a:rPr lang="en-US" sz="1400" b="1" baseline="-25000" dirty="0" err="1">
                <a:solidFill>
                  <a:schemeClr val="tx1"/>
                </a:solidFill>
              </a:rPr>
              <a:t>a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0" name="Rechteck 56"/>
          <p:cNvSpPr/>
          <p:nvPr/>
        </p:nvSpPr>
        <p:spPr>
          <a:xfrm>
            <a:off x="3203848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2" name="Rechteck 56"/>
          <p:cNvSpPr/>
          <p:nvPr/>
        </p:nvSpPr>
        <p:spPr>
          <a:xfrm>
            <a:off x="2773090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3" name="Rechteck 43"/>
          <p:cNvSpPr/>
          <p:nvPr/>
        </p:nvSpPr>
        <p:spPr>
          <a:xfrm>
            <a:off x="5528122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4" name="Rechteck 52"/>
          <p:cNvSpPr/>
          <p:nvPr/>
        </p:nvSpPr>
        <p:spPr>
          <a:xfrm>
            <a:off x="5960170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echteck 53"/>
          <p:cNvSpPr/>
          <p:nvPr/>
        </p:nvSpPr>
        <p:spPr>
          <a:xfrm>
            <a:off x="6392218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6" name="Rechteck 54"/>
          <p:cNvSpPr/>
          <p:nvPr/>
        </p:nvSpPr>
        <p:spPr>
          <a:xfrm>
            <a:off x="6824266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7" name="Rechteck 56"/>
          <p:cNvSpPr/>
          <p:nvPr/>
        </p:nvSpPr>
        <p:spPr>
          <a:xfrm>
            <a:off x="7688362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</a:t>
            </a:r>
            <a:r>
              <a:rPr lang="en-US" sz="1200" b="1" baseline="-250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8" name="Rechteck 56"/>
          <p:cNvSpPr/>
          <p:nvPr/>
        </p:nvSpPr>
        <p:spPr>
          <a:xfrm>
            <a:off x="7257604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9" name="Ellipse 90"/>
          <p:cNvSpPr/>
          <p:nvPr/>
        </p:nvSpPr>
        <p:spPr>
          <a:xfrm>
            <a:off x="4015954" y="531730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0" name="Ellipse 91"/>
          <p:cNvSpPr/>
          <p:nvPr/>
        </p:nvSpPr>
        <p:spPr>
          <a:xfrm>
            <a:off x="4520010" y="531730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92"/>
          <p:cNvSpPr/>
          <p:nvPr/>
        </p:nvSpPr>
        <p:spPr>
          <a:xfrm>
            <a:off x="5024066" y="531730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Rechteck 9"/>
          <p:cNvSpPr/>
          <p:nvPr/>
        </p:nvSpPr>
        <p:spPr>
          <a:xfrm>
            <a:off x="336231" y="3373089"/>
            <a:ext cx="8496943" cy="2880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2"/>
                </a:solidFill>
              </a:rPr>
              <a:t>M</a:t>
            </a:r>
          </a:p>
        </p:txBody>
      </p:sp>
      <p:sp>
        <p:nvSpPr>
          <p:cNvPr id="25" name="Flussdiagramm: Manuelle Verarbeitung 70"/>
          <p:cNvSpPr/>
          <p:nvPr/>
        </p:nvSpPr>
        <p:spPr>
          <a:xfrm>
            <a:off x="4152651" y="4197857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H’</a:t>
            </a:r>
          </a:p>
        </p:txBody>
      </p:sp>
      <p:sp>
        <p:nvSpPr>
          <p:cNvPr id="36" name="Geschweifte Klammer rechts 63"/>
          <p:cNvSpPr/>
          <p:nvPr/>
        </p:nvSpPr>
        <p:spPr>
          <a:xfrm rot="5400000">
            <a:off x="1799692" y="4705237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Geschweifte Klammer rechts 63"/>
          <p:cNvSpPr/>
          <p:nvPr/>
        </p:nvSpPr>
        <p:spPr>
          <a:xfrm rot="5400000">
            <a:off x="7157443" y="4711922"/>
            <a:ext cx="209376" cy="170817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feld 64"/>
          <p:cNvSpPr txBox="1"/>
          <p:nvPr/>
        </p:nvSpPr>
        <p:spPr>
          <a:xfrm>
            <a:off x="1783706" y="57316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40" name="Textfeld 66"/>
          <p:cNvSpPr txBox="1"/>
          <p:nvPr/>
        </p:nvSpPr>
        <p:spPr>
          <a:xfrm>
            <a:off x="7112298" y="567734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  <p:sp>
        <p:nvSpPr>
          <p:cNvPr id="41" name="Geschweifte Klammer rechts 65"/>
          <p:cNvSpPr/>
          <p:nvPr/>
        </p:nvSpPr>
        <p:spPr>
          <a:xfrm rot="5400000">
            <a:off x="4448236" y="-450884"/>
            <a:ext cx="272926" cy="8496941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90C"/>
              </a:solidFill>
            </a:endParaRPr>
          </a:p>
        </p:txBody>
      </p:sp>
      <p:cxnSp>
        <p:nvCxnSpPr>
          <p:cNvPr id="43" name="Straight Arrow Connector 42"/>
          <p:cNvCxnSpPr>
            <a:stCxn id="41" idx="1"/>
            <a:endCxn id="25" idx="0"/>
          </p:cNvCxnSpPr>
          <p:nvPr/>
        </p:nvCxnSpPr>
        <p:spPr>
          <a:xfrm>
            <a:off x="4584699" y="3934052"/>
            <a:ext cx="0" cy="263807"/>
          </a:xfrm>
          <a:prstGeom prst="straightConnector1">
            <a:avLst/>
          </a:prstGeom>
          <a:ln w="15875">
            <a:solidFill>
              <a:srgbClr val="0009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eschweifte Klammer rechts 65"/>
          <p:cNvSpPr/>
          <p:nvPr/>
        </p:nvSpPr>
        <p:spPr>
          <a:xfrm rot="16200000">
            <a:off x="4448547" y="1570973"/>
            <a:ext cx="262739" cy="7072612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90C"/>
              </a:solidFill>
            </a:endParaRPr>
          </a:p>
        </p:txBody>
      </p:sp>
      <p:cxnSp>
        <p:nvCxnSpPr>
          <p:cNvPr id="45" name="Straight Arrow Connector 44"/>
          <p:cNvCxnSpPr>
            <a:stCxn id="25" idx="2"/>
            <a:endCxn id="44" idx="1"/>
          </p:cNvCxnSpPr>
          <p:nvPr/>
        </p:nvCxnSpPr>
        <p:spPr>
          <a:xfrm flipH="1">
            <a:off x="4579915" y="4701915"/>
            <a:ext cx="4784" cy="273997"/>
          </a:xfrm>
          <a:prstGeom prst="straightConnector1">
            <a:avLst/>
          </a:prstGeom>
          <a:ln w="15875">
            <a:solidFill>
              <a:srgbClr val="0009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42"/>
          <p:cNvSpPr/>
          <p:nvPr/>
        </p:nvSpPr>
        <p:spPr>
          <a:xfrm>
            <a:off x="5652120" y="1847260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Signature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 </a:t>
            </a:r>
            <a:r>
              <a:rPr lang="de-DE" sz="2000" dirty="0"/>
              <a:t>[Mer89]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8" name="Picture 136" descr="Merkle tree (Diss)"/>
          <p:cNvPicPr>
            <a:picLocks noChangeAspect="1" noChangeArrowheads="1"/>
          </p:cNvPicPr>
          <p:nvPr/>
        </p:nvPicPr>
        <p:blipFill>
          <a:blip r:embed="rId2" cstate="print"/>
          <a:srcRect l="6985" t="9598" b="11301"/>
          <a:stretch>
            <a:fillRect/>
          </a:stretch>
        </p:blipFill>
        <p:spPr bwMode="auto">
          <a:xfrm>
            <a:off x="4724400" y="2348882"/>
            <a:ext cx="3956532" cy="260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958155"/>
              </p:ext>
            </p:extLst>
          </p:nvPr>
        </p:nvGraphicFramePr>
        <p:xfrm>
          <a:off x="558741" y="1811358"/>
          <a:ext cx="3999104" cy="346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28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9E531A-CFF7-43A9-9417-B045988E5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A09E531A-CFF7-43A9-9417-B045988E5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A09E531A-CFF7-43A9-9417-B045988E5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D411ED-58C4-4018-8FC4-31BFB9A3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79D411ED-58C4-4018-8FC4-31BFB9A3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79D411ED-58C4-4018-8FC4-31BFB9A3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37522A-AE69-42A5-BC12-F81D199B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7037522A-AE69-42A5-BC12-F81D199B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7037522A-AE69-42A5-BC12-F81D199B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39571"/>
            <a:ext cx="8136706" cy="45418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dirty="0"/>
              <a:t>Message M, OWF H, CRHF H’                       = n bit</a:t>
            </a:r>
          </a:p>
          <a:p>
            <a:pPr>
              <a:buNone/>
            </a:pPr>
            <a:r>
              <a:rPr lang="en-US" sz="3100" dirty="0" smtClean="0"/>
              <a:t>Parameters t=2</a:t>
            </a:r>
            <a:r>
              <a:rPr lang="en-US" sz="3100" baseline="30000" dirty="0" smtClean="0"/>
              <a:t>a</a:t>
            </a:r>
            <a:r>
              <a:rPr lang="en-US" sz="3100" dirty="0" smtClean="0"/>
              <a:t>,k, with m = ka (typical a=16, k=32)</a:t>
            </a:r>
          </a:p>
          <a:p>
            <a:pPr>
              <a:buNone/>
            </a:pPr>
            <a:endParaRPr lang="de-DE" sz="4400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endParaRPr lang="en-US" sz="5100" dirty="0"/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endParaRPr lang="en-US" sz="5100" dirty="0"/>
          </a:p>
          <a:p>
            <a:pPr>
              <a:buNone/>
            </a:pPr>
            <a:r>
              <a:rPr lang="en-US" sz="5100" dirty="0" smtClean="0"/>
              <a:t>	</a:t>
            </a:r>
            <a:endParaRPr lang="en-US" sz="51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30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50" y="2147003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2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002368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938472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7874576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321848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57952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</a:t>
            </a:r>
          </a:p>
        </p:txBody>
      </p:sp>
      <p:sp>
        <p:nvSpPr>
          <p:cNvPr id="15" name="Rechteck 14"/>
          <p:cNvSpPr/>
          <p:nvPr/>
        </p:nvSpPr>
        <p:spPr>
          <a:xfrm>
            <a:off x="3194056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6002368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6938472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7874576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pk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cxnSp>
        <p:nvCxnSpPr>
          <p:cNvPr id="19" name="Gerade Verbindung mit Pfeil 18"/>
          <p:cNvCxnSpPr>
            <a:stCxn id="7" idx="2"/>
            <a:endCxn id="13" idx="0"/>
          </p:cNvCxnSpPr>
          <p:nvPr/>
        </p:nvCxnSpPr>
        <p:spPr>
          <a:xfrm>
            <a:off x="1789900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8" idx="2"/>
            <a:endCxn id="14" idx="0"/>
          </p:cNvCxnSpPr>
          <p:nvPr/>
        </p:nvCxnSpPr>
        <p:spPr>
          <a:xfrm>
            <a:off x="2726004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2"/>
            <a:endCxn id="15" idx="0"/>
          </p:cNvCxnSpPr>
          <p:nvPr/>
        </p:nvCxnSpPr>
        <p:spPr>
          <a:xfrm>
            <a:off x="3662108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4490200" y="28517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4994256" y="28517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5498312" y="28517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4515367" y="39318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5019423" y="39318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5523479" y="39318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8" name="Gerade Verbindung mit Pfeil 27"/>
          <p:cNvCxnSpPr>
            <a:stCxn id="10" idx="2"/>
            <a:endCxn id="16" idx="0"/>
          </p:cNvCxnSpPr>
          <p:nvPr/>
        </p:nvCxnSpPr>
        <p:spPr>
          <a:xfrm>
            <a:off x="6470420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1" idx="2"/>
            <a:endCxn id="17" idx="0"/>
          </p:cNvCxnSpPr>
          <p:nvPr/>
        </p:nvCxnSpPr>
        <p:spPr>
          <a:xfrm>
            <a:off x="7406524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2" idx="2"/>
            <a:endCxn id="18" idx="0"/>
          </p:cNvCxnSpPr>
          <p:nvPr/>
        </p:nvCxnSpPr>
        <p:spPr>
          <a:xfrm>
            <a:off x="8342628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825904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762008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698112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506424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442528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8378632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7" name="Gerade Verbindung mit Pfeil 36"/>
          <p:cNvCxnSpPr>
            <a:stCxn id="6" idx="1"/>
            <a:endCxn id="7" idx="0"/>
          </p:cNvCxnSpPr>
          <p:nvPr/>
        </p:nvCxnSpPr>
        <p:spPr>
          <a:xfrm flipH="1">
            <a:off x="1789900" y="2423217"/>
            <a:ext cx="3132348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6" idx="1"/>
            <a:endCxn id="8" idx="0"/>
          </p:cNvCxnSpPr>
          <p:nvPr/>
        </p:nvCxnSpPr>
        <p:spPr>
          <a:xfrm flipH="1">
            <a:off x="2726004" y="2423217"/>
            <a:ext cx="2196244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" idx="1"/>
            <a:endCxn id="9" idx="0"/>
          </p:cNvCxnSpPr>
          <p:nvPr/>
        </p:nvCxnSpPr>
        <p:spPr>
          <a:xfrm flipH="1">
            <a:off x="3662108" y="2423217"/>
            <a:ext cx="1260140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6" idx="3"/>
            <a:endCxn id="10" idx="0"/>
          </p:cNvCxnSpPr>
          <p:nvPr/>
        </p:nvCxnSpPr>
        <p:spPr>
          <a:xfrm>
            <a:off x="5311577" y="2423217"/>
            <a:ext cx="1158845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6" idx="3"/>
            <a:endCxn id="11" idx="0"/>
          </p:cNvCxnSpPr>
          <p:nvPr/>
        </p:nvCxnSpPr>
        <p:spPr>
          <a:xfrm>
            <a:off x="5311577" y="2423217"/>
            <a:ext cx="2094949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6" idx="3"/>
            <a:endCxn id="12" idx="0"/>
          </p:cNvCxnSpPr>
          <p:nvPr/>
        </p:nvCxnSpPr>
        <p:spPr>
          <a:xfrm>
            <a:off x="5311577" y="2423217"/>
            <a:ext cx="3031053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4659383" y="1465819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331640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Ellipse 49"/>
          <p:cNvSpPr/>
          <p:nvPr/>
        </p:nvSpPr>
        <p:spPr>
          <a:xfrm>
            <a:off x="4499992" y="48210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5004048" y="48210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5508104" y="48210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1763688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4" name="Rechteck 53"/>
          <p:cNvSpPr/>
          <p:nvPr/>
        </p:nvSpPr>
        <p:spPr>
          <a:xfrm>
            <a:off x="2195736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2627784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Rechteck 55"/>
          <p:cNvSpPr/>
          <p:nvPr/>
        </p:nvSpPr>
        <p:spPr>
          <a:xfrm>
            <a:off x="3059832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a+1</a:t>
            </a:r>
          </a:p>
        </p:txBody>
      </p:sp>
      <p:sp>
        <p:nvSpPr>
          <p:cNvPr id="57" name="Rechteck 56"/>
          <p:cNvSpPr/>
          <p:nvPr/>
        </p:nvSpPr>
        <p:spPr>
          <a:xfrm>
            <a:off x="3491880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6228184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6660232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7092280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7524328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ka-2</a:t>
            </a:r>
          </a:p>
        </p:txBody>
      </p:sp>
      <p:sp>
        <p:nvSpPr>
          <p:cNvPr id="62" name="Rechteck 61"/>
          <p:cNvSpPr/>
          <p:nvPr/>
        </p:nvSpPr>
        <p:spPr>
          <a:xfrm>
            <a:off x="7956376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ka-1</a:t>
            </a:r>
          </a:p>
        </p:txBody>
      </p:sp>
      <p:sp>
        <p:nvSpPr>
          <p:cNvPr id="63" name="Rechteck 62"/>
          <p:cNvSpPr/>
          <p:nvPr/>
        </p:nvSpPr>
        <p:spPr>
          <a:xfrm>
            <a:off x="8388424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b</a:t>
            </a:r>
            <a:r>
              <a:rPr lang="en-US" sz="1200" b="1" baseline="-25000" dirty="0" err="1">
                <a:solidFill>
                  <a:schemeClr val="tx1"/>
                </a:solidFill>
              </a:rPr>
              <a:t>ka</a:t>
            </a:r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64" name="Geschweifte Klammer rechts 63"/>
          <p:cNvSpPr/>
          <p:nvPr/>
        </p:nvSpPr>
        <p:spPr>
          <a:xfrm rot="5400000">
            <a:off x="2087724" y="4209023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feld 64"/>
          <p:cNvSpPr txBox="1"/>
          <p:nvPr/>
        </p:nvSpPr>
        <p:spPr>
          <a:xfrm>
            <a:off x="2043331" y="525313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66" name="Geschweifte Klammer rechts 65"/>
          <p:cNvSpPr/>
          <p:nvPr/>
        </p:nvSpPr>
        <p:spPr>
          <a:xfrm rot="5400000">
            <a:off x="7848364" y="4209023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feld 66"/>
          <p:cNvSpPr txBox="1"/>
          <p:nvPr/>
        </p:nvSpPr>
        <p:spPr>
          <a:xfrm>
            <a:off x="7803971" y="52615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  <p:sp>
        <p:nvSpPr>
          <p:cNvPr id="68" name="Rechteck 67"/>
          <p:cNvSpPr/>
          <p:nvPr/>
        </p:nvSpPr>
        <p:spPr>
          <a:xfrm>
            <a:off x="2594915" y="60585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i1</a:t>
            </a:r>
          </a:p>
        </p:txBody>
      </p:sp>
      <p:sp>
        <p:nvSpPr>
          <p:cNvPr id="69" name="Geschweifte Klammer rechts 68"/>
          <p:cNvSpPr/>
          <p:nvPr/>
        </p:nvSpPr>
        <p:spPr>
          <a:xfrm rot="5400000">
            <a:off x="4963851" y="-628097"/>
            <a:ext cx="207635" cy="748883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hteck 69"/>
          <p:cNvSpPr/>
          <p:nvPr/>
        </p:nvSpPr>
        <p:spPr>
          <a:xfrm>
            <a:off x="6477764" y="605361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sk</a:t>
            </a:r>
            <a:r>
              <a:rPr lang="en-US" sz="1400" b="1" baseline="-25000" dirty="0" err="1">
                <a:solidFill>
                  <a:schemeClr val="tx1"/>
                </a:solidFill>
              </a:rPr>
              <a:t>ik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71" name="Flussdiagramm: Manuelle Verarbeitung 70"/>
          <p:cNvSpPr/>
          <p:nvPr/>
        </p:nvSpPr>
        <p:spPr>
          <a:xfrm>
            <a:off x="2627784" y="5189520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Mux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2" name="Flussdiagramm: Manuelle Verarbeitung 71"/>
          <p:cNvSpPr/>
          <p:nvPr/>
        </p:nvSpPr>
        <p:spPr>
          <a:xfrm>
            <a:off x="6516216" y="5189520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Mux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3" name="Gerade Verbindung mit Pfeil 72"/>
          <p:cNvCxnSpPr>
            <a:stCxn id="65" idx="3"/>
            <a:endCxn id="71" idx="1"/>
          </p:cNvCxnSpPr>
          <p:nvPr/>
        </p:nvCxnSpPr>
        <p:spPr>
          <a:xfrm>
            <a:off x="2475381" y="5437807"/>
            <a:ext cx="238815" cy="3743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67" idx="1"/>
            <a:endCxn id="72" idx="3"/>
          </p:cNvCxnSpPr>
          <p:nvPr/>
        </p:nvCxnSpPr>
        <p:spPr>
          <a:xfrm flipH="1" flipV="1">
            <a:off x="7293904" y="5441548"/>
            <a:ext cx="510069" cy="464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endCxn id="71" idx="0"/>
          </p:cNvCxnSpPr>
          <p:nvPr/>
        </p:nvCxnSpPr>
        <p:spPr>
          <a:xfrm flipH="1">
            <a:off x="3059832" y="3236917"/>
            <a:ext cx="2016224" cy="195260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endCxn id="72" idx="0"/>
          </p:cNvCxnSpPr>
          <p:nvPr/>
        </p:nvCxnSpPr>
        <p:spPr>
          <a:xfrm>
            <a:off x="5076056" y="3236917"/>
            <a:ext cx="1872208" cy="195260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>
            <a:stCxn id="71" idx="2"/>
            <a:endCxn id="68" idx="0"/>
          </p:cNvCxnSpPr>
          <p:nvPr/>
        </p:nvCxnSpPr>
        <p:spPr>
          <a:xfrm>
            <a:off x="3059834" y="5693576"/>
            <a:ext cx="3135" cy="36493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>
            <a:stCxn id="72" idx="2"/>
            <a:endCxn id="70" idx="0"/>
          </p:cNvCxnSpPr>
          <p:nvPr/>
        </p:nvCxnSpPr>
        <p:spPr>
          <a:xfrm flipH="1">
            <a:off x="6945816" y="5693576"/>
            <a:ext cx="2448" cy="36004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/>
          <p:cNvSpPr/>
          <p:nvPr/>
        </p:nvSpPr>
        <p:spPr>
          <a:xfrm>
            <a:off x="4499992" y="611723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/>
          <p:nvPr/>
        </p:nvSpPr>
        <p:spPr>
          <a:xfrm>
            <a:off x="5004048" y="611723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/>
          <p:nvPr/>
        </p:nvSpPr>
        <p:spPr>
          <a:xfrm>
            <a:off x="5508104" y="611723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75849" y="2699427"/>
            <a:ext cx="839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2699" y="3748750"/>
            <a:ext cx="839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PK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49135" y="463642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H’(M)</a:t>
            </a:r>
          </a:p>
        </p:txBody>
      </p:sp>
    </p:spTree>
    <p:extLst>
      <p:ext uri="{BB962C8B-B14F-4D97-AF65-F5344CB8AC3E}">
        <p14:creationId xmlns:p14="http://schemas.microsoft.com/office/powerpoint/2010/main" val="33668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91" grpId="0" animBg="1"/>
      <p:bldP spid="92" grpId="0" animBg="1"/>
      <p:bldP spid="9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mapped to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 index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{1,…,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de-DE" baseline="30000" dirty="0"/>
              </a:p>
              <a:p>
                <a:r>
                  <a:rPr lang="de-DE" dirty="0"/>
                  <a:t>Each signature publishes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out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secrets</a:t>
                </a:r>
                <a:r>
                  <a:rPr lang="en-US" dirty="0"/>
                  <a:t>  </a:t>
                </a:r>
              </a:p>
              <a:p>
                <a:r>
                  <a:rPr lang="en-US" dirty="0"/>
                  <a:t>Either break one-</a:t>
                </a:r>
                <a:r>
                  <a:rPr lang="en-US" dirty="0" err="1"/>
                  <a:t>wayness</a:t>
                </a:r>
                <a:r>
                  <a:rPr lang="en-US" dirty="0"/>
                  <a:t> or…</a:t>
                </a:r>
              </a:p>
              <a:p>
                <a:endParaRPr lang="en-US" dirty="0"/>
              </a:p>
              <a:p>
                <a:r>
                  <a:rPr lang="en-US" dirty="0"/>
                  <a:t>r-Subset-Resilience: After seeing index 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𝑚𝑠𝑔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 1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hard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𝑚𝑠𝑔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𝑚𝑠𝑔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 ≤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endParaRPr lang="en-US" baseline="-25000" dirty="0"/>
              </a:p>
              <a:p>
                <a:r>
                  <a:rPr lang="en-US" dirty="0"/>
                  <a:t>Best generic attack: </a:t>
                </a:r>
                <a:r>
                  <a:rPr lang="en-US" dirty="0" err="1"/>
                  <a:t>Succ</a:t>
                </a:r>
                <a:r>
                  <a:rPr lang="en-US" baseline="-25000" dirty="0" err="1"/>
                  <a:t>r</a:t>
                </a:r>
                <a:r>
                  <a:rPr lang="en-US" baseline="-25000" dirty="0"/>
                  <a:t>-SSR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𝑟𝑘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pPr>
                  <a:buNone/>
                </a:pPr>
                <a:r>
                  <a:rPr lang="en-US" dirty="0">
                    <a:latin typeface="Times New Roman"/>
                    <a:cs typeface="Times New Roman"/>
                  </a:rPr>
                  <a:t>→ </a:t>
                </a:r>
                <a:r>
                  <a:rPr lang="en-US" dirty="0"/>
                  <a:t>Security shrinks with each signature!</a:t>
                </a:r>
              </a:p>
              <a:p>
                <a:pPr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7" name="Pfeil nach rechts 6"/>
          <p:cNvSpPr/>
          <p:nvPr/>
        </p:nvSpPr>
        <p:spPr>
          <a:xfrm rot="6118310">
            <a:off x="5690393" y="4471598"/>
            <a:ext cx="485607" cy="364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Using HORS with MSS requires adding PK (</a:t>
            </a:r>
            <a:r>
              <a:rPr lang="en-US" dirty="0" err="1" smtClean="0"/>
              <a:t>tn</a:t>
            </a:r>
            <a:r>
              <a:rPr lang="en-US" dirty="0" smtClean="0"/>
              <a:t>) to MSS signature.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HORST: </a:t>
            </a:r>
            <a:r>
              <a:rPr lang="en-US" dirty="0" err="1" smtClean="0"/>
              <a:t>Merkle</a:t>
            </a:r>
            <a:r>
              <a:rPr lang="en-US" dirty="0" smtClean="0"/>
              <a:t> Tree on top of HORS-PK</a:t>
            </a:r>
          </a:p>
          <a:p>
            <a:r>
              <a:rPr lang="en-US" dirty="0" smtClean="0"/>
              <a:t>New PK = Root</a:t>
            </a:r>
          </a:p>
          <a:p>
            <a:r>
              <a:rPr lang="en-US" dirty="0" smtClean="0"/>
              <a:t>Publish Authentication Paths for HORS signature values</a:t>
            </a:r>
          </a:p>
          <a:p>
            <a:r>
              <a:rPr lang="en-US" dirty="0" smtClean="0"/>
              <a:t>PK can be computed from Sig</a:t>
            </a:r>
          </a:p>
          <a:p>
            <a:r>
              <a:rPr lang="en-US" dirty="0" smtClean="0"/>
              <a:t>With optimizations: </a:t>
            </a:r>
            <a:r>
              <a:rPr lang="en-US" dirty="0" err="1" smtClean="0"/>
              <a:t>tn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pt-BR" dirty="0" smtClean="0"/>
              <a:t>(k(log t − x + 1) + 2</a:t>
            </a:r>
            <a:r>
              <a:rPr lang="pt-BR" baseline="30000" dirty="0" smtClean="0"/>
              <a:t>x</a:t>
            </a:r>
            <a:r>
              <a:rPr lang="pt-BR" dirty="0" smtClean="0"/>
              <a:t>)n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E.g. SPHINCS-256: 2 MB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smtClean="0"/>
              <a:t>16 KB</a:t>
            </a:r>
          </a:p>
          <a:p>
            <a:r>
              <a:rPr lang="de-DE" dirty="0" smtClean="0"/>
              <a:t>Use randomized message hash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8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SPHINCS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Stateless Scheme</a:t>
            </a:r>
          </a:p>
          <a:p>
            <a:r>
              <a:rPr lang="de-DE" dirty="0" smtClean="0"/>
              <a:t>XMSS</a:t>
            </a:r>
            <a:r>
              <a:rPr lang="de-DE" baseline="30000" dirty="0" smtClean="0"/>
              <a:t>MT </a:t>
            </a:r>
            <a:r>
              <a:rPr lang="de-DE" dirty="0" smtClean="0"/>
              <a:t>+ HORST </a:t>
            </a:r>
            <a:br>
              <a:rPr lang="de-DE" dirty="0" smtClean="0"/>
            </a:br>
            <a:r>
              <a:rPr lang="de-DE" dirty="0" smtClean="0"/>
              <a:t>+ (pseudo-)random index</a:t>
            </a:r>
          </a:p>
          <a:p>
            <a:r>
              <a:rPr lang="de-DE" dirty="0" smtClean="0"/>
              <a:t>Collision-resilient</a:t>
            </a:r>
          </a:p>
          <a:p>
            <a:r>
              <a:rPr lang="de-DE" dirty="0"/>
              <a:t>D</a:t>
            </a:r>
            <a:r>
              <a:rPr lang="de-DE" dirty="0" smtClean="0"/>
              <a:t>eterministic signing</a:t>
            </a:r>
          </a:p>
          <a:p>
            <a:r>
              <a:rPr lang="de-DE" dirty="0" smtClean="0"/>
              <a:t>SPHINCS-256:</a:t>
            </a:r>
          </a:p>
          <a:p>
            <a:pPr lvl="1"/>
            <a:r>
              <a:rPr lang="de-DE" dirty="0" smtClean="0"/>
              <a:t>128-bit post-quantum secure</a:t>
            </a:r>
          </a:p>
          <a:p>
            <a:pPr lvl="1"/>
            <a:r>
              <a:rPr lang="de-DE" dirty="0" smtClean="0"/>
              <a:t>Hundrest of signatures / sec</a:t>
            </a:r>
          </a:p>
          <a:p>
            <a:pPr lvl="1"/>
            <a:r>
              <a:rPr lang="de-DE" dirty="0" smtClean="0"/>
              <a:t>41 kb signature</a:t>
            </a:r>
          </a:p>
          <a:p>
            <a:pPr lvl="1"/>
            <a:r>
              <a:rPr lang="de-DE" dirty="0" smtClean="0"/>
              <a:t>1 kb keys</a:t>
            </a:r>
          </a:p>
          <a:p>
            <a:endParaRPr lang="en-US" baseline="30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795" y="996678"/>
            <a:ext cx="2882315" cy="566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2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96754"/>
            <a:ext cx="7993062" cy="2813869"/>
          </a:xfrm>
        </p:spPr>
        <p:txBody>
          <a:bodyPr/>
          <a:lstStyle/>
          <a:p>
            <a:pPr algn="ctr">
              <a:buNone/>
            </a:pPr>
            <a:r>
              <a:rPr lang="en-US" sz="4400" dirty="0"/>
              <a:t>Thank you!</a:t>
            </a:r>
          </a:p>
          <a:p>
            <a:pPr algn="ctr">
              <a:buNone/>
            </a:pPr>
            <a:r>
              <a:rPr lang="en-US" sz="4400" dirty="0"/>
              <a:t>Questions?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34</a:t>
            </a:fld>
            <a:endParaRPr lang="nl-NL"/>
          </a:p>
        </p:txBody>
      </p:sp>
      <p:pic>
        <p:nvPicPr>
          <p:cNvPr id="6" name="Picture 2" descr="http://www.beratung-kreativ.de/images/Kommunik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80928"/>
            <a:ext cx="4067944" cy="26212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58924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For references &amp; further literature see </a:t>
            </a:r>
            <a:br>
              <a:rPr lang="de-DE" dirty="0"/>
            </a:br>
            <a:r>
              <a:rPr lang="de-DE" dirty="0"/>
              <a:t>https://huelsing.wordpress.com/hash-based-signature-schemes/literature/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(Hash) function families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de-DE" b="0" dirty="0" smtClean="0"/>
              </a:p>
              <a:p>
                <a:endParaRPr lang="de-DE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de-DE" dirty="0" smtClean="0"/>
              </a:p>
              <a:p>
                <a:r>
                  <a:rPr lang="de-DE" dirty="0" smtClean="0"/>
                  <a:t>„efficient“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rapezoid 3"/>
              <p:cNvSpPr/>
              <p:nvPr/>
            </p:nvSpPr>
            <p:spPr>
              <a:xfrm>
                <a:off x="7031945" y="3982569"/>
                <a:ext cx="1056418" cy="731160"/>
              </a:xfrm>
              <a:prstGeom prst="trapezoi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rapezoi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945" y="3982569"/>
                <a:ext cx="1056418" cy="731160"/>
              </a:xfrm>
              <a:prstGeom prst="trapezoid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 Verbindung mit Pfeil 6"/>
          <p:cNvCxnSpPr>
            <a:endCxn id="4" idx="2"/>
          </p:cNvCxnSpPr>
          <p:nvPr/>
        </p:nvCxnSpPr>
        <p:spPr>
          <a:xfrm flipV="1">
            <a:off x="7560154" y="4713729"/>
            <a:ext cx="0" cy="576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8"/>
          <p:cNvCxnSpPr>
            <a:stCxn id="4" idx="0"/>
          </p:cNvCxnSpPr>
          <p:nvPr/>
        </p:nvCxnSpPr>
        <p:spPr>
          <a:xfrm flipV="1">
            <a:off x="7560154" y="3517579"/>
            <a:ext cx="0" cy="4649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17"/>
              <p:cNvSpPr txBox="1"/>
              <p:nvPr/>
            </p:nvSpPr>
            <p:spPr>
              <a:xfrm>
                <a:off x="7070688" y="5290041"/>
                <a:ext cx="1408037" cy="586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{0,1}</m:t>
                          </m:r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sz="2800" baseline="30000" dirty="0"/>
              </a:p>
            </p:txBody>
          </p:sp>
        </mc:Choice>
        <mc:Fallback xmlns="">
          <p:sp>
            <p:nvSpPr>
              <p:cNvPr id="7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688" y="5290041"/>
                <a:ext cx="1408037" cy="5869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18"/>
              <p:cNvSpPr txBox="1"/>
              <p:nvPr/>
            </p:nvSpPr>
            <p:spPr>
              <a:xfrm>
                <a:off x="6927588" y="2996026"/>
                <a:ext cx="1408038" cy="521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{0,1}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sz="2800" baseline="30000" dirty="0"/>
              </a:p>
            </p:txBody>
          </p:sp>
        </mc:Choice>
        <mc:Fallback xmlns="">
          <p:sp>
            <p:nvSpPr>
              <p:cNvPr id="8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588" y="2996026"/>
                <a:ext cx="1408038" cy="521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1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One-wayness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/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Success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34898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21"/>
          <p:cNvCxnSpPr>
            <a:stCxn id="4" idx="2"/>
          </p:cNvCxnSpPr>
          <p:nvPr/>
        </p:nvCxnSpPr>
        <p:spPr bwMode="auto">
          <a:xfrm flipH="1">
            <a:off x="7847691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22"/>
              <p:cNvSpPr txBox="1">
                <a:spLocks noChangeArrowheads="1"/>
              </p:cNvSpPr>
              <p:nvPr/>
            </p:nvSpPr>
            <p:spPr bwMode="auto">
              <a:xfrm>
                <a:off x="7398074" y="4991448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8074" y="4991448"/>
                <a:ext cx="10382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21"/>
          <p:cNvCxnSpPr/>
          <p:nvPr/>
        </p:nvCxnSpPr>
        <p:spPr bwMode="auto">
          <a:xfrm flipH="1">
            <a:off x="7847690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2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Collision resistance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Success if 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de-DE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34898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21"/>
          <p:cNvCxnSpPr>
            <a:stCxn id="5" idx="2"/>
          </p:cNvCxnSpPr>
          <p:nvPr/>
        </p:nvCxnSpPr>
        <p:spPr bwMode="auto">
          <a:xfrm flipH="1">
            <a:off x="7847691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22"/>
              <p:cNvSpPr txBox="1">
                <a:spLocks noChangeArrowheads="1"/>
              </p:cNvSpPr>
              <p:nvPr/>
            </p:nvSpPr>
            <p:spPr bwMode="auto">
              <a:xfrm>
                <a:off x="7249886" y="4991448"/>
                <a:ext cx="118642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sz="2400" dirty="0" smtClean="0"/>
                  <a:t>)</a:t>
                </a:r>
                <a:endParaRPr lang="de-DE" sz="2400" dirty="0"/>
              </a:p>
            </p:txBody>
          </p:sp>
        </mc:Choice>
        <mc:Fallback xmlns="">
          <p:sp>
            <p:nvSpPr>
              <p:cNvPr id="8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9886" y="4991448"/>
                <a:ext cx="118642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103" t="-10526" r="-2051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21"/>
          <p:cNvCxnSpPr/>
          <p:nvPr/>
        </p:nvCxnSpPr>
        <p:spPr bwMode="auto">
          <a:xfrm flipH="1">
            <a:off x="7847690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1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Second-preimage resistance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/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Success if 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25567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8"/>
              <p:cNvSpPr txBox="1">
                <a:spLocks noChangeArrowheads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 Verbindung mit Pfeil 21"/>
          <p:cNvCxnSpPr>
            <a:stCxn id="4" idx="2"/>
          </p:cNvCxnSpPr>
          <p:nvPr/>
        </p:nvCxnSpPr>
        <p:spPr bwMode="auto">
          <a:xfrm flipH="1">
            <a:off x="7838360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22"/>
              <p:cNvSpPr txBox="1">
                <a:spLocks noChangeArrowheads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mit Pfeil 21"/>
          <p:cNvCxnSpPr/>
          <p:nvPr/>
        </p:nvCxnSpPr>
        <p:spPr bwMode="auto">
          <a:xfrm flipH="1">
            <a:off x="7838359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7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47869" y="3498977"/>
            <a:ext cx="3433666" cy="15582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Undetectability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If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b="0" dirty="0" smtClean="0"/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groupChr>
                      <m:groupChrPr>
                        <m:chr m:val="←"/>
                        <m:vertJc m:val="bot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dirty="0" smtClean="0"/>
              </a:p>
              <a:p>
                <a:pPr marL="0" indent="0">
                  <a:buNone/>
                </a:pPr>
                <a:r>
                  <a:rPr lang="de-DE" dirty="0" smtClean="0"/>
                  <a:t>else</a:t>
                </a:r>
              </a:p>
              <a:p>
                <a:pPr marL="0" indent="0">
                  <a:buNone/>
                </a:pPr>
                <a:r>
                  <a:rPr lang="de-DE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25567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8"/>
              <p:cNvSpPr txBox="1">
                <a:spLocks noChangeArrowheads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 Verbindung mit Pfeil 21"/>
          <p:cNvCxnSpPr>
            <a:stCxn id="19" idx="2"/>
          </p:cNvCxnSpPr>
          <p:nvPr/>
        </p:nvCxnSpPr>
        <p:spPr bwMode="auto">
          <a:xfrm flipH="1">
            <a:off x="7838360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2"/>
              <p:cNvSpPr txBox="1">
                <a:spLocks noChangeArrowheads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400" dirty="0" smtClean="0"/>
                  <a:t>*</a:t>
                </a:r>
                <a:endParaRPr lang="de-DE" sz="2400" dirty="0"/>
              </a:p>
            </p:txBody>
          </p:sp>
        </mc:Choice>
        <mc:Fallback xmlns="">
          <p:sp>
            <p:nvSpPr>
              <p:cNvPr id="22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 Verbindung mit Pfeil 21"/>
          <p:cNvCxnSpPr/>
          <p:nvPr/>
        </p:nvCxnSpPr>
        <p:spPr bwMode="auto">
          <a:xfrm flipH="1">
            <a:off x="7838359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8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00104 0.22894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RSA – DSA – EC-DSA...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Rechteck 24"/>
          <p:cNvSpPr/>
          <p:nvPr/>
        </p:nvSpPr>
        <p:spPr>
          <a:xfrm>
            <a:off x="2924203" y="1682791"/>
            <a:ext cx="1728191" cy="64807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Intractability Assumption</a:t>
            </a:r>
          </a:p>
        </p:txBody>
      </p:sp>
      <p:sp>
        <p:nvSpPr>
          <p:cNvPr id="7" name="Rechteck 26"/>
          <p:cNvSpPr/>
          <p:nvPr/>
        </p:nvSpPr>
        <p:spPr>
          <a:xfrm>
            <a:off x="4058868" y="4923152"/>
            <a:ext cx="1296839" cy="6480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Digital signature scheme</a:t>
            </a:r>
          </a:p>
        </p:txBody>
      </p:sp>
      <p:cxnSp>
        <p:nvCxnSpPr>
          <p:cNvPr id="8" name="Gerade Verbindung mit Pfeil 27"/>
          <p:cNvCxnSpPr>
            <a:endCxn id="7" idx="0"/>
          </p:cNvCxnSpPr>
          <p:nvPr/>
        </p:nvCxnSpPr>
        <p:spPr>
          <a:xfrm rot="5400000">
            <a:off x="3915198" y="4131064"/>
            <a:ext cx="1584176" cy="158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32"/>
          <p:cNvSpPr/>
          <p:nvPr/>
        </p:nvSpPr>
        <p:spPr>
          <a:xfrm>
            <a:off x="5004051" y="1682792"/>
            <a:ext cx="1728191" cy="648072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Cryptographic </a:t>
            </a:r>
            <a:br>
              <a:rPr lang="en-US" sz="1400" dirty="0" smtClean="0"/>
            </a:br>
            <a:r>
              <a:rPr lang="en-US" sz="1400" dirty="0" smtClean="0"/>
              <a:t>hash </a:t>
            </a:r>
            <a:r>
              <a:rPr lang="en-US" sz="1400" dirty="0"/>
              <a:t>function</a:t>
            </a:r>
          </a:p>
        </p:txBody>
      </p:sp>
      <p:cxnSp>
        <p:nvCxnSpPr>
          <p:cNvPr id="10" name="Gewinkelte Verbindung 25"/>
          <p:cNvCxnSpPr>
            <a:stCxn id="6" idx="2"/>
          </p:cNvCxnSpPr>
          <p:nvPr/>
        </p:nvCxnSpPr>
        <p:spPr>
          <a:xfrm rot="16200000" flipH="1">
            <a:off x="3743734" y="2375427"/>
            <a:ext cx="1008908" cy="919783"/>
          </a:xfrm>
          <a:prstGeom prst="bentConnector3">
            <a:avLst>
              <a:gd name="adj1" fmla="val 100037"/>
            </a:avLst>
          </a:prstGeom>
          <a:ln w="31750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Form 31"/>
          <p:cNvCxnSpPr>
            <a:stCxn id="9" idx="2"/>
          </p:cNvCxnSpPr>
          <p:nvPr/>
        </p:nvCxnSpPr>
        <p:spPr>
          <a:xfrm rot="5400000">
            <a:off x="4782866" y="2254493"/>
            <a:ext cx="1008906" cy="1161653"/>
          </a:xfrm>
          <a:prstGeom prst="bentConnector2">
            <a:avLst/>
          </a:prstGeom>
          <a:ln w="31750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9"/>
          <p:cNvSpPr/>
          <p:nvPr/>
        </p:nvSpPr>
        <p:spPr>
          <a:xfrm>
            <a:off x="943226" y="2690904"/>
            <a:ext cx="2485033" cy="1080120"/>
          </a:xfrm>
          <a:prstGeom prst="ellipse">
            <a:avLst/>
          </a:prstGeom>
          <a:solidFill>
            <a:srgbClr val="FB80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RSA, DH, SVP, MQ, …</a:t>
            </a:r>
          </a:p>
        </p:txBody>
      </p:sp>
      <p:cxnSp>
        <p:nvCxnSpPr>
          <p:cNvPr id="13" name="Gerade Verbindung mit Pfeil 11"/>
          <p:cNvCxnSpPr/>
          <p:nvPr/>
        </p:nvCxnSpPr>
        <p:spPr>
          <a:xfrm flipV="1">
            <a:off x="2764945" y="2402870"/>
            <a:ext cx="504056" cy="360042"/>
          </a:xfrm>
          <a:prstGeom prst="straightConnector1">
            <a:avLst/>
          </a:prstGeom>
          <a:ln w="28575">
            <a:solidFill>
              <a:srgbClr val="0009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2"/>
          <p:cNvGrpSpPr/>
          <p:nvPr/>
        </p:nvGrpSpPr>
        <p:grpSpPr>
          <a:xfrm>
            <a:off x="2259360" y="1340770"/>
            <a:ext cx="1664568" cy="2556255"/>
            <a:chOff x="4131568" y="3429000"/>
            <a:chExt cx="656458" cy="1008114"/>
          </a:xfrm>
        </p:grpSpPr>
        <p:cxnSp>
          <p:nvCxnSpPr>
            <p:cNvPr id="15" name="Gerade Verbindung 13"/>
            <p:cNvCxnSpPr/>
            <p:nvPr/>
          </p:nvCxnSpPr>
          <p:spPr>
            <a:xfrm rot="16200000" flipH="1">
              <a:off x="4063751" y="3640833"/>
              <a:ext cx="792092" cy="65645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4"/>
            <p:cNvCxnSpPr/>
            <p:nvPr/>
          </p:nvCxnSpPr>
          <p:spPr>
            <a:xfrm rot="5400000">
              <a:off x="3928120" y="3712841"/>
              <a:ext cx="1008114" cy="44043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7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509020" y="4062091"/>
            <a:ext cx="2006329" cy="6461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Pseudorandomness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4" r="81213" b="23967"/>
          <a:stretch>
            <a:fillRect/>
          </a:stretch>
        </p:blipFill>
        <p:spPr bwMode="auto">
          <a:xfrm>
            <a:off x="2116084" y="3743865"/>
            <a:ext cx="14255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23"/>
          <p:cNvCxnSpPr/>
          <p:nvPr/>
        </p:nvCxnSpPr>
        <p:spPr>
          <a:xfrm rot="5400000">
            <a:off x="2642341" y="3527983"/>
            <a:ext cx="647700" cy="158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2717747" y="2773127"/>
                <a:ext cx="503237" cy="453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altLang="en-US" sz="2400" baseline="30000"/>
              </a:p>
            </p:txBody>
          </p:sp>
        </mc:Choice>
        <mc:Fallback xmlns=""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7747" y="2773127"/>
                <a:ext cx="503237" cy="453137"/>
              </a:xfrm>
              <a:prstGeom prst="rect">
                <a:avLst/>
              </a:prstGeom>
              <a:blipFill rotWithShape="0">
                <a:blip r:embed="rId4"/>
                <a:stretch>
                  <a:fillRect l="-36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25"/>
          <p:cNvSpPr/>
          <p:nvPr/>
        </p:nvSpPr>
        <p:spPr>
          <a:xfrm>
            <a:off x="5213297" y="3781189"/>
            <a:ext cx="1263650" cy="1223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dirty="0"/>
              <a:t>g</a:t>
            </a:r>
          </a:p>
        </p:txBody>
      </p:sp>
      <p:cxnSp>
        <p:nvCxnSpPr>
          <p:cNvPr id="8" name="Gerade Verbindung mit Pfeil 26"/>
          <p:cNvCxnSpPr/>
          <p:nvPr/>
        </p:nvCxnSpPr>
        <p:spPr>
          <a:xfrm rot="5400000">
            <a:off x="5579216" y="3420033"/>
            <a:ext cx="431800" cy="158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14"/>
              <p:cNvSpPr txBox="1">
                <a:spLocks noChangeArrowheads="1"/>
              </p:cNvSpPr>
              <p:nvPr/>
            </p:nvSpPr>
            <p:spPr bwMode="auto">
              <a:xfrm>
                <a:off x="5550199" y="2726278"/>
                <a:ext cx="5048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9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0199" y="2726278"/>
                <a:ext cx="50482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28"/>
          <p:cNvCxnSpPr/>
          <p:nvPr/>
        </p:nvCxnSpPr>
        <p:spPr>
          <a:xfrm>
            <a:off x="3541659" y="4005027"/>
            <a:ext cx="1598613" cy="158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8"/>
              <p:cNvSpPr txBox="1">
                <a:spLocks noChangeArrowheads="1"/>
              </p:cNvSpPr>
              <p:nvPr/>
            </p:nvSpPr>
            <p:spPr bwMode="auto">
              <a:xfrm>
                <a:off x="4062359" y="3627202"/>
                <a:ext cx="5048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11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2359" y="3627202"/>
                <a:ext cx="50482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30"/>
          <p:cNvCxnSpPr/>
          <p:nvPr/>
        </p:nvCxnSpPr>
        <p:spPr>
          <a:xfrm flipV="1">
            <a:off x="3541659" y="4708289"/>
            <a:ext cx="1598613" cy="7938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20"/>
              <p:cNvSpPr txBox="1">
                <a:spLocks noChangeArrowheads="1"/>
              </p:cNvSpPr>
              <p:nvPr/>
            </p:nvSpPr>
            <p:spPr bwMode="auto">
              <a:xfrm>
                <a:off x="3512043" y="4310409"/>
                <a:ext cx="160101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13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043" y="4310409"/>
                <a:ext cx="1601019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380" b="-19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32"/>
          <p:cNvCxnSpPr/>
          <p:nvPr/>
        </p:nvCxnSpPr>
        <p:spPr>
          <a:xfrm rot="5400000">
            <a:off x="2647103" y="5328208"/>
            <a:ext cx="6477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22"/>
              <p:cNvSpPr txBox="1">
                <a:spLocks noChangeArrowheads="1"/>
              </p:cNvSpPr>
              <p:nvPr/>
            </p:nvSpPr>
            <p:spPr bwMode="auto">
              <a:xfrm>
                <a:off x="2798709" y="5797314"/>
                <a:ext cx="4949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de-DE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altLang="en-US" sz="2400" dirty="0" smtClean="0"/>
                  <a:t>*</a:t>
                </a:r>
                <a:endParaRPr lang="de-DE" altLang="en-US" sz="2400" dirty="0"/>
              </a:p>
            </p:txBody>
          </p:sp>
        </mc:Choice>
        <mc:Fallback xmlns="">
          <p:sp>
            <p:nvSpPr>
              <p:cNvPr id="15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8709" y="5797314"/>
                <a:ext cx="494997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704" t="-9211" r="-14815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41"/>
              <p:cNvSpPr txBox="1">
                <a:spLocks noChangeArrowheads="1"/>
              </p:cNvSpPr>
              <p:nvPr/>
            </p:nvSpPr>
            <p:spPr bwMode="auto">
              <a:xfrm>
                <a:off x="6510284" y="3636727"/>
                <a:ext cx="1784630" cy="2316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de-DE" alt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240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de-DE" altLang="en-US" sz="2400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𝑔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altLang="en-US" sz="2400" dirty="0"/>
              </a:p>
              <a:p>
                <a:pPr eaLnBrk="1" hangingPunct="1"/>
                <a:r>
                  <a:rPr lang="de-DE" altLang="en-US" sz="2400" dirty="0" smtClean="0"/>
                  <a:t>else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altLang="en-US" sz="2400" dirty="0"/>
              </a:p>
              <a:p>
                <a:pPr eaLnBrk="1" hangingPunct="1"/>
                <a:endParaRPr lang="de-DE" altLang="en-US" sz="2400" dirty="0"/>
              </a:p>
            </p:txBody>
          </p:sp>
        </mc:Choice>
        <mc:Fallback xmlns="">
          <p:sp>
            <p:nvSpPr>
              <p:cNvPr id="17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0284" y="3636727"/>
                <a:ext cx="1784630" cy="2316596"/>
              </a:xfrm>
              <a:prstGeom prst="rect">
                <a:avLst/>
              </a:prstGeom>
              <a:blipFill rotWithShape="0">
                <a:blip r:embed="rId9"/>
                <a:stretch>
                  <a:fillRect l="-5461" t="-18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Bogen 29"/>
          <p:cNvSpPr/>
          <p:nvPr/>
        </p:nvSpPr>
        <p:spPr>
          <a:xfrm>
            <a:off x="3917897" y="3195402"/>
            <a:ext cx="649287" cy="2087562"/>
          </a:xfrm>
          <a:prstGeom prst="arc">
            <a:avLst>
              <a:gd name="adj1" fmla="val 11892651"/>
              <a:gd name="adj2" fmla="val 1004975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8291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00139 0.13102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6" grpId="0"/>
      <p:bldP spid="7" grpId="0" animBg="1"/>
      <p:bldP spid="9" grpId="0"/>
      <p:bldP spid="11" grpId="0"/>
      <p:bldP spid="13" grpId="0"/>
      <p:bldP spid="15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WOTS Sizes and Runtimes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/>
          </p:nvPr>
        </p:nvGraphicFramePr>
        <p:xfrm>
          <a:off x="179514" y="1412778"/>
          <a:ext cx="8640765" cy="39344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863"/>
                <a:gridCol w="1368152"/>
                <a:gridCol w="1944216"/>
                <a:gridCol w="1728192"/>
                <a:gridCol w="2087342"/>
              </a:tblGrid>
              <a:tr h="7340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Lamport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-Diffie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WOTS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WOTS</a:t>
                      </a:r>
                      <a:r>
                        <a:rPr lang="de-DE" sz="1800" kern="1200" baseline="30000" dirty="0" smtClean="0">
                          <a:solidFill>
                            <a:schemeClr val="tx2"/>
                          </a:solidFill>
                        </a:rPr>
                        <a:t>$</a:t>
                      </a:r>
                      <a:endParaRPr lang="de-DE" sz="1800" b="1" kern="1200" baseline="300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WOTS</a:t>
                      </a:r>
                      <a:r>
                        <a:rPr lang="de-DE" baseline="300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de-DE" baseline="30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9858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Public Key</a:t>
                      </a:r>
                    </a:p>
                    <a:p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Size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2bm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2b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2bm/log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90C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b (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+b)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dirty="0" smtClean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90C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b (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+(w-1)b )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dirty="0" smtClean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</a:tr>
              <a:tr h="698584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00090C"/>
                          </a:solidFill>
                        </a:rPr>
                        <a:t>Secret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 Key Size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2bm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2b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2bm/log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sz="2000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sz="2000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</a:tr>
              <a:tr h="698584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00090C"/>
                          </a:solidFill>
                        </a:rPr>
                        <a:t>Signature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 Size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bm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2b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</a:t>
                      </a:r>
                      <a:r>
                        <a:rPr lang="en-US" sz="2000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2bm/log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sz="2000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sz="2000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</a:tr>
              <a:tr h="69858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Key Generation Time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~ 2m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90C"/>
                          </a:solidFill>
                          <a:effectLst/>
                          <a:uLnTx/>
                          <a:uFillTx/>
                          <a:latin typeface="French Script MT" pitchFamily="66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800" kern="0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</a:t>
                      </a:r>
                      <a:br>
                        <a:rPr lang="de-DE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~</a:t>
                      </a:r>
                      <a:r>
                        <a:rPr lang="de-DE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wm/log w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90C"/>
                          </a:solidFill>
                          <a:effectLst/>
                          <a:uLnTx/>
                          <a:uFillTx/>
                          <a:latin typeface="French Script MT" pitchFamily="66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800" kern="0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</a:t>
                      </a:r>
                      <a:br>
                        <a:rPr lang="de-DE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~wm/log 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1800" kern="0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</a:t>
                      </a:r>
                      <a:br>
                        <a:rPr lang="de-DE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~</a:t>
                      </a:r>
                      <a:r>
                        <a:rPr lang="de-DE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wm/log w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322118" y="5661248"/>
            <a:ext cx="8282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90C"/>
                </a:solidFill>
              </a:rPr>
              <a:t>Security level b, </a:t>
            </a:r>
            <a:r>
              <a:rPr lang="en-US" dirty="0" err="1">
                <a:solidFill>
                  <a:srgbClr val="00090C"/>
                </a:solidFill>
              </a:rPr>
              <a:t>Winternitz</a:t>
            </a:r>
            <a:r>
              <a:rPr lang="en-US" dirty="0">
                <a:solidFill>
                  <a:srgbClr val="00090C"/>
                </a:solidFill>
              </a:rPr>
              <a:t> parameter w, Message Length m,</a:t>
            </a:r>
            <a:br>
              <a:rPr lang="en-US" dirty="0">
                <a:solidFill>
                  <a:srgbClr val="00090C"/>
                </a:solidFill>
              </a:rPr>
            </a:br>
            <a:r>
              <a:rPr lang="en-US" sz="2400" b="1" kern="0" dirty="0">
                <a:solidFill>
                  <a:srgbClr val="00090C"/>
                </a:solidFill>
                <a:latin typeface="French Script MT" pitchFamily="66" charset="0"/>
              </a:rPr>
              <a:t>l </a:t>
            </a:r>
            <a:r>
              <a:rPr lang="en-US" dirty="0">
                <a:solidFill>
                  <a:srgbClr val="00090C"/>
                </a:solidFill>
              </a:rPr>
              <a:t> = </a:t>
            </a:r>
            <a:r>
              <a:rPr lang="en-US" sz="2400" b="1" kern="0" dirty="0">
                <a:solidFill>
                  <a:srgbClr val="00090C"/>
                </a:solidFill>
                <a:latin typeface="French Script MT" pitchFamily="66" charset="0"/>
              </a:rPr>
              <a:t>l </a:t>
            </a:r>
            <a:r>
              <a:rPr lang="en-US" dirty="0">
                <a:solidFill>
                  <a:srgbClr val="00090C"/>
                </a:solidFill>
              </a:rPr>
              <a:t>(</a:t>
            </a:r>
            <a:r>
              <a:rPr lang="en-US" dirty="0" err="1">
                <a:solidFill>
                  <a:srgbClr val="00090C"/>
                </a:solidFill>
              </a:rPr>
              <a:t>w,m</a:t>
            </a:r>
            <a:r>
              <a:rPr lang="en-US" dirty="0">
                <a:solidFill>
                  <a:srgbClr val="00090C"/>
                </a:solidFill>
              </a:rPr>
              <a:t>) ~</a:t>
            </a:r>
            <a:r>
              <a:rPr lang="de-DE" dirty="0">
                <a:solidFill>
                  <a:srgbClr val="00090C"/>
                </a:solidFill>
              </a:rPr>
              <a:t> m / log w</a:t>
            </a:r>
            <a:endParaRPr lang="en-US" dirty="0">
              <a:solidFill>
                <a:srgbClr val="0009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636913"/>
            <a:ext cx="7993062" cy="3101901"/>
          </a:xfrm>
        </p:spPr>
        <p:txBody>
          <a:bodyPr/>
          <a:lstStyle/>
          <a:p>
            <a:pPr marL="0" indent="0" algn="ctr">
              <a:buNone/>
            </a:pPr>
            <a:r>
              <a:rPr lang="de-DE" sz="5400" dirty="0"/>
              <a:t>Basic Construction</a:t>
            </a:r>
            <a:endParaRPr lang="en-US" sz="5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409" y="3645024"/>
            <a:ext cx="33337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80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Lamport-Diffie</a:t>
            </a:r>
            <a:r>
              <a:rPr lang="en-US" dirty="0" smtClean="0"/>
              <a:t> OTS </a:t>
            </a:r>
            <a:r>
              <a:rPr lang="en-US" sz="2400" dirty="0"/>
              <a:t>[Lam79]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Message M = b1,…,</a:t>
            </a:r>
            <a:r>
              <a:rPr lang="en-US" dirty="0" err="1" smtClean="0"/>
              <a:t>bm</a:t>
            </a:r>
            <a:r>
              <a:rPr lang="en-US" dirty="0" smtClean="0"/>
              <a:t>, OWF H                     = n bit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50" y="2538138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00236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938472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7874576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5" name="Rechteck 14"/>
          <p:cNvSpPr/>
          <p:nvPr/>
        </p:nvSpPr>
        <p:spPr>
          <a:xfrm>
            <a:off x="132184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6" name="Rechteck 15"/>
          <p:cNvSpPr/>
          <p:nvPr/>
        </p:nvSpPr>
        <p:spPr>
          <a:xfrm>
            <a:off x="2257952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7" name="Rechteck 16"/>
          <p:cNvSpPr/>
          <p:nvPr/>
        </p:nvSpPr>
        <p:spPr>
          <a:xfrm>
            <a:off x="3194056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600236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6938472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7874576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24" name="Gerade Verbindung mit Pfeil 23"/>
          <p:cNvCxnSpPr>
            <a:stCxn id="7" idx="2"/>
            <a:endCxn id="15" idx="0"/>
          </p:cNvCxnSpPr>
          <p:nvPr/>
        </p:nvCxnSpPr>
        <p:spPr>
          <a:xfrm>
            <a:off x="178990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2"/>
            <a:endCxn id="16" idx="0"/>
          </p:cNvCxnSpPr>
          <p:nvPr/>
        </p:nvCxnSpPr>
        <p:spPr>
          <a:xfrm>
            <a:off x="2726004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2"/>
            <a:endCxn id="17" idx="0"/>
          </p:cNvCxnSpPr>
          <p:nvPr/>
        </p:nvCxnSpPr>
        <p:spPr>
          <a:xfrm>
            <a:off x="3662108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4490200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4994256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498312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515367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5019423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5523479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39" name="Gerade Verbindung mit Pfeil 38"/>
          <p:cNvCxnSpPr>
            <a:stCxn id="12" idx="2"/>
            <a:endCxn id="20" idx="0"/>
          </p:cNvCxnSpPr>
          <p:nvPr/>
        </p:nvCxnSpPr>
        <p:spPr>
          <a:xfrm>
            <a:off x="647042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3" idx="2"/>
            <a:endCxn id="21" idx="0"/>
          </p:cNvCxnSpPr>
          <p:nvPr/>
        </p:nvCxnSpPr>
        <p:spPr>
          <a:xfrm>
            <a:off x="7406524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4" idx="2"/>
            <a:endCxn id="22" idx="0"/>
          </p:cNvCxnSpPr>
          <p:nvPr/>
        </p:nvCxnSpPr>
        <p:spPr>
          <a:xfrm>
            <a:off x="8342628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825904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2762008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698112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506424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442528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8378632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56" name="Gerade Verbindung mit Pfeil 55"/>
          <p:cNvCxnSpPr>
            <a:stCxn id="6" idx="1"/>
            <a:endCxn id="7" idx="0"/>
          </p:cNvCxnSpPr>
          <p:nvPr/>
        </p:nvCxnSpPr>
        <p:spPr>
          <a:xfrm flipH="1">
            <a:off x="1789900" y="2814350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6" idx="1"/>
            <a:endCxn id="8" idx="0"/>
          </p:cNvCxnSpPr>
          <p:nvPr/>
        </p:nvCxnSpPr>
        <p:spPr>
          <a:xfrm flipH="1">
            <a:off x="2726004" y="2814350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6" idx="1"/>
            <a:endCxn id="9" idx="0"/>
          </p:cNvCxnSpPr>
          <p:nvPr/>
        </p:nvCxnSpPr>
        <p:spPr>
          <a:xfrm flipH="1">
            <a:off x="3662108" y="2814350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" idx="3"/>
            <a:endCxn id="12" idx="0"/>
          </p:cNvCxnSpPr>
          <p:nvPr/>
        </p:nvCxnSpPr>
        <p:spPr>
          <a:xfrm>
            <a:off x="5311577" y="2814350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" idx="3"/>
            <a:endCxn id="13" idx="0"/>
          </p:cNvCxnSpPr>
          <p:nvPr/>
        </p:nvCxnSpPr>
        <p:spPr>
          <a:xfrm>
            <a:off x="5311577" y="2814350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" idx="3"/>
            <a:endCxn id="14" idx="0"/>
          </p:cNvCxnSpPr>
          <p:nvPr/>
        </p:nvCxnSpPr>
        <p:spPr>
          <a:xfrm>
            <a:off x="5311577" y="2814350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1869252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75" name="Rechteck 74"/>
          <p:cNvSpPr/>
          <p:nvPr/>
        </p:nvSpPr>
        <p:spPr>
          <a:xfrm>
            <a:off x="3754745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6" name="Rechteck 75"/>
          <p:cNvSpPr/>
          <p:nvPr/>
        </p:nvSpPr>
        <p:spPr>
          <a:xfrm>
            <a:off x="7524328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m,bm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5436096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5940152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6444208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0" name="Rechteck 79"/>
          <p:cNvSpPr/>
          <p:nvPr/>
        </p:nvSpPr>
        <p:spPr>
          <a:xfrm>
            <a:off x="5754759" y="1921900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1115616" y="3546250"/>
            <a:ext cx="1656184" cy="2176076"/>
            <a:chOff x="1115616" y="2827767"/>
            <a:chExt cx="1656184" cy="2176076"/>
          </a:xfrm>
        </p:grpSpPr>
        <p:sp>
          <p:nvSpPr>
            <p:cNvPr id="81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Gerade Verbindung mit Pfeil 81"/>
            <p:cNvCxnSpPr>
              <a:stCxn id="7" idx="2"/>
            </p:cNvCxnSpPr>
            <p:nvPr/>
          </p:nvCxnSpPr>
          <p:spPr>
            <a:xfrm>
              <a:off x="1789900" y="2827767"/>
              <a:ext cx="318818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H="1">
              <a:off x="2545984" y="2827767"/>
              <a:ext cx="180020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93" idx="3"/>
              <a:endCxn id="81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97" name="Gerade Verbindung mit Pfeil 96"/>
            <p:cNvCxnSpPr>
              <a:stCxn id="81" idx="2"/>
              <a:endCxn id="74" idx="0"/>
            </p:cNvCxnSpPr>
            <p:nvPr/>
          </p:nvCxnSpPr>
          <p:spPr>
            <a:xfrm flipH="1">
              <a:off x="2337304" y="4797152"/>
              <a:ext cx="2448" cy="20669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en 100"/>
          <p:cNvGrpSpPr/>
          <p:nvPr/>
        </p:nvGrpSpPr>
        <p:grpSpPr>
          <a:xfrm>
            <a:off x="2987824" y="3546252"/>
            <a:ext cx="1656184" cy="2185407"/>
            <a:chOff x="1115616" y="2827769"/>
            <a:chExt cx="1656184" cy="2185407"/>
          </a:xfrm>
        </p:grpSpPr>
        <p:sp>
          <p:nvSpPr>
            <p:cNvPr id="102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106" idx="3"/>
              <a:endCxn id="102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</a:p>
          </p:txBody>
        </p:sp>
        <p:cxnSp>
          <p:nvCxnSpPr>
            <p:cNvPr id="107" name="Gerade Verbindung mit Pfeil 106"/>
            <p:cNvCxnSpPr>
              <a:stCxn id="10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ieren 107"/>
          <p:cNvGrpSpPr/>
          <p:nvPr/>
        </p:nvGrpSpPr>
        <p:grpSpPr>
          <a:xfrm>
            <a:off x="6628864" y="3546252"/>
            <a:ext cx="1759560" cy="2185407"/>
            <a:chOff x="1012240" y="2827769"/>
            <a:chExt cx="1759560" cy="2185407"/>
          </a:xfrm>
        </p:grpSpPr>
        <p:sp>
          <p:nvSpPr>
            <p:cNvPr id="109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13" idx="3"/>
              <a:endCxn id="109" idx="1"/>
            </p:cNvCxnSpPr>
            <p:nvPr/>
          </p:nvCxnSpPr>
          <p:spPr>
            <a:xfrm>
              <a:off x="1588304" y="4542875"/>
              <a:ext cx="405810" cy="22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012240" y="4388986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bm</a:t>
              </a:r>
              <a:endParaRPr lang="en-US" sz="1400" b="1" dirty="0"/>
            </a:p>
          </p:txBody>
        </p:sp>
        <p:cxnSp>
          <p:nvCxnSpPr>
            <p:cNvPr id="114" name="Gerade Verbindung mit Pfeil 113"/>
            <p:cNvCxnSpPr>
              <a:stCxn id="109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7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Merkle’s</a:t>
            </a:r>
            <a:r>
              <a:rPr lang="en-US" dirty="0" smtClean="0"/>
              <a:t> Hash-based Signatures</a:t>
            </a:r>
            <a:endParaRPr lang="de-DE" dirty="0"/>
          </a:p>
        </p:txBody>
      </p:sp>
      <p:sp>
        <p:nvSpPr>
          <p:cNvPr id="370" name="Inhaltsplatzhalter 2"/>
          <p:cNvSpPr>
            <a:spLocks noGrp="1"/>
          </p:cNvSpPr>
          <p:nvPr>
            <p:ph idx="1"/>
          </p:nvPr>
        </p:nvSpPr>
        <p:spPr bwMode="auto">
          <a:xfrm>
            <a:off x="276025" y="1507800"/>
            <a:ext cx="86407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9-9-2015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369" name="Ellipse 368"/>
          <p:cNvSpPr/>
          <p:nvPr/>
        </p:nvSpPr>
        <p:spPr>
          <a:xfrm>
            <a:off x="3900288" y="1328411"/>
            <a:ext cx="1354137" cy="368300"/>
          </a:xfrm>
          <a:prstGeom prst="ellipse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371" name="Gruppieren 75"/>
          <p:cNvGrpSpPr>
            <a:grpSpLocks/>
          </p:cNvGrpSpPr>
          <p:nvPr/>
        </p:nvGrpSpPr>
        <p:grpSpPr bwMode="auto">
          <a:xfrm>
            <a:off x="3301798" y="2263448"/>
            <a:ext cx="1079500" cy="1512888"/>
            <a:chOff x="3275856" y="2492896"/>
            <a:chExt cx="1080120" cy="1512168"/>
          </a:xfrm>
        </p:grpSpPr>
        <p:sp>
          <p:nvSpPr>
            <p:cNvPr id="372" name="Rechteck 37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>
                <a:defRPr/>
              </a:pPr>
              <a:r>
                <a:rPr lang="de-DE" sz="20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73" name="Picture 220" descr="rup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  <p:pic>
          <p:nvPicPr>
            <p:cNvPr id="37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grpSp>
        <p:nvGrpSpPr>
          <p:cNvPr id="375" name="Gruppieren 80"/>
          <p:cNvGrpSpPr>
            <a:grpSpLocks/>
          </p:cNvGrpSpPr>
          <p:nvPr/>
        </p:nvGrpSpPr>
        <p:grpSpPr bwMode="auto">
          <a:xfrm>
            <a:off x="1573013" y="4811388"/>
            <a:ext cx="809625" cy="1133475"/>
            <a:chOff x="3275856" y="2492896"/>
            <a:chExt cx="1080120" cy="1512168"/>
          </a:xfrm>
        </p:grpSpPr>
        <p:sp>
          <p:nvSpPr>
            <p:cNvPr id="376" name="Rechteck 37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7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" name="Gruppieren 85"/>
          <p:cNvGrpSpPr>
            <a:grpSpLocks/>
          </p:cNvGrpSpPr>
          <p:nvPr/>
        </p:nvGrpSpPr>
        <p:grpSpPr bwMode="auto">
          <a:xfrm>
            <a:off x="2581075" y="4801861"/>
            <a:ext cx="809625" cy="1135062"/>
            <a:chOff x="3275856" y="2492896"/>
            <a:chExt cx="1080120" cy="1512168"/>
          </a:xfrm>
        </p:grpSpPr>
        <p:sp>
          <p:nvSpPr>
            <p:cNvPr id="380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3" name="Gruppieren 94"/>
          <p:cNvGrpSpPr>
            <a:grpSpLocks/>
          </p:cNvGrpSpPr>
          <p:nvPr/>
        </p:nvGrpSpPr>
        <p:grpSpPr bwMode="auto">
          <a:xfrm>
            <a:off x="3612950" y="4801861"/>
            <a:ext cx="811213" cy="1135062"/>
            <a:chOff x="3275856" y="2492896"/>
            <a:chExt cx="1080120" cy="1512168"/>
          </a:xfrm>
        </p:grpSpPr>
        <p:sp>
          <p:nvSpPr>
            <p:cNvPr id="384" name="Rechteck 383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5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6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7" name="Gruppieren 119"/>
          <p:cNvGrpSpPr>
            <a:grpSpLocks/>
          </p:cNvGrpSpPr>
          <p:nvPr/>
        </p:nvGrpSpPr>
        <p:grpSpPr bwMode="auto">
          <a:xfrm>
            <a:off x="4694038" y="4798688"/>
            <a:ext cx="809625" cy="1133475"/>
            <a:chOff x="3275856" y="2492896"/>
            <a:chExt cx="1080120" cy="1512168"/>
          </a:xfrm>
        </p:grpSpPr>
        <p:sp>
          <p:nvSpPr>
            <p:cNvPr id="388" name="Rechteck 387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9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1" name="Gruppieren 123"/>
          <p:cNvGrpSpPr>
            <a:grpSpLocks/>
          </p:cNvGrpSpPr>
          <p:nvPr/>
        </p:nvGrpSpPr>
        <p:grpSpPr bwMode="auto">
          <a:xfrm>
            <a:off x="5684638" y="4787575"/>
            <a:ext cx="809625" cy="1135063"/>
            <a:chOff x="3275856" y="2492896"/>
            <a:chExt cx="1080120" cy="1512168"/>
          </a:xfrm>
        </p:grpSpPr>
        <p:sp>
          <p:nvSpPr>
            <p:cNvPr id="392" name="Rechteck 39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3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5" name="Gruppieren 127"/>
          <p:cNvGrpSpPr>
            <a:grpSpLocks/>
          </p:cNvGrpSpPr>
          <p:nvPr/>
        </p:nvGrpSpPr>
        <p:grpSpPr bwMode="auto">
          <a:xfrm>
            <a:off x="6692700" y="4812975"/>
            <a:ext cx="809625" cy="1135063"/>
            <a:chOff x="3275856" y="2492896"/>
            <a:chExt cx="1080120" cy="1512168"/>
          </a:xfrm>
        </p:grpSpPr>
        <p:sp>
          <p:nvSpPr>
            <p:cNvPr id="396" name="Rechteck 39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" name="Gruppieren 131"/>
          <p:cNvGrpSpPr>
            <a:grpSpLocks/>
          </p:cNvGrpSpPr>
          <p:nvPr/>
        </p:nvGrpSpPr>
        <p:grpSpPr bwMode="auto">
          <a:xfrm>
            <a:off x="7627736" y="4812975"/>
            <a:ext cx="811212" cy="1135063"/>
            <a:chOff x="3275856" y="2492896"/>
            <a:chExt cx="1080120" cy="1512168"/>
          </a:xfrm>
        </p:grpSpPr>
        <p:sp>
          <p:nvSpPr>
            <p:cNvPr id="400" name="Rechteck 39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0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3" name="Trapezoid 402"/>
          <p:cNvSpPr/>
          <p:nvPr/>
        </p:nvSpPr>
        <p:spPr>
          <a:xfrm>
            <a:off x="16857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4" name="Gerade Verbindung mit Pfeil 403"/>
          <p:cNvCxnSpPr>
            <a:endCxn id="403" idx="2"/>
          </p:cNvCxnSpPr>
          <p:nvPr/>
        </p:nvCxnSpPr>
        <p:spPr>
          <a:xfrm flipH="1" flipV="1">
            <a:off x="199687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5" name="Trapezoid 404"/>
          <p:cNvSpPr/>
          <p:nvPr/>
        </p:nvSpPr>
        <p:spPr>
          <a:xfrm>
            <a:off x="780848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sp>
        <p:nvSpPr>
          <p:cNvPr id="406" name="Trapezoid 405"/>
          <p:cNvSpPr/>
          <p:nvPr/>
        </p:nvSpPr>
        <p:spPr>
          <a:xfrm>
            <a:off x="2677913" y="4055738"/>
            <a:ext cx="623887" cy="433387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7" name="Gerade Verbindung mit Pfeil 406"/>
          <p:cNvCxnSpPr>
            <a:endCxn id="406" idx="2"/>
          </p:cNvCxnSpPr>
          <p:nvPr/>
        </p:nvCxnSpPr>
        <p:spPr>
          <a:xfrm flipH="1" flipV="1">
            <a:off x="2989061" y="4489123"/>
            <a:ext cx="0" cy="43973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8" name="Trapezoid 407"/>
          <p:cNvSpPr/>
          <p:nvPr/>
        </p:nvSpPr>
        <p:spPr>
          <a:xfrm>
            <a:off x="368597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9" name="Gerade Verbindung mit Pfeil 408"/>
          <p:cNvCxnSpPr>
            <a:endCxn id="408" idx="2"/>
          </p:cNvCxnSpPr>
          <p:nvPr/>
        </p:nvCxnSpPr>
        <p:spPr>
          <a:xfrm flipH="1" flipV="1">
            <a:off x="399712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0" name="Trapezoid 409"/>
          <p:cNvSpPr/>
          <p:nvPr/>
        </p:nvSpPr>
        <p:spPr>
          <a:xfrm>
            <a:off x="4813098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1" name="Gerade Verbindung mit Pfeil 410"/>
          <p:cNvCxnSpPr>
            <a:endCxn id="410" idx="2"/>
          </p:cNvCxnSpPr>
          <p:nvPr/>
        </p:nvCxnSpPr>
        <p:spPr>
          <a:xfrm flipH="1" flipV="1">
            <a:off x="5124248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2" name="Trapezoid 411"/>
          <p:cNvSpPr/>
          <p:nvPr/>
        </p:nvSpPr>
        <p:spPr>
          <a:xfrm>
            <a:off x="57751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3" name="Gerade Verbindung mit Pfeil 412"/>
          <p:cNvCxnSpPr>
            <a:endCxn id="412" idx="2"/>
          </p:cNvCxnSpPr>
          <p:nvPr/>
        </p:nvCxnSpPr>
        <p:spPr>
          <a:xfrm flipH="1" flipV="1">
            <a:off x="608627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4" name="Trapezoid 413"/>
          <p:cNvSpPr/>
          <p:nvPr/>
        </p:nvSpPr>
        <p:spPr>
          <a:xfrm>
            <a:off x="6783186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5" name="Gerade Verbindung mit Pfeil 414"/>
          <p:cNvCxnSpPr>
            <a:endCxn id="414" idx="2"/>
          </p:cNvCxnSpPr>
          <p:nvPr/>
        </p:nvCxnSpPr>
        <p:spPr>
          <a:xfrm flipH="1" flipV="1">
            <a:off x="7094336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6" name="Trapezoid 415"/>
          <p:cNvSpPr/>
          <p:nvPr/>
        </p:nvSpPr>
        <p:spPr>
          <a:xfrm>
            <a:off x="771822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7" name="Gerade Verbindung mit Pfeil 416"/>
          <p:cNvCxnSpPr>
            <a:endCxn id="416" idx="2"/>
          </p:cNvCxnSpPr>
          <p:nvPr/>
        </p:nvCxnSpPr>
        <p:spPr>
          <a:xfrm flipH="1" flipV="1">
            <a:off x="8029373" y="4495475"/>
            <a:ext cx="1588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8" name="Trapezoid 417"/>
          <p:cNvSpPr/>
          <p:nvPr/>
        </p:nvSpPr>
        <p:spPr>
          <a:xfrm>
            <a:off x="1238048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9" name="Gewinkelte Verbindung 418"/>
          <p:cNvCxnSpPr>
            <a:stCxn id="405" idx="0"/>
            <a:endCxn id="418" idx="2"/>
          </p:cNvCxnSpPr>
          <p:nvPr/>
        </p:nvCxnSpPr>
        <p:spPr>
          <a:xfrm rot="5400000" flipH="1" flipV="1">
            <a:off x="1176931" y="3691405"/>
            <a:ext cx="287337" cy="4572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0" name="Gewinkelte Verbindung 419"/>
          <p:cNvCxnSpPr>
            <a:stCxn id="403" idx="0"/>
            <a:endCxn id="418" idx="2"/>
          </p:cNvCxnSpPr>
          <p:nvPr/>
        </p:nvCxnSpPr>
        <p:spPr>
          <a:xfrm rot="16200000" flipV="1">
            <a:off x="1629369" y="3696169"/>
            <a:ext cx="287337" cy="4476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1" name="Trapezoid 420"/>
          <p:cNvSpPr/>
          <p:nvPr/>
        </p:nvSpPr>
        <p:spPr>
          <a:xfrm>
            <a:off x="3158923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2" name="Gewinkelte Verbindung 421"/>
          <p:cNvCxnSpPr>
            <a:stCxn id="406" idx="0"/>
            <a:endCxn id="421" idx="2"/>
          </p:cNvCxnSpPr>
          <p:nvPr/>
        </p:nvCxnSpPr>
        <p:spPr>
          <a:xfrm rot="5400000" flipH="1" flipV="1">
            <a:off x="3089867" y="3675530"/>
            <a:ext cx="279400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3" name="Gewinkelte Verbindung 422"/>
          <p:cNvCxnSpPr>
            <a:stCxn id="408" idx="0"/>
            <a:endCxn id="421" idx="2"/>
          </p:cNvCxnSpPr>
          <p:nvPr/>
        </p:nvCxnSpPr>
        <p:spPr>
          <a:xfrm rot="16200000" flipV="1">
            <a:off x="3589931" y="3656480"/>
            <a:ext cx="287337" cy="5270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4" name="Trapezoid 423"/>
          <p:cNvSpPr/>
          <p:nvPr/>
        </p:nvSpPr>
        <p:spPr>
          <a:xfrm>
            <a:off x="5278238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5" name="Gewinkelte Verbindung 424"/>
          <p:cNvCxnSpPr>
            <a:stCxn id="410" idx="0"/>
            <a:endCxn id="424" idx="2"/>
          </p:cNvCxnSpPr>
          <p:nvPr/>
        </p:nvCxnSpPr>
        <p:spPr>
          <a:xfrm rot="5400000" flipH="1" flipV="1">
            <a:off x="5213944" y="3686644"/>
            <a:ext cx="287337" cy="4667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6" name="Gewinkelte Verbindung 425"/>
          <p:cNvCxnSpPr>
            <a:stCxn id="412" idx="0"/>
            <a:endCxn id="424" idx="2"/>
          </p:cNvCxnSpPr>
          <p:nvPr/>
        </p:nvCxnSpPr>
        <p:spPr>
          <a:xfrm rot="16200000" flipV="1">
            <a:off x="5694956" y="3672355"/>
            <a:ext cx="287337" cy="4953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7" name="Trapezoid 426"/>
          <p:cNvSpPr/>
          <p:nvPr/>
        </p:nvSpPr>
        <p:spPr>
          <a:xfrm>
            <a:off x="7262613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8" name="Gewinkelte Verbindung 427"/>
          <p:cNvCxnSpPr>
            <a:stCxn id="414" idx="0"/>
            <a:endCxn id="427" idx="2"/>
          </p:cNvCxnSpPr>
          <p:nvPr/>
        </p:nvCxnSpPr>
        <p:spPr>
          <a:xfrm rot="5400000" flipH="1" flipV="1">
            <a:off x="7191175" y="3679499"/>
            <a:ext cx="287337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9" name="Gewinkelte Verbindung 428"/>
          <p:cNvCxnSpPr>
            <a:stCxn id="416" idx="0"/>
            <a:endCxn id="427" idx="2"/>
          </p:cNvCxnSpPr>
          <p:nvPr/>
        </p:nvCxnSpPr>
        <p:spPr>
          <a:xfrm rot="16200000" flipV="1">
            <a:off x="7658694" y="3692994"/>
            <a:ext cx="287337" cy="4540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0" name="Trapezoid 429"/>
          <p:cNvSpPr/>
          <p:nvPr/>
        </p:nvSpPr>
        <p:spPr>
          <a:xfrm>
            <a:off x="2222298" y="2623811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1" name="Gewinkelte Verbindung 430"/>
          <p:cNvCxnSpPr>
            <a:stCxn id="418" idx="0"/>
            <a:endCxn id="430" idx="2"/>
          </p:cNvCxnSpPr>
          <p:nvPr/>
        </p:nvCxnSpPr>
        <p:spPr>
          <a:xfrm rot="5400000" flipH="1" flipV="1">
            <a:off x="1896862" y="2707949"/>
            <a:ext cx="288925" cy="9842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2" name="Gewinkelte Verbindung 431"/>
          <p:cNvCxnSpPr>
            <a:stCxn id="421" idx="0"/>
            <a:endCxn id="430" idx="2"/>
          </p:cNvCxnSpPr>
          <p:nvPr/>
        </p:nvCxnSpPr>
        <p:spPr>
          <a:xfrm rot="16200000" flipV="1">
            <a:off x="2857300" y="2731763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3" name="Trapezoid 432"/>
          <p:cNvSpPr/>
          <p:nvPr/>
        </p:nvSpPr>
        <p:spPr>
          <a:xfrm>
            <a:off x="6327573" y="2623811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4" name="Gewinkelte Verbindung 433"/>
          <p:cNvCxnSpPr>
            <a:stCxn id="424" idx="0"/>
            <a:endCxn id="433" idx="2"/>
          </p:cNvCxnSpPr>
          <p:nvPr/>
        </p:nvCxnSpPr>
        <p:spPr>
          <a:xfrm rot="5400000" flipH="1" flipV="1">
            <a:off x="5970387" y="2676199"/>
            <a:ext cx="288925" cy="10477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5" name="Gewinkelte Verbindung 434"/>
          <p:cNvCxnSpPr>
            <a:stCxn id="427" idx="0"/>
            <a:endCxn id="433" idx="2"/>
          </p:cNvCxnSpPr>
          <p:nvPr/>
        </p:nvCxnSpPr>
        <p:spPr>
          <a:xfrm rot="16200000" flipV="1">
            <a:off x="6962575" y="2731763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6" name="Trapezoid 435"/>
          <p:cNvSpPr/>
          <p:nvPr/>
        </p:nvSpPr>
        <p:spPr>
          <a:xfrm>
            <a:off x="4270173" y="1904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7" name="Gewinkelte Verbindung 436"/>
          <p:cNvCxnSpPr>
            <a:stCxn id="430" idx="0"/>
            <a:endCxn id="436" idx="2"/>
          </p:cNvCxnSpPr>
          <p:nvPr/>
        </p:nvCxnSpPr>
        <p:spPr>
          <a:xfrm rot="5400000" flipH="1" flipV="1">
            <a:off x="3413717" y="1456206"/>
            <a:ext cx="287338" cy="20478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8" name="Gewinkelte Verbindung 437"/>
          <p:cNvCxnSpPr>
            <a:stCxn id="433" idx="0"/>
            <a:endCxn id="436" idx="2"/>
          </p:cNvCxnSpPr>
          <p:nvPr/>
        </p:nvCxnSpPr>
        <p:spPr>
          <a:xfrm rot="16200000" flipV="1">
            <a:off x="5466354" y="1451442"/>
            <a:ext cx="287338" cy="20574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9" name="Gewinkelte Verbindung 438"/>
          <p:cNvCxnSpPr>
            <a:stCxn id="436" idx="0"/>
          </p:cNvCxnSpPr>
          <p:nvPr/>
        </p:nvCxnSpPr>
        <p:spPr>
          <a:xfrm rot="16200000" flipV="1">
            <a:off x="4472581" y="1795930"/>
            <a:ext cx="217487" cy="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40" name="Textfeld 439"/>
          <p:cNvSpPr txBox="1">
            <a:spLocks noChangeArrowheads="1"/>
          </p:cNvSpPr>
          <p:nvPr/>
        </p:nvSpPr>
        <p:spPr bwMode="auto">
          <a:xfrm>
            <a:off x="4309863" y="1328411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kern="0">
                <a:solidFill>
                  <a:sysClr val="windowText" lastClr="000000"/>
                </a:solidFill>
              </a:rPr>
              <a:t>PK</a:t>
            </a:r>
          </a:p>
        </p:txBody>
      </p:sp>
      <p:sp>
        <p:nvSpPr>
          <p:cNvPr id="441" name="Ellipse 440"/>
          <p:cNvSpPr/>
          <p:nvPr/>
        </p:nvSpPr>
        <p:spPr>
          <a:xfrm>
            <a:off x="915588" y="3842079"/>
            <a:ext cx="371078" cy="3710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2" name="Ellipse 441"/>
          <p:cNvSpPr/>
          <p:nvPr/>
        </p:nvSpPr>
        <p:spPr>
          <a:xfrm>
            <a:off x="3291536" y="3135816"/>
            <a:ext cx="352425" cy="35163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3" name="Ellipse 442"/>
          <p:cNvSpPr/>
          <p:nvPr/>
        </p:nvSpPr>
        <p:spPr>
          <a:xfrm>
            <a:off x="6460022" y="2415734"/>
            <a:ext cx="352425" cy="3516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4" name="Text Box 41"/>
          <p:cNvSpPr txBox="1">
            <a:spLocks noChangeArrowheads="1"/>
          </p:cNvSpPr>
          <p:nvPr/>
        </p:nvSpPr>
        <p:spPr bwMode="auto">
          <a:xfrm>
            <a:off x="4952601" y="1615899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</a:t>
            </a:r>
            <a:r>
              <a:rPr lang="en-US" sz="2500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,    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 ,     ,      )</a:t>
            </a:r>
          </a:p>
        </p:txBody>
      </p:sp>
      <p:pic>
        <p:nvPicPr>
          <p:cNvPr id="445" name="Picture 42" descr="docs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4777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" name="Oval 44"/>
          <p:cNvSpPr>
            <a:spLocks noChangeArrowheads="1"/>
          </p:cNvSpPr>
          <p:nvPr/>
        </p:nvSpPr>
        <p:spPr bwMode="auto">
          <a:xfrm>
            <a:off x="732618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47" name="Oval 45"/>
          <p:cNvSpPr>
            <a:spLocks noChangeArrowheads="1"/>
          </p:cNvSpPr>
          <p:nvPr/>
        </p:nvSpPr>
        <p:spPr bwMode="auto">
          <a:xfrm>
            <a:off x="7797705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48" name="Oval 46"/>
          <p:cNvSpPr>
            <a:spLocks noChangeArrowheads="1"/>
          </p:cNvSpPr>
          <p:nvPr/>
        </p:nvSpPr>
        <p:spPr bwMode="auto">
          <a:xfrm>
            <a:off x="8301439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449" name="Picture 220" descr="r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5761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" name="Gruppieren 80"/>
          <p:cNvGrpSpPr>
            <a:grpSpLocks/>
          </p:cNvGrpSpPr>
          <p:nvPr/>
        </p:nvGrpSpPr>
        <p:grpSpPr bwMode="auto">
          <a:xfrm>
            <a:off x="688021" y="4792960"/>
            <a:ext cx="809625" cy="1133475"/>
            <a:chOff x="3275856" y="2492896"/>
            <a:chExt cx="1080120" cy="1512168"/>
          </a:xfrm>
        </p:grpSpPr>
        <p:sp>
          <p:nvSpPr>
            <p:cNvPr id="451" name="Rechteck 450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52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3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4" name="Ellipse 453"/>
          <p:cNvSpPr/>
          <p:nvPr/>
        </p:nvSpPr>
        <p:spPr>
          <a:xfrm>
            <a:off x="236336" y="5432098"/>
            <a:ext cx="8666162" cy="515938"/>
          </a:xfrm>
          <a:prstGeom prst="ellipse">
            <a:avLst/>
          </a:prstGeom>
          <a:solidFill>
            <a:srgbClr val="00B0F0">
              <a:alpha val="27000"/>
            </a:srgb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500" b="1" kern="0" dirty="0">
                <a:solidFill>
                  <a:srgbClr val="000000"/>
                </a:solidFill>
                <a:latin typeface="Verdana"/>
              </a:rPr>
              <a:t>SK</a:t>
            </a:r>
          </a:p>
        </p:txBody>
      </p:sp>
      <p:sp>
        <p:nvSpPr>
          <p:cNvPr id="455" name="Ellipse 454"/>
          <p:cNvSpPr/>
          <p:nvPr/>
        </p:nvSpPr>
        <p:spPr>
          <a:xfrm>
            <a:off x="1431725" y="4684386"/>
            <a:ext cx="1101725" cy="13954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456" name="Gerade Verbindung mit Pfeil 455"/>
          <p:cNvCxnSpPr>
            <a:endCxn id="405" idx="2"/>
          </p:cNvCxnSpPr>
          <p:nvPr/>
        </p:nvCxnSpPr>
        <p:spPr>
          <a:xfrm flipH="1" flipV="1">
            <a:off x="1091998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704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382E-6 L -0.3033 0.34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7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7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build="p"/>
      <p:bldP spid="369" grpId="0" animBg="1"/>
      <p:bldP spid="403" grpId="0" animBg="1"/>
      <p:bldP spid="405" grpId="0" animBg="1"/>
      <p:bldP spid="406" grpId="0" animBg="1"/>
      <p:bldP spid="408" grpId="0" animBg="1"/>
      <p:bldP spid="410" grpId="0" animBg="1"/>
      <p:bldP spid="412" grpId="0" animBg="1"/>
      <p:bldP spid="414" grpId="0" animBg="1"/>
      <p:bldP spid="416" grpId="0" animBg="1"/>
      <p:bldP spid="418" grpId="0" animBg="1"/>
      <p:bldP spid="421" grpId="0" animBg="1"/>
      <p:bldP spid="424" grpId="0" animBg="1"/>
      <p:bldP spid="427" grpId="0" animBg="1"/>
      <p:bldP spid="430" grpId="0" animBg="1"/>
      <p:bldP spid="433" grpId="0" animBg="1"/>
      <p:bldP spid="436" grpId="0" animBg="1"/>
      <p:bldP spid="440" grpId="0"/>
      <p:bldP spid="441" grpId="0" animBg="1"/>
      <p:bldP spid="442" grpId="0" animBg="1"/>
      <p:bldP spid="443" grpId="0" animBg="1"/>
      <p:bldP spid="444" grpId="0"/>
      <p:bldP spid="446" grpId="0" animBg="1"/>
      <p:bldP spid="447" grpId="0" animBg="1"/>
      <p:bldP spid="448" grpId="0" animBg="1"/>
      <p:bldP spid="454" grpId="0" animBg="1"/>
      <p:bldP spid="4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190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6600" dirty="0" smtClean="0"/>
              <a:t>Winternitz-OTS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58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Function chains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Function family: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𝑤</m:t>
                    </m:r>
                  </m:oMath>
                </a14:m>
                <a:endParaRPr lang="en-US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Chain: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b="1" baseline="30000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1028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683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1160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 Verbindung mit Pfeil 9"/>
          <p:cNvCxnSpPr>
            <a:stCxn id="7" idx="6"/>
            <a:endCxn id="8" idx="2"/>
          </p:cNvCxnSpPr>
          <p:nvPr/>
        </p:nvCxnSpPr>
        <p:spPr>
          <a:xfrm>
            <a:off x="6842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7637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4114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Gerade Verbindung mit Pfeil 12"/>
          <p:cNvCxnSpPr>
            <a:stCxn id="11" idx="6"/>
            <a:endCxn id="12" idx="2"/>
          </p:cNvCxnSpPr>
          <p:nvPr/>
        </p:nvCxnSpPr>
        <p:spPr>
          <a:xfrm>
            <a:off x="19796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3319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059115" y="5181600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7084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" name="Gerade Verbindung mit Pfeil 16"/>
          <p:cNvCxnSpPr>
            <a:stCxn id="15" idx="6"/>
            <a:endCxn id="16" idx="2"/>
          </p:cNvCxnSpPr>
          <p:nvPr/>
        </p:nvCxnSpPr>
        <p:spPr>
          <a:xfrm>
            <a:off x="32766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43561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0038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0" name="Gerade Verbindung mit Pfeil 19"/>
          <p:cNvCxnSpPr>
            <a:stCxn id="18" idx="6"/>
            <a:endCxn id="19" idx="2"/>
          </p:cNvCxnSpPr>
          <p:nvPr/>
        </p:nvCxnSpPr>
        <p:spPr>
          <a:xfrm>
            <a:off x="45720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9243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26273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6515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4" name="Gerade Verbindung mit Pfeil 23"/>
          <p:cNvCxnSpPr>
            <a:endCxn id="23" idx="2"/>
          </p:cNvCxnSpPr>
          <p:nvPr/>
        </p:nvCxnSpPr>
        <p:spPr>
          <a:xfrm>
            <a:off x="52197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3007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9484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7" name="Gerade Verbindung mit Pfeil 26"/>
          <p:cNvCxnSpPr>
            <a:stCxn id="25" idx="6"/>
            <a:endCxn id="26" idx="2"/>
          </p:cNvCxnSpPr>
          <p:nvPr/>
        </p:nvCxnSpPr>
        <p:spPr>
          <a:xfrm>
            <a:off x="65166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5961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82438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0" name="Gerade Verbindung mit Pfeil 29"/>
          <p:cNvCxnSpPr>
            <a:stCxn id="28" idx="6"/>
            <a:endCxn id="29" idx="2"/>
          </p:cNvCxnSpPr>
          <p:nvPr/>
        </p:nvCxnSpPr>
        <p:spPr>
          <a:xfrm>
            <a:off x="78120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71643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5867400" y="5289550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Textfeld 32"/>
          <p:cNvSpPr txBox="1">
            <a:spLocks noChangeArrowheads="1"/>
          </p:cNvSpPr>
          <p:nvPr/>
        </p:nvSpPr>
        <p:spPr bwMode="auto">
          <a:xfrm>
            <a:off x="111869" y="4745002"/>
            <a:ext cx="1296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x</a:t>
            </a:r>
            <a:endParaRPr lang="de-DE" sz="2000" i="1" dirty="0">
              <a:ea typeface="Verdan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7" name="Textfeld 33"/>
              <p:cNvSpPr txBox="1">
                <a:spLocks noChangeArrowheads="1"/>
              </p:cNvSpPr>
              <p:nvPr/>
            </p:nvSpPr>
            <p:spPr bwMode="auto">
              <a:xfrm>
                <a:off x="554557" y="5590735"/>
                <a:ext cx="1810137" cy="392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𝑐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) =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(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𝑥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endParaRPr lang="de-DE" sz="1400" dirty="0"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7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557" y="5590735"/>
                <a:ext cx="1810137" cy="392993"/>
              </a:xfrm>
              <a:prstGeom prst="rect">
                <a:avLst/>
              </a:prstGeom>
              <a:blipFill rotWithShape="0">
                <a:blip r:embed="rId5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8" name="Textfeld 34"/>
              <p:cNvSpPr txBox="1">
                <a:spLocks noChangeArrowheads="1"/>
              </p:cNvSpPr>
              <p:nvPr/>
            </p:nvSpPr>
            <p:spPr bwMode="auto">
              <a:xfrm>
                <a:off x="7921691" y="5425283"/>
                <a:ext cx="1330832" cy="407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𝒘</m:t>
                          </m:r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)  </m:t>
                      </m:r>
                    </m:oMath>
                  </m:oMathPara>
                </a14:m>
                <a:endParaRPr lang="de-DE" sz="2000" dirty="0"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8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691" y="5425283"/>
                <a:ext cx="1330832" cy="407099"/>
              </a:xfrm>
              <a:prstGeom prst="rect">
                <a:avLst/>
              </a:prstGeom>
              <a:blipFill rotWithShape="0">
                <a:blip r:embed="rId6"/>
                <a:stretch>
                  <a:fillRect b="-149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k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043163"/>
              </p:ext>
            </p:extLst>
          </p:nvPr>
        </p:nvGraphicFramePr>
        <p:xfrm>
          <a:off x="2052285" y="3363913"/>
          <a:ext cx="5032728" cy="85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7" imgW="2323800" imgH="393480" progId="Equation.3">
                  <p:embed/>
                </p:oleObj>
              </mc:Choice>
              <mc:Fallback>
                <p:oleObj name="Equation" r:id="rId7" imgW="232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285" y="3363913"/>
                        <a:ext cx="5032728" cy="8535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1056" grpId="0"/>
      <p:bldP spid="1057" grpId="0"/>
      <p:bldP spid="105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8950</TotalTime>
  <Words>1336</Words>
  <Application>Microsoft Office PowerPoint</Application>
  <PresentationFormat>On-screen Show (4:3)</PresentationFormat>
  <Paragraphs>521</Paragraphs>
  <Slides>41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Bitstream Charter</vt:lpstr>
      <vt:lpstr>Calibri</vt:lpstr>
      <vt:lpstr>Calibri Light</vt:lpstr>
      <vt:lpstr>Cambria Math</vt:lpstr>
      <vt:lpstr>French Script MT</vt:lpstr>
      <vt:lpstr>Stafford</vt:lpstr>
      <vt:lpstr>Times New Roman</vt:lpstr>
      <vt:lpstr>Verdana</vt:lpstr>
      <vt:lpstr>Wingdings</vt:lpstr>
      <vt:lpstr>Office Theme</vt:lpstr>
      <vt:lpstr>Formel</vt:lpstr>
      <vt:lpstr>Equation</vt:lpstr>
      <vt:lpstr>An update on Hash-based Signatures </vt:lpstr>
      <vt:lpstr>Trapdoor- / Identification Scheme-based (PQ-)Signatures</vt:lpstr>
      <vt:lpstr>Hash-based Signature Schemes [Mer89]</vt:lpstr>
      <vt:lpstr>RSA – DSA – EC-DSA...</vt:lpstr>
      <vt:lpstr>PowerPoint Presentation</vt:lpstr>
      <vt:lpstr>Lamport-Diffie OTS [Lam79]</vt:lpstr>
      <vt:lpstr>Merkle’s Hash-based Signatures</vt:lpstr>
      <vt:lpstr>Winternitz-OTS</vt:lpstr>
      <vt:lpstr>Function chains</vt:lpstr>
      <vt:lpstr>WOTS </vt:lpstr>
      <vt:lpstr>WOTS Signature generation</vt:lpstr>
      <vt:lpstr>WOTS Signature Verification</vt:lpstr>
      <vt:lpstr>WOTS Function Chains</vt:lpstr>
      <vt:lpstr>WOTS Security</vt:lpstr>
      <vt:lpstr>Standardizing hash-based signatures. The case of XMSS</vt:lpstr>
      <vt:lpstr>XMSS</vt:lpstr>
      <vt:lpstr>Multi-Tree XMSS</vt:lpstr>
      <vt:lpstr>Multi-target attacks</vt:lpstr>
      <vt:lpstr>Multi-target attacks</vt:lpstr>
      <vt:lpstr>Multi-target attacks</vt:lpstr>
      <vt:lpstr>Solution?</vt:lpstr>
      <vt:lpstr>XMSS-Draft since -01</vt:lpstr>
      <vt:lpstr>XMSS-Draft since -01</vt:lpstr>
      <vt:lpstr>SPHINCS: practical stateless hash-based signatures</vt:lpstr>
      <vt:lpstr>PowerPoint Presentation</vt:lpstr>
      <vt:lpstr>Protest?</vt:lpstr>
      <vt:lpstr>PowerPoint Presentation</vt:lpstr>
      <vt:lpstr>HORS [RR02]</vt:lpstr>
      <vt:lpstr>HORS mapping function</vt:lpstr>
      <vt:lpstr>HORS</vt:lpstr>
      <vt:lpstr>HORS Security</vt:lpstr>
      <vt:lpstr>HORST</vt:lpstr>
      <vt:lpstr>SPHINCS</vt:lpstr>
      <vt:lpstr>PowerPoint Presentation</vt:lpstr>
      <vt:lpstr>(Hash) function families</vt:lpstr>
      <vt:lpstr>One-wayness</vt:lpstr>
      <vt:lpstr>Collision resistance</vt:lpstr>
      <vt:lpstr>Second-preimage resistance</vt:lpstr>
      <vt:lpstr>Undetectability</vt:lpstr>
      <vt:lpstr>Pseudorandomness</vt:lpstr>
      <vt:lpstr>WOTS Sizes and Runtimes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Hash-based Signatures</dc:title>
  <dc:creator>huelsing</dc:creator>
  <cp:lastModifiedBy>huelsing</cp:lastModifiedBy>
  <cp:revision>53</cp:revision>
  <dcterms:created xsi:type="dcterms:W3CDTF">2015-06-01T12:22:23Z</dcterms:created>
  <dcterms:modified xsi:type="dcterms:W3CDTF">2015-09-09T19:11:13Z</dcterms:modified>
</cp:coreProperties>
</file>