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8" r:id="rId1"/>
  </p:sldMasterIdLst>
  <p:notesMasterIdLst>
    <p:notesMasterId r:id="rId18"/>
  </p:notesMasterIdLst>
  <p:sldIdLst>
    <p:sldId id="256" r:id="rId2"/>
    <p:sldId id="336" r:id="rId3"/>
    <p:sldId id="330" r:id="rId4"/>
    <p:sldId id="331" r:id="rId5"/>
    <p:sldId id="332" r:id="rId6"/>
    <p:sldId id="333" r:id="rId7"/>
    <p:sldId id="335" r:id="rId8"/>
    <p:sldId id="286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272" r:id="rId1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é Spanjaard" initials="" lastIdx="0" clrIdx="0"/>
  <p:cmAuthor id="1" name="TU/e" initials="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9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1212" autoAdjust="0"/>
  </p:normalViewPr>
  <p:slideViewPr>
    <p:cSldViewPr>
      <p:cViewPr varScale="1">
        <p:scale>
          <a:sx n="94" d="100"/>
          <a:sy n="94" d="100"/>
        </p:scale>
        <p:origin x="17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DB81D0-1B2B-41DF-8D04-8E3B86ED5D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5B7FE56-DE2E-4545-B246-FC1C7663D6B1}">
      <dgm:prSet/>
      <dgm:spPr>
        <a:solidFill>
          <a:srgbClr val="00C800"/>
        </a:solidFill>
        <a:ln>
          <a:noFill/>
        </a:ln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Post quantum</a:t>
          </a:r>
          <a:endParaRPr lang="de-DE" dirty="0">
            <a:solidFill>
              <a:schemeClr val="tx1"/>
            </a:solidFill>
          </a:endParaRPr>
        </a:p>
      </dgm:t>
    </dgm:pt>
    <dgm:pt modelId="{230036BB-DDA8-4BBC-8BD9-F6F2A5758973}" type="sibTrans" cxnId="{EFF2FCDB-DC61-46D2-B767-38A651E6F100}">
      <dgm:prSet/>
      <dgm:spPr/>
      <dgm:t>
        <a:bodyPr/>
        <a:lstStyle/>
        <a:p>
          <a:endParaRPr lang="de-DE"/>
        </a:p>
      </dgm:t>
    </dgm:pt>
    <dgm:pt modelId="{2F3DA82B-D7B3-4EB4-9A55-2021AF94BD1A}" type="parTrans" cxnId="{EFF2FCDB-DC61-46D2-B767-38A651E6F100}">
      <dgm:prSet/>
      <dgm:spPr/>
      <dgm:t>
        <a:bodyPr/>
        <a:lstStyle/>
        <a:p>
          <a:endParaRPr lang="de-DE"/>
        </a:p>
      </dgm:t>
    </dgm:pt>
    <dgm:pt modelId="{4F2DD670-B497-4083-ABD1-7DE8ED43F049}">
      <dgm:prSet/>
      <dgm:spPr>
        <a:solidFill>
          <a:srgbClr val="00C800"/>
        </a:solidFill>
        <a:ln>
          <a:noFill/>
        </a:ln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Only secure hash function</a:t>
          </a:r>
          <a:endParaRPr lang="de-DE" dirty="0">
            <a:solidFill>
              <a:schemeClr val="tx1"/>
            </a:solidFill>
          </a:endParaRPr>
        </a:p>
      </dgm:t>
    </dgm:pt>
    <dgm:pt modelId="{5A5FA58D-F7C2-4E28-9F0E-43B0544D5593}" type="parTrans" cxnId="{A31BF2D4-02A5-4EC3-AEAC-0D9D60FAB0B8}">
      <dgm:prSet/>
      <dgm:spPr/>
      <dgm:t>
        <a:bodyPr/>
        <a:lstStyle/>
        <a:p>
          <a:endParaRPr lang="en-US"/>
        </a:p>
      </dgm:t>
    </dgm:pt>
    <dgm:pt modelId="{1AF4BEAD-F945-49B7-BDF2-51E496DB2CDB}" type="sibTrans" cxnId="{A31BF2D4-02A5-4EC3-AEAC-0D9D60FAB0B8}">
      <dgm:prSet/>
      <dgm:spPr/>
      <dgm:t>
        <a:bodyPr/>
        <a:lstStyle/>
        <a:p>
          <a:endParaRPr lang="en-US"/>
        </a:p>
      </dgm:t>
    </dgm:pt>
    <dgm:pt modelId="{A92A88D6-2727-4E75-A28A-5B04E4A3B624}">
      <dgm:prSet/>
      <dgm:spPr>
        <a:solidFill>
          <a:srgbClr val="00C800"/>
        </a:solidFill>
        <a:ln>
          <a:noFill/>
        </a:ln>
      </dgm:spPr>
      <dgm:t>
        <a:bodyPr/>
        <a:lstStyle/>
        <a:p>
          <a:pPr rtl="0"/>
          <a:r>
            <a:rPr lang="de-DE" dirty="0" smtClean="0">
              <a:solidFill>
                <a:schemeClr val="tx1"/>
              </a:solidFill>
            </a:rPr>
            <a:t>Security well understood</a:t>
          </a:r>
          <a:endParaRPr lang="de-DE" dirty="0">
            <a:solidFill>
              <a:schemeClr val="tx1"/>
            </a:solidFill>
          </a:endParaRPr>
        </a:p>
      </dgm:t>
    </dgm:pt>
    <dgm:pt modelId="{22E0D34C-E792-43F9-85F1-D3EA0A7B0BE3}" type="parTrans" cxnId="{F5C72B25-68DD-4967-A418-54EC51BB1B03}">
      <dgm:prSet/>
      <dgm:spPr/>
      <dgm:t>
        <a:bodyPr/>
        <a:lstStyle/>
        <a:p>
          <a:endParaRPr lang="en-US"/>
        </a:p>
      </dgm:t>
    </dgm:pt>
    <dgm:pt modelId="{025A8ED2-1E9C-4CC9-86CD-ADF7F4A57EB9}" type="sibTrans" cxnId="{F5C72B25-68DD-4967-A418-54EC51BB1B03}">
      <dgm:prSet/>
      <dgm:spPr/>
      <dgm:t>
        <a:bodyPr/>
        <a:lstStyle/>
        <a:p>
          <a:endParaRPr lang="en-US"/>
        </a:p>
      </dgm:t>
    </dgm:pt>
    <dgm:pt modelId="{56282E20-C5F6-49F7-B7B4-D3DE498565C1}">
      <dgm:prSet/>
      <dgm:spPr>
        <a:solidFill>
          <a:srgbClr val="00C800"/>
        </a:solidFill>
        <a:ln>
          <a:noFill/>
        </a:ln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Fast</a:t>
          </a:r>
          <a:endParaRPr lang="de-DE" dirty="0">
            <a:solidFill>
              <a:schemeClr val="tx1"/>
            </a:solidFill>
          </a:endParaRPr>
        </a:p>
      </dgm:t>
    </dgm:pt>
    <dgm:pt modelId="{3F9858D6-6C33-4DBE-8092-EB3BEF2FE718}" type="parTrans" cxnId="{B81755E0-BB68-4E5C-936E-567D47A7E4FE}">
      <dgm:prSet/>
      <dgm:spPr/>
      <dgm:t>
        <a:bodyPr/>
        <a:lstStyle/>
        <a:p>
          <a:endParaRPr lang="en-US"/>
        </a:p>
      </dgm:t>
    </dgm:pt>
    <dgm:pt modelId="{90E17BAE-0C98-4803-9534-D6E01A881274}" type="sibTrans" cxnId="{B81755E0-BB68-4E5C-936E-567D47A7E4FE}">
      <dgm:prSet/>
      <dgm:spPr/>
      <dgm:t>
        <a:bodyPr/>
        <a:lstStyle/>
        <a:p>
          <a:endParaRPr lang="en-US"/>
        </a:p>
      </dgm:t>
    </dgm:pt>
    <dgm:pt modelId="{9DE7437A-086B-4933-86C0-320C3C8FE8F4}" type="pres">
      <dgm:prSet presAssocID="{D0DB81D0-1B2B-41DF-8D04-8E3B86ED5D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84D702B-B3BF-4A1D-9E4F-E6C0A9772EA4}" type="pres">
      <dgm:prSet presAssocID="{05B7FE56-DE2E-4545-B246-FC1C7663D6B1}" presName="parentText" presStyleLbl="node1" presStyleIdx="0" presStyleCnt="4" custLinFactNeighborY="-6929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CCE156F-BD10-4E88-B2F2-62C1A709D7E4}" type="pres">
      <dgm:prSet presAssocID="{230036BB-DDA8-4BBC-8BD9-F6F2A5758973}" presName="spacer" presStyleCnt="0"/>
      <dgm:spPr/>
    </dgm:pt>
    <dgm:pt modelId="{A09E531A-CFF7-43A9-9417-B045988E5CC7}" type="pres">
      <dgm:prSet presAssocID="{4F2DD670-B497-4083-ABD1-7DE8ED43F04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BAB459-A713-4E7D-BE02-F48B2532712B}" type="pres">
      <dgm:prSet presAssocID="{1AF4BEAD-F945-49B7-BDF2-51E496DB2CDB}" presName="spacer" presStyleCnt="0"/>
      <dgm:spPr/>
    </dgm:pt>
    <dgm:pt modelId="{79D411ED-58C4-4018-8FC4-31BFB9A354AF}" type="pres">
      <dgm:prSet presAssocID="{A92A88D6-2727-4E75-A28A-5B04E4A3B62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8033A7-68B1-4E02-B4EF-F40129DFC12B}" type="pres">
      <dgm:prSet presAssocID="{025A8ED2-1E9C-4CC9-86CD-ADF7F4A57EB9}" presName="spacer" presStyleCnt="0"/>
      <dgm:spPr/>
    </dgm:pt>
    <dgm:pt modelId="{7037522A-AE69-42A5-BC12-F81D199B781D}" type="pres">
      <dgm:prSet presAssocID="{56282E20-C5F6-49F7-B7B4-D3DE498565C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4579FB-1C31-4979-A27E-37B88067D56A}" type="presOf" srcId="{56282E20-C5F6-49F7-B7B4-D3DE498565C1}" destId="{7037522A-AE69-42A5-BC12-F81D199B781D}" srcOrd="0" destOrd="0" presId="urn:microsoft.com/office/officeart/2005/8/layout/vList2"/>
    <dgm:cxn modelId="{B81755E0-BB68-4E5C-936E-567D47A7E4FE}" srcId="{D0DB81D0-1B2B-41DF-8D04-8E3B86ED5DCA}" destId="{56282E20-C5F6-49F7-B7B4-D3DE498565C1}" srcOrd="3" destOrd="0" parTransId="{3F9858D6-6C33-4DBE-8092-EB3BEF2FE718}" sibTransId="{90E17BAE-0C98-4803-9534-D6E01A881274}"/>
    <dgm:cxn modelId="{8DD7E12C-24A6-4D8C-A597-C67396212D44}" type="presOf" srcId="{05B7FE56-DE2E-4545-B246-FC1C7663D6B1}" destId="{784D702B-B3BF-4A1D-9E4F-E6C0A9772EA4}" srcOrd="0" destOrd="0" presId="urn:microsoft.com/office/officeart/2005/8/layout/vList2"/>
    <dgm:cxn modelId="{EFF2FCDB-DC61-46D2-B767-38A651E6F100}" srcId="{D0DB81D0-1B2B-41DF-8D04-8E3B86ED5DCA}" destId="{05B7FE56-DE2E-4545-B246-FC1C7663D6B1}" srcOrd="0" destOrd="0" parTransId="{2F3DA82B-D7B3-4EB4-9A55-2021AF94BD1A}" sibTransId="{230036BB-DDA8-4BBC-8BD9-F6F2A5758973}"/>
    <dgm:cxn modelId="{B19E3C96-72D2-4541-9166-EEC010A87C2E}" type="presOf" srcId="{4F2DD670-B497-4083-ABD1-7DE8ED43F049}" destId="{A09E531A-CFF7-43A9-9417-B045988E5CC7}" srcOrd="0" destOrd="0" presId="urn:microsoft.com/office/officeart/2005/8/layout/vList2"/>
    <dgm:cxn modelId="{5C6DBA88-EB18-4289-B5E4-4B4D3038692C}" type="presOf" srcId="{A92A88D6-2727-4E75-A28A-5B04E4A3B624}" destId="{79D411ED-58C4-4018-8FC4-31BFB9A354AF}" srcOrd="0" destOrd="0" presId="urn:microsoft.com/office/officeart/2005/8/layout/vList2"/>
    <dgm:cxn modelId="{F5C72B25-68DD-4967-A418-54EC51BB1B03}" srcId="{D0DB81D0-1B2B-41DF-8D04-8E3B86ED5DCA}" destId="{A92A88D6-2727-4E75-A28A-5B04E4A3B624}" srcOrd="2" destOrd="0" parTransId="{22E0D34C-E792-43F9-85F1-D3EA0A7B0BE3}" sibTransId="{025A8ED2-1E9C-4CC9-86CD-ADF7F4A57EB9}"/>
    <dgm:cxn modelId="{A31BF2D4-02A5-4EC3-AEAC-0D9D60FAB0B8}" srcId="{D0DB81D0-1B2B-41DF-8D04-8E3B86ED5DCA}" destId="{4F2DD670-B497-4083-ABD1-7DE8ED43F049}" srcOrd="1" destOrd="0" parTransId="{5A5FA58D-F7C2-4E28-9F0E-43B0544D5593}" sibTransId="{1AF4BEAD-F945-49B7-BDF2-51E496DB2CDB}"/>
    <dgm:cxn modelId="{DFCA184B-3BE9-4F14-A6C0-2999C2AEA380}" type="presOf" srcId="{D0DB81D0-1B2B-41DF-8D04-8E3B86ED5DCA}" destId="{9DE7437A-086B-4933-86C0-320C3C8FE8F4}" srcOrd="0" destOrd="0" presId="urn:microsoft.com/office/officeart/2005/8/layout/vList2"/>
    <dgm:cxn modelId="{6E11CD04-79FD-42AD-B574-5BBF524BB9F7}" type="presParOf" srcId="{9DE7437A-086B-4933-86C0-320C3C8FE8F4}" destId="{784D702B-B3BF-4A1D-9E4F-E6C0A9772EA4}" srcOrd="0" destOrd="0" presId="urn:microsoft.com/office/officeart/2005/8/layout/vList2"/>
    <dgm:cxn modelId="{1CA1AB11-7F44-4A2A-98F7-EA6BF1C67666}" type="presParOf" srcId="{9DE7437A-086B-4933-86C0-320C3C8FE8F4}" destId="{7CCE156F-BD10-4E88-B2F2-62C1A709D7E4}" srcOrd="1" destOrd="0" presId="urn:microsoft.com/office/officeart/2005/8/layout/vList2"/>
    <dgm:cxn modelId="{B6D39F65-DB5E-44AA-886E-EAF2C26B0F75}" type="presParOf" srcId="{9DE7437A-086B-4933-86C0-320C3C8FE8F4}" destId="{A09E531A-CFF7-43A9-9417-B045988E5CC7}" srcOrd="2" destOrd="0" presId="urn:microsoft.com/office/officeart/2005/8/layout/vList2"/>
    <dgm:cxn modelId="{7B61621F-1EB4-4670-A82B-EF5817D8F545}" type="presParOf" srcId="{9DE7437A-086B-4933-86C0-320C3C8FE8F4}" destId="{B8BAB459-A713-4E7D-BE02-F48B2532712B}" srcOrd="3" destOrd="0" presId="urn:microsoft.com/office/officeart/2005/8/layout/vList2"/>
    <dgm:cxn modelId="{57D7F2E4-D691-4F35-8847-1C941EAFB6BA}" type="presParOf" srcId="{9DE7437A-086B-4933-86C0-320C3C8FE8F4}" destId="{79D411ED-58C4-4018-8FC4-31BFB9A354AF}" srcOrd="4" destOrd="0" presId="urn:microsoft.com/office/officeart/2005/8/layout/vList2"/>
    <dgm:cxn modelId="{6F18D19F-CE1C-4C7B-A4B3-6D043C74D66C}" type="presParOf" srcId="{9DE7437A-086B-4933-86C0-320C3C8FE8F4}" destId="{A98033A7-68B1-4E02-B4EF-F40129DFC12B}" srcOrd="5" destOrd="0" presId="urn:microsoft.com/office/officeart/2005/8/layout/vList2"/>
    <dgm:cxn modelId="{9C3273E7-9230-4827-A402-BFFA1E34A76D}" type="presParOf" srcId="{9DE7437A-086B-4933-86C0-320C3C8FE8F4}" destId="{7037522A-AE69-42A5-BC12-F81D199B781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D702B-B3BF-4A1D-9E4F-E6C0A9772EA4}">
      <dsp:nvSpPr>
        <dsp:cNvPr id="0" name=""/>
        <dsp:cNvSpPr/>
      </dsp:nvSpPr>
      <dsp:spPr>
        <a:xfrm>
          <a:off x="0" y="266968"/>
          <a:ext cx="3999104" cy="647595"/>
        </a:xfrm>
        <a:prstGeom prst="roundRect">
          <a:avLst/>
        </a:prstGeom>
        <a:solidFill>
          <a:srgbClr val="00C8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Post quantum</a:t>
          </a:r>
          <a:endParaRPr lang="de-DE" sz="2700" kern="1200" dirty="0">
            <a:solidFill>
              <a:schemeClr val="tx1"/>
            </a:solidFill>
          </a:endParaRPr>
        </a:p>
      </dsp:txBody>
      <dsp:txXfrm>
        <a:off x="31613" y="298581"/>
        <a:ext cx="3935878" cy="584369"/>
      </dsp:txXfrm>
    </dsp:sp>
    <dsp:sp modelId="{A09E531A-CFF7-43A9-9417-B045988E5CC7}">
      <dsp:nvSpPr>
        <dsp:cNvPr id="0" name=""/>
        <dsp:cNvSpPr/>
      </dsp:nvSpPr>
      <dsp:spPr>
        <a:xfrm>
          <a:off x="0" y="1046205"/>
          <a:ext cx="3999104" cy="647595"/>
        </a:xfrm>
        <a:prstGeom prst="roundRect">
          <a:avLst/>
        </a:prstGeom>
        <a:solidFill>
          <a:srgbClr val="00C8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Only secure hash function</a:t>
          </a:r>
          <a:endParaRPr lang="de-DE" sz="2700" kern="1200" dirty="0">
            <a:solidFill>
              <a:schemeClr val="tx1"/>
            </a:solidFill>
          </a:endParaRPr>
        </a:p>
      </dsp:txBody>
      <dsp:txXfrm>
        <a:off x="31613" y="1077818"/>
        <a:ext cx="3935878" cy="584369"/>
      </dsp:txXfrm>
    </dsp:sp>
    <dsp:sp modelId="{79D411ED-58C4-4018-8FC4-31BFB9A354AF}">
      <dsp:nvSpPr>
        <dsp:cNvPr id="0" name=""/>
        <dsp:cNvSpPr/>
      </dsp:nvSpPr>
      <dsp:spPr>
        <a:xfrm>
          <a:off x="0" y="1771560"/>
          <a:ext cx="3999104" cy="647595"/>
        </a:xfrm>
        <a:prstGeom prst="roundRect">
          <a:avLst/>
        </a:prstGeom>
        <a:solidFill>
          <a:srgbClr val="00C8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>
              <a:solidFill>
                <a:schemeClr val="tx1"/>
              </a:solidFill>
            </a:rPr>
            <a:t>Security well understood</a:t>
          </a:r>
          <a:endParaRPr lang="de-DE" sz="2700" kern="1200" dirty="0">
            <a:solidFill>
              <a:schemeClr val="tx1"/>
            </a:solidFill>
          </a:endParaRPr>
        </a:p>
      </dsp:txBody>
      <dsp:txXfrm>
        <a:off x="31613" y="1803173"/>
        <a:ext cx="3935878" cy="584369"/>
      </dsp:txXfrm>
    </dsp:sp>
    <dsp:sp modelId="{7037522A-AE69-42A5-BC12-F81D199B781D}">
      <dsp:nvSpPr>
        <dsp:cNvPr id="0" name=""/>
        <dsp:cNvSpPr/>
      </dsp:nvSpPr>
      <dsp:spPr>
        <a:xfrm>
          <a:off x="0" y="2496915"/>
          <a:ext cx="3999104" cy="647595"/>
        </a:xfrm>
        <a:prstGeom prst="roundRect">
          <a:avLst/>
        </a:prstGeom>
        <a:solidFill>
          <a:srgbClr val="00C8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Fast</a:t>
          </a:r>
          <a:endParaRPr lang="de-DE" sz="2700" kern="1200" dirty="0">
            <a:solidFill>
              <a:schemeClr val="tx1"/>
            </a:solidFill>
          </a:endParaRPr>
        </a:p>
      </dsp:txBody>
      <dsp:txXfrm>
        <a:off x="31613" y="2528528"/>
        <a:ext cx="3935878" cy="584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D6D418-50D5-408C-A10F-A5779BDA50E6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3171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6D418-50D5-408C-A10F-A5779BDA50E6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4133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8A7-B070-46A5-92EA-97F312B2D55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3015-F60D-45F6-9893-0F57AB122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3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8A7-B070-46A5-92EA-97F312B2D55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3015-F60D-45F6-9893-0F57AB122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3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8A7-B070-46A5-92EA-97F312B2D55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3015-F60D-45F6-9893-0F57AB122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1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8A7-B070-46A5-92EA-97F312B2D55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3015-F60D-45F6-9893-0F57AB122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8A7-B070-46A5-92EA-97F312B2D55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3015-F60D-45F6-9893-0F57AB122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1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8A7-B070-46A5-92EA-97F312B2D55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3015-F60D-45F6-9893-0F57AB122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0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8A7-B070-46A5-92EA-97F312B2D55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3015-F60D-45F6-9893-0F57AB122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7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8A7-B070-46A5-92EA-97F312B2D55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3015-F60D-45F6-9893-0F57AB122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7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8A7-B070-46A5-92EA-97F312B2D55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3015-F60D-45F6-9893-0F57AB122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3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8A7-B070-46A5-92EA-97F312B2D55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3015-F60D-45F6-9893-0F57AB122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5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38A7-B070-46A5-92EA-97F312B2D55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3015-F60D-45F6-9893-0F57AB122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9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A38A7-B070-46A5-92EA-97F312B2D55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13015-F60D-45F6-9893-0F57AB122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8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11188" y="1619250"/>
            <a:ext cx="7777236" cy="1470025"/>
          </a:xfrm>
        </p:spPr>
        <p:txBody>
          <a:bodyPr>
            <a:normAutofit fontScale="90000"/>
          </a:bodyPr>
          <a:lstStyle/>
          <a:p>
            <a:r>
              <a:rPr lang="de-DE" sz="4800" b="1" dirty="0" smtClean="0"/>
              <a:t>XMSS: Extended Hash-Based Signatures</a:t>
            </a:r>
            <a:br>
              <a:rPr lang="de-DE" sz="4800" b="1" dirty="0" smtClean="0"/>
            </a:br>
            <a:r>
              <a:rPr lang="de-DE" sz="4000" b="1" dirty="0" smtClean="0"/>
              <a:t>(</a:t>
            </a:r>
            <a:r>
              <a:rPr lang="de-DE" sz="3600" b="1" dirty="0"/>
              <a:t>draft-irtf-cfrg-xmss-hash-based-signatures-03</a:t>
            </a:r>
            <a:r>
              <a:rPr lang="de-DE" sz="4000" b="1" dirty="0" smtClean="0"/>
              <a:t>)</a:t>
            </a:r>
            <a:endParaRPr lang="de-DE" sz="4000" b="1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611188" y="3212976"/>
            <a:ext cx="7345188" cy="550863"/>
          </a:xfrm>
        </p:spPr>
        <p:txBody>
          <a:bodyPr>
            <a:normAutofit/>
          </a:bodyPr>
          <a:lstStyle/>
          <a:p>
            <a:r>
              <a:rPr lang="de-DE" dirty="0" smtClean="0"/>
              <a:t>A. Hülsing, D. Butin, S.-L. Gazdag, A. Mohaisen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Upcoming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Instantiation (used hash function)</a:t>
            </a:r>
          </a:p>
          <a:p>
            <a:r>
              <a:rPr lang="de-DE" dirty="0" smtClean="0"/>
              <a:t>Addressing Scheme</a:t>
            </a:r>
          </a:p>
          <a:p>
            <a:r>
              <a:rPr lang="de-DE" dirty="0" smtClean="0"/>
              <a:t>Generation of randomness for message hash</a:t>
            </a:r>
          </a:p>
          <a:p>
            <a:r>
              <a:rPr lang="de-DE" dirty="0" smtClean="0"/>
              <a:t>Few </a:t>
            </a:r>
            <a:r>
              <a:rPr lang="de-DE" dirty="0"/>
              <a:t>more minor </a:t>
            </a:r>
            <a:r>
              <a:rPr lang="de-DE" dirty="0" smtClean="0"/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90920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Currently: </a:t>
            </a:r>
          </a:p>
          <a:p>
            <a:pPr lvl="1"/>
            <a:r>
              <a:rPr lang="de-DE" dirty="0" smtClean="0"/>
              <a:t>SHA2-256 + ChaCha20 (mandatory)</a:t>
            </a:r>
          </a:p>
          <a:p>
            <a:pPr lvl="1"/>
            <a:r>
              <a:rPr lang="de-DE" dirty="0" smtClean="0"/>
              <a:t>SHA2-512 (mandatory)</a:t>
            </a:r>
          </a:p>
          <a:p>
            <a:r>
              <a:rPr lang="de-DE" dirty="0" smtClean="0"/>
              <a:t>Discussion:</a:t>
            </a:r>
          </a:p>
          <a:p>
            <a:pPr lvl="1"/>
            <a:r>
              <a:rPr lang="de-DE" dirty="0" smtClean="0"/>
              <a:t>Adding </a:t>
            </a:r>
            <a:r>
              <a:rPr lang="de-DE" dirty="0"/>
              <a:t>SHA3 parameter </a:t>
            </a:r>
            <a:r>
              <a:rPr lang="de-DE" dirty="0" smtClean="0"/>
              <a:t>sets? </a:t>
            </a:r>
            <a:r>
              <a:rPr lang="de-DE" dirty="0"/>
              <a:t>Optional or required?</a:t>
            </a:r>
          </a:p>
          <a:p>
            <a:pPr lvl="1"/>
            <a:r>
              <a:rPr lang="de-DE" dirty="0" smtClean="0"/>
              <a:t>Make SHA2-512 optional</a:t>
            </a:r>
            <a:r>
              <a:rPr lang="de-DE" dirty="0"/>
              <a:t>? (256 bit quantum security, 512 classical security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Pure SHA2-256 as mandatory? (Code size / NIST support)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68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Proposal:</a:t>
            </a:r>
          </a:p>
          <a:p>
            <a:pPr lvl="1"/>
            <a:r>
              <a:rPr lang="de-DE" dirty="0" smtClean="0"/>
              <a:t>SHA2-256 (mandatory)</a:t>
            </a:r>
          </a:p>
          <a:p>
            <a:pPr lvl="2"/>
            <a:r>
              <a:rPr lang="de-DE" dirty="0" smtClean="0"/>
              <a:t>Replace ChaCha20 by simplified HMAC construction (just prepend padded key, fine as dealing with fixed input size)</a:t>
            </a:r>
          </a:p>
          <a:p>
            <a:pPr lvl="1"/>
            <a:r>
              <a:rPr lang="de-DE" dirty="0" smtClean="0"/>
              <a:t>SHA2-512 (optional)</a:t>
            </a:r>
          </a:p>
          <a:p>
            <a:pPr lvl="2"/>
            <a:r>
              <a:rPr lang="de-DE" dirty="0" smtClean="0"/>
              <a:t>Same constructions as for SHA2-256</a:t>
            </a:r>
          </a:p>
          <a:p>
            <a:pPr lvl="1"/>
            <a:r>
              <a:rPr lang="de-DE" dirty="0" smtClean="0"/>
              <a:t>SHA3-256/512 (optional)</a:t>
            </a:r>
          </a:p>
          <a:p>
            <a:pPr lvl="2"/>
            <a:r>
              <a:rPr lang="de-DE" dirty="0" smtClean="0"/>
              <a:t>Proposal by van Assche / Daemon</a:t>
            </a:r>
          </a:p>
          <a:p>
            <a:pPr lvl="2"/>
            <a:r>
              <a:rPr lang="de-DE" dirty="0" smtClean="0"/>
              <a:t>Actually using SHAKE128 / SHAKE256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Addressing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Introduces </a:t>
            </a:r>
            <a:r>
              <a:rPr lang="de-DE" dirty="0"/>
              <a:t>limits on </a:t>
            </a:r>
            <a:r>
              <a:rPr lang="de-DE" dirty="0" smtClean="0"/>
              <a:t>parameter </a:t>
            </a:r>
            <a:r>
              <a:rPr lang="de-DE" dirty="0"/>
              <a:t>sets</a:t>
            </a:r>
          </a:p>
          <a:p>
            <a:r>
              <a:rPr lang="de-DE" dirty="0"/>
              <a:t>Critic: 40 bits for tree index not enough (indeed, not enough for SPHINCS)</a:t>
            </a:r>
          </a:p>
          <a:p>
            <a:r>
              <a:rPr lang="de-DE" dirty="0"/>
              <a:t>Address space currently exhausted </a:t>
            </a:r>
          </a:p>
          <a:p>
            <a:r>
              <a:rPr lang="de-DE" dirty="0"/>
              <a:t>Would need bigger addresses -&gt; prevents use of ChaCha for key / bitmask generation -&gt; speed penalty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1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Addressing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Proposal:</a:t>
            </a:r>
          </a:p>
          <a:p>
            <a:pPr lvl="1"/>
            <a:r>
              <a:rPr lang="de-DE" dirty="0" smtClean="0"/>
              <a:t>Remove ChaCha20 instantiation</a:t>
            </a:r>
          </a:p>
          <a:p>
            <a:pPr lvl="1"/>
            <a:r>
              <a:rPr lang="de-DE" dirty="0" smtClean="0"/>
              <a:t>Increase address length to 32 bytes (currently 16 bytes)</a:t>
            </a:r>
          </a:p>
          <a:p>
            <a:pPr lvl="1"/>
            <a:r>
              <a:rPr lang="de-DE" dirty="0" smtClean="0"/>
              <a:t>Allows to assign sufficient space to all fields without crossing byte boundaries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56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Generation of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Currently „common approach“: </a:t>
            </a:r>
          </a:p>
          <a:p>
            <a:pPr marL="0" indent="0" algn="ctr">
              <a:buNone/>
            </a:pPr>
            <a:r>
              <a:rPr lang="de-DE" dirty="0" smtClean="0"/>
              <a:t>R = PRF(SK, M)</a:t>
            </a:r>
          </a:p>
          <a:p>
            <a:r>
              <a:rPr lang="de-DE" dirty="0" smtClean="0"/>
              <a:t>As XMSS is stateful, we could do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R = PRF(SK, </a:t>
            </a:r>
            <a:r>
              <a:rPr lang="en-US" dirty="0" err="1" smtClean="0"/>
              <a:t>idx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de-DE" dirty="0" smtClean="0"/>
              <a:t>+ processing message just once</a:t>
            </a:r>
          </a:p>
          <a:p>
            <a:pPr>
              <a:buFontTx/>
              <a:buChar char="-"/>
            </a:pPr>
            <a:r>
              <a:rPr lang="de-DE" dirty="0" smtClean="0"/>
              <a:t>different from other schemes</a:t>
            </a:r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  <a:p>
            <a:pPr marL="0" indent="0" algn="ctr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9952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844824"/>
            <a:ext cx="7993062" cy="2813869"/>
          </a:xfrm>
        </p:spPr>
        <p:txBody>
          <a:bodyPr/>
          <a:lstStyle/>
          <a:p>
            <a:pPr algn="ctr">
              <a:buNone/>
            </a:pPr>
            <a:r>
              <a:rPr lang="en-US" sz="4400" dirty="0" smtClean="0"/>
              <a:t>Thank you!</a:t>
            </a:r>
          </a:p>
          <a:p>
            <a:pPr algn="ctr">
              <a:buNone/>
            </a:pPr>
            <a:r>
              <a:rPr lang="en-US" sz="4400" dirty="0" smtClean="0"/>
              <a:t>Questions / Feedback ?</a:t>
            </a:r>
            <a:endParaRPr lang="en-US" sz="440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12-5-2016</a:t>
            </a:fld>
            <a:endParaRPr lang="nl-NL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15</a:t>
            </a:fld>
            <a:endParaRPr lang="nl-NL"/>
          </a:p>
        </p:txBody>
      </p:sp>
      <p:pic>
        <p:nvPicPr>
          <p:cNvPr id="6" name="Picture 2" descr="http://www.beratung-kreativ.de/images/Kommunik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573016"/>
            <a:ext cx="4067944" cy="26212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Hash-</a:t>
            </a:r>
            <a:r>
              <a:rPr lang="de-DE" dirty="0" err="1" smtClean="0"/>
              <a:t>based</a:t>
            </a:r>
            <a:r>
              <a:rPr lang="de-DE" dirty="0" smtClean="0"/>
              <a:t> </a:t>
            </a:r>
            <a:r>
              <a:rPr lang="de-DE" dirty="0" err="1" smtClean="0"/>
              <a:t>Signature</a:t>
            </a:r>
            <a:r>
              <a:rPr lang="de-DE" dirty="0" smtClean="0"/>
              <a:t> </a:t>
            </a:r>
            <a:r>
              <a:rPr lang="de-DE" dirty="0" err="1" smtClean="0"/>
              <a:t>Schemes</a:t>
            </a:r>
            <a:r>
              <a:rPr lang="de-DE" dirty="0" smtClean="0"/>
              <a:t> </a:t>
            </a:r>
            <a:r>
              <a:rPr lang="de-DE" sz="2000" dirty="0"/>
              <a:t>[Mer89]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12-5-2016</a:t>
            </a:fld>
            <a:endParaRPr lang="nl-NL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1</a:t>
            </a:fld>
            <a:endParaRPr lang="nl-NL"/>
          </a:p>
        </p:txBody>
      </p:sp>
      <p:pic>
        <p:nvPicPr>
          <p:cNvPr id="8" name="Picture 136" descr="Merkle tree (Diss)"/>
          <p:cNvPicPr>
            <a:picLocks noChangeAspect="1" noChangeArrowheads="1"/>
          </p:cNvPicPr>
          <p:nvPr/>
        </p:nvPicPr>
        <p:blipFill>
          <a:blip r:embed="rId2" cstate="print"/>
          <a:srcRect l="6985" t="9598" b="11301"/>
          <a:stretch>
            <a:fillRect/>
          </a:stretch>
        </p:blipFill>
        <p:spPr bwMode="auto">
          <a:xfrm>
            <a:off x="4724400" y="2348882"/>
            <a:ext cx="3956532" cy="260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Inhaltsplatzhalter 5"/>
          <p:cNvGraphicFramePr>
            <a:graphicFrameLocks/>
          </p:cNvGraphicFramePr>
          <p:nvPr>
            <p:extLst/>
          </p:nvPr>
        </p:nvGraphicFramePr>
        <p:xfrm>
          <a:off x="558741" y="1811358"/>
          <a:ext cx="3999104" cy="3465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616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84D702B-B3BF-4A1D-9E4F-E6C0A9772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784D702B-B3BF-4A1D-9E4F-E6C0A9772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784D702B-B3BF-4A1D-9E4F-E6C0A9772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09E531A-CFF7-43A9-9417-B045988E5C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A09E531A-CFF7-43A9-9417-B045988E5C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graphicEl>
                                              <a:dgm id="{A09E531A-CFF7-43A9-9417-B045988E5C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9D411ED-58C4-4018-8FC4-31BFB9A35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graphicEl>
                                              <a:dgm id="{79D411ED-58C4-4018-8FC4-31BFB9A35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graphicEl>
                                              <a:dgm id="{79D411ED-58C4-4018-8FC4-31BFB9A35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037522A-AE69-42A5-BC12-F81D199B7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graphicEl>
                                              <a:dgm id="{7037522A-AE69-42A5-BC12-F81D199B7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graphicEl>
                                              <a:dgm id="{7037522A-AE69-42A5-BC12-F81D199B7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Merkle’s</a:t>
            </a:r>
            <a:r>
              <a:rPr lang="en-US" dirty="0" smtClean="0"/>
              <a:t> Hash-based Signatures</a:t>
            </a:r>
            <a:endParaRPr lang="de-DE" dirty="0"/>
          </a:p>
        </p:txBody>
      </p:sp>
      <p:sp>
        <p:nvSpPr>
          <p:cNvPr id="370" name="Inhaltsplatzhalter 2"/>
          <p:cNvSpPr>
            <a:spLocks noGrp="1"/>
          </p:cNvSpPr>
          <p:nvPr>
            <p:ph idx="1"/>
          </p:nvPr>
        </p:nvSpPr>
        <p:spPr bwMode="auto">
          <a:xfrm>
            <a:off x="276025" y="1507800"/>
            <a:ext cx="864076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800" kern="0" baseline="-25000">
              <a:solidFill>
                <a:sysClr val="windowText" lastClr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800" kern="0" baseline="-25000">
              <a:solidFill>
                <a:sysClr val="windowText" lastClr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12-5-2016</a:t>
            </a:fld>
            <a:endParaRPr lang="nl-NL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369" name="Ellipse 368"/>
          <p:cNvSpPr/>
          <p:nvPr/>
        </p:nvSpPr>
        <p:spPr>
          <a:xfrm>
            <a:off x="3900288" y="1328411"/>
            <a:ext cx="1354137" cy="368300"/>
          </a:xfrm>
          <a:prstGeom prst="ellipse">
            <a:avLst/>
          </a:prstGeom>
          <a:solidFill>
            <a:srgbClr val="00FF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e-DE" kern="0">
              <a:solidFill>
                <a:srgbClr val="FFFFFF"/>
              </a:solidFill>
              <a:latin typeface="Verdana"/>
            </a:endParaRPr>
          </a:p>
        </p:txBody>
      </p:sp>
      <p:grpSp>
        <p:nvGrpSpPr>
          <p:cNvPr id="371" name="Gruppieren 75"/>
          <p:cNvGrpSpPr>
            <a:grpSpLocks/>
          </p:cNvGrpSpPr>
          <p:nvPr/>
        </p:nvGrpSpPr>
        <p:grpSpPr bwMode="auto">
          <a:xfrm>
            <a:off x="3301798" y="2263448"/>
            <a:ext cx="1079500" cy="1512888"/>
            <a:chOff x="3275856" y="2492896"/>
            <a:chExt cx="1080120" cy="1512168"/>
          </a:xfrm>
        </p:grpSpPr>
        <p:sp>
          <p:nvSpPr>
            <p:cNvPr id="372" name="Rechteck 371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anchor="ctr"/>
            <a:lstStyle/>
            <a:p>
              <a:pPr algn="ctr">
                <a:defRPr/>
              </a:pPr>
              <a:r>
                <a:rPr lang="de-DE" sz="2000" kern="0" dirty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373" name="Picture 220" descr="rup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/>
          </p:spPr>
        </p:pic>
        <p:pic>
          <p:nvPicPr>
            <p:cNvPr id="374" name="Picture 234" descr="sta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/>
          </p:spPr>
        </p:pic>
      </p:grpSp>
      <p:grpSp>
        <p:nvGrpSpPr>
          <p:cNvPr id="375" name="Gruppieren 80"/>
          <p:cNvGrpSpPr>
            <a:grpSpLocks/>
          </p:cNvGrpSpPr>
          <p:nvPr/>
        </p:nvGrpSpPr>
        <p:grpSpPr bwMode="auto">
          <a:xfrm>
            <a:off x="1573013" y="4811388"/>
            <a:ext cx="809625" cy="1133475"/>
            <a:chOff x="3275856" y="2492896"/>
            <a:chExt cx="1080120" cy="1512168"/>
          </a:xfrm>
        </p:grpSpPr>
        <p:sp>
          <p:nvSpPr>
            <p:cNvPr id="376" name="Rechteck 375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kern="0" dirty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377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" name="Picture 234" descr="sta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79" name="Gruppieren 85"/>
          <p:cNvGrpSpPr>
            <a:grpSpLocks/>
          </p:cNvGrpSpPr>
          <p:nvPr/>
        </p:nvGrpSpPr>
        <p:grpSpPr bwMode="auto">
          <a:xfrm>
            <a:off x="2581075" y="4801861"/>
            <a:ext cx="809625" cy="1135062"/>
            <a:chOff x="3275856" y="2492896"/>
            <a:chExt cx="1080120" cy="1512168"/>
          </a:xfrm>
        </p:grpSpPr>
        <p:sp>
          <p:nvSpPr>
            <p:cNvPr id="380" name="Rechteck 379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kern="0" dirty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381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2" name="Picture 234" descr="sta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83" name="Gruppieren 94"/>
          <p:cNvGrpSpPr>
            <a:grpSpLocks/>
          </p:cNvGrpSpPr>
          <p:nvPr/>
        </p:nvGrpSpPr>
        <p:grpSpPr bwMode="auto">
          <a:xfrm>
            <a:off x="3612950" y="4801861"/>
            <a:ext cx="811213" cy="1135062"/>
            <a:chOff x="3275856" y="2492896"/>
            <a:chExt cx="1080120" cy="1512168"/>
          </a:xfrm>
        </p:grpSpPr>
        <p:sp>
          <p:nvSpPr>
            <p:cNvPr id="384" name="Rechteck 383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kern="0" dirty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385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6" name="Picture 234" descr="sta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87" name="Gruppieren 119"/>
          <p:cNvGrpSpPr>
            <a:grpSpLocks/>
          </p:cNvGrpSpPr>
          <p:nvPr/>
        </p:nvGrpSpPr>
        <p:grpSpPr bwMode="auto">
          <a:xfrm>
            <a:off x="4694038" y="4798688"/>
            <a:ext cx="809625" cy="1133475"/>
            <a:chOff x="3275856" y="2492896"/>
            <a:chExt cx="1080120" cy="1512168"/>
          </a:xfrm>
        </p:grpSpPr>
        <p:sp>
          <p:nvSpPr>
            <p:cNvPr id="388" name="Rechteck 387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kern="0" dirty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389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0" name="Picture 234" descr="sta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91" name="Gruppieren 123"/>
          <p:cNvGrpSpPr>
            <a:grpSpLocks/>
          </p:cNvGrpSpPr>
          <p:nvPr/>
        </p:nvGrpSpPr>
        <p:grpSpPr bwMode="auto">
          <a:xfrm>
            <a:off x="5684638" y="4787575"/>
            <a:ext cx="809625" cy="1135063"/>
            <a:chOff x="3275856" y="2492896"/>
            <a:chExt cx="1080120" cy="1512168"/>
          </a:xfrm>
        </p:grpSpPr>
        <p:sp>
          <p:nvSpPr>
            <p:cNvPr id="392" name="Rechteck 391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kern="0" dirty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393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4" name="Picture 234" descr="sta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95" name="Gruppieren 127"/>
          <p:cNvGrpSpPr>
            <a:grpSpLocks/>
          </p:cNvGrpSpPr>
          <p:nvPr/>
        </p:nvGrpSpPr>
        <p:grpSpPr bwMode="auto">
          <a:xfrm>
            <a:off x="6692700" y="4812975"/>
            <a:ext cx="809625" cy="1135063"/>
            <a:chOff x="3275856" y="2492896"/>
            <a:chExt cx="1080120" cy="1512168"/>
          </a:xfrm>
        </p:grpSpPr>
        <p:sp>
          <p:nvSpPr>
            <p:cNvPr id="396" name="Rechteck 395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kern="0" dirty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397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8" name="Picture 234" descr="sta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99" name="Gruppieren 131"/>
          <p:cNvGrpSpPr>
            <a:grpSpLocks/>
          </p:cNvGrpSpPr>
          <p:nvPr/>
        </p:nvGrpSpPr>
        <p:grpSpPr bwMode="auto">
          <a:xfrm>
            <a:off x="7627736" y="4812975"/>
            <a:ext cx="811212" cy="1135063"/>
            <a:chOff x="3275856" y="2492896"/>
            <a:chExt cx="1080120" cy="1512168"/>
          </a:xfrm>
        </p:grpSpPr>
        <p:sp>
          <p:nvSpPr>
            <p:cNvPr id="400" name="Rechteck 399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kern="0" dirty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401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2" name="Picture 234" descr="sta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3" name="Trapezoid 402"/>
          <p:cNvSpPr/>
          <p:nvPr/>
        </p:nvSpPr>
        <p:spPr>
          <a:xfrm>
            <a:off x="1685723" y="4063673"/>
            <a:ext cx="622300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kern="0" dirty="0">
                <a:solidFill>
                  <a:srgbClr val="000000"/>
                </a:solidFill>
                <a:latin typeface="Verdana"/>
              </a:rPr>
              <a:t>H</a:t>
            </a:r>
          </a:p>
        </p:txBody>
      </p:sp>
      <p:cxnSp>
        <p:nvCxnSpPr>
          <p:cNvPr id="404" name="Gerade Verbindung mit Pfeil 403"/>
          <p:cNvCxnSpPr>
            <a:endCxn id="403" idx="2"/>
          </p:cNvCxnSpPr>
          <p:nvPr/>
        </p:nvCxnSpPr>
        <p:spPr>
          <a:xfrm flipH="1" flipV="1">
            <a:off x="1996873" y="4495475"/>
            <a:ext cx="0" cy="44132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05" name="Trapezoid 404"/>
          <p:cNvSpPr/>
          <p:nvPr/>
        </p:nvSpPr>
        <p:spPr>
          <a:xfrm>
            <a:off x="780848" y="4063673"/>
            <a:ext cx="622300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kern="0" dirty="0">
                <a:solidFill>
                  <a:srgbClr val="000000"/>
                </a:solidFill>
                <a:latin typeface="Verdana"/>
              </a:rPr>
              <a:t>H</a:t>
            </a:r>
          </a:p>
        </p:txBody>
      </p:sp>
      <p:sp>
        <p:nvSpPr>
          <p:cNvPr id="406" name="Trapezoid 405"/>
          <p:cNvSpPr/>
          <p:nvPr/>
        </p:nvSpPr>
        <p:spPr>
          <a:xfrm>
            <a:off x="2677913" y="4055738"/>
            <a:ext cx="623887" cy="433387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kern="0" dirty="0">
                <a:solidFill>
                  <a:srgbClr val="000000"/>
                </a:solidFill>
                <a:latin typeface="Verdana"/>
              </a:rPr>
              <a:t>H</a:t>
            </a:r>
          </a:p>
        </p:txBody>
      </p:sp>
      <p:cxnSp>
        <p:nvCxnSpPr>
          <p:cNvPr id="407" name="Gerade Verbindung mit Pfeil 406"/>
          <p:cNvCxnSpPr>
            <a:endCxn id="406" idx="2"/>
          </p:cNvCxnSpPr>
          <p:nvPr/>
        </p:nvCxnSpPr>
        <p:spPr>
          <a:xfrm flipH="1" flipV="1">
            <a:off x="2989061" y="4489123"/>
            <a:ext cx="0" cy="439738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08" name="Trapezoid 407"/>
          <p:cNvSpPr/>
          <p:nvPr/>
        </p:nvSpPr>
        <p:spPr>
          <a:xfrm>
            <a:off x="3685973" y="4063673"/>
            <a:ext cx="623888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kern="0" dirty="0">
                <a:solidFill>
                  <a:srgbClr val="000000"/>
                </a:solidFill>
                <a:latin typeface="Verdana"/>
              </a:rPr>
              <a:t>H</a:t>
            </a:r>
          </a:p>
        </p:txBody>
      </p:sp>
      <p:cxnSp>
        <p:nvCxnSpPr>
          <p:cNvPr id="409" name="Gerade Verbindung mit Pfeil 408"/>
          <p:cNvCxnSpPr>
            <a:endCxn id="408" idx="2"/>
          </p:cNvCxnSpPr>
          <p:nvPr/>
        </p:nvCxnSpPr>
        <p:spPr>
          <a:xfrm flipH="1" flipV="1">
            <a:off x="3997123" y="4495475"/>
            <a:ext cx="0" cy="44132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10" name="Trapezoid 409"/>
          <p:cNvSpPr/>
          <p:nvPr/>
        </p:nvSpPr>
        <p:spPr>
          <a:xfrm>
            <a:off x="4813098" y="4063673"/>
            <a:ext cx="623888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kern="0" dirty="0">
                <a:solidFill>
                  <a:srgbClr val="000000"/>
                </a:solidFill>
                <a:latin typeface="Verdana"/>
              </a:rPr>
              <a:t>H</a:t>
            </a:r>
          </a:p>
        </p:txBody>
      </p:sp>
      <p:cxnSp>
        <p:nvCxnSpPr>
          <p:cNvPr id="411" name="Gerade Verbindung mit Pfeil 410"/>
          <p:cNvCxnSpPr>
            <a:endCxn id="410" idx="2"/>
          </p:cNvCxnSpPr>
          <p:nvPr/>
        </p:nvCxnSpPr>
        <p:spPr>
          <a:xfrm flipH="1" flipV="1">
            <a:off x="5124248" y="4495475"/>
            <a:ext cx="0" cy="44132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12" name="Trapezoid 411"/>
          <p:cNvSpPr/>
          <p:nvPr/>
        </p:nvSpPr>
        <p:spPr>
          <a:xfrm>
            <a:off x="5775123" y="4063673"/>
            <a:ext cx="622300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kern="0" dirty="0">
                <a:solidFill>
                  <a:srgbClr val="000000"/>
                </a:solidFill>
                <a:latin typeface="Verdana"/>
              </a:rPr>
              <a:t>H</a:t>
            </a:r>
          </a:p>
        </p:txBody>
      </p:sp>
      <p:cxnSp>
        <p:nvCxnSpPr>
          <p:cNvPr id="413" name="Gerade Verbindung mit Pfeil 412"/>
          <p:cNvCxnSpPr>
            <a:endCxn id="412" idx="2"/>
          </p:cNvCxnSpPr>
          <p:nvPr/>
        </p:nvCxnSpPr>
        <p:spPr>
          <a:xfrm flipH="1" flipV="1">
            <a:off x="6086273" y="4495475"/>
            <a:ext cx="0" cy="44132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14" name="Trapezoid 413"/>
          <p:cNvSpPr/>
          <p:nvPr/>
        </p:nvSpPr>
        <p:spPr>
          <a:xfrm>
            <a:off x="6783186" y="4063673"/>
            <a:ext cx="622300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kern="0" dirty="0">
                <a:solidFill>
                  <a:srgbClr val="000000"/>
                </a:solidFill>
                <a:latin typeface="Verdana"/>
              </a:rPr>
              <a:t>H</a:t>
            </a:r>
          </a:p>
        </p:txBody>
      </p:sp>
      <p:cxnSp>
        <p:nvCxnSpPr>
          <p:cNvPr id="415" name="Gerade Verbindung mit Pfeil 414"/>
          <p:cNvCxnSpPr>
            <a:endCxn id="414" idx="2"/>
          </p:cNvCxnSpPr>
          <p:nvPr/>
        </p:nvCxnSpPr>
        <p:spPr>
          <a:xfrm flipH="1" flipV="1">
            <a:off x="7094336" y="4495475"/>
            <a:ext cx="0" cy="44132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16" name="Trapezoid 415"/>
          <p:cNvSpPr/>
          <p:nvPr/>
        </p:nvSpPr>
        <p:spPr>
          <a:xfrm>
            <a:off x="7718223" y="4063673"/>
            <a:ext cx="623888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kern="0" dirty="0">
                <a:solidFill>
                  <a:srgbClr val="000000"/>
                </a:solidFill>
                <a:latin typeface="Verdana"/>
              </a:rPr>
              <a:t>H</a:t>
            </a:r>
          </a:p>
        </p:txBody>
      </p:sp>
      <p:cxnSp>
        <p:nvCxnSpPr>
          <p:cNvPr id="417" name="Gerade Verbindung mit Pfeil 416"/>
          <p:cNvCxnSpPr>
            <a:endCxn id="416" idx="2"/>
          </p:cNvCxnSpPr>
          <p:nvPr/>
        </p:nvCxnSpPr>
        <p:spPr>
          <a:xfrm flipH="1" flipV="1">
            <a:off x="8029373" y="4495475"/>
            <a:ext cx="1588" cy="44132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18" name="Trapezoid 417"/>
          <p:cNvSpPr/>
          <p:nvPr/>
        </p:nvSpPr>
        <p:spPr>
          <a:xfrm>
            <a:off x="1238048" y="3344536"/>
            <a:ext cx="622300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kern="0" dirty="0">
                <a:solidFill>
                  <a:srgbClr val="000000"/>
                </a:solidFill>
                <a:latin typeface="Verdana"/>
              </a:rPr>
              <a:t>H</a:t>
            </a:r>
          </a:p>
        </p:txBody>
      </p:sp>
      <p:cxnSp>
        <p:nvCxnSpPr>
          <p:cNvPr id="419" name="Gewinkelte Verbindung 418"/>
          <p:cNvCxnSpPr>
            <a:stCxn id="405" idx="0"/>
            <a:endCxn id="418" idx="2"/>
          </p:cNvCxnSpPr>
          <p:nvPr/>
        </p:nvCxnSpPr>
        <p:spPr>
          <a:xfrm rot="5400000" flipH="1" flipV="1">
            <a:off x="1176931" y="3691405"/>
            <a:ext cx="287337" cy="45720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420" name="Gewinkelte Verbindung 419"/>
          <p:cNvCxnSpPr>
            <a:stCxn id="403" idx="0"/>
            <a:endCxn id="418" idx="2"/>
          </p:cNvCxnSpPr>
          <p:nvPr/>
        </p:nvCxnSpPr>
        <p:spPr>
          <a:xfrm rot="16200000" flipV="1">
            <a:off x="1629369" y="3696169"/>
            <a:ext cx="287337" cy="447675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21" name="Trapezoid 420"/>
          <p:cNvSpPr/>
          <p:nvPr/>
        </p:nvSpPr>
        <p:spPr>
          <a:xfrm>
            <a:off x="3158923" y="3344536"/>
            <a:ext cx="622300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kern="0" dirty="0">
                <a:solidFill>
                  <a:srgbClr val="000000"/>
                </a:solidFill>
                <a:latin typeface="Verdana"/>
              </a:rPr>
              <a:t>H</a:t>
            </a:r>
          </a:p>
        </p:txBody>
      </p:sp>
      <p:cxnSp>
        <p:nvCxnSpPr>
          <p:cNvPr id="422" name="Gewinkelte Verbindung 421"/>
          <p:cNvCxnSpPr>
            <a:stCxn id="406" idx="0"/>
            <a:endCxn id="421" idx="2"/>
          </p:cNvCxnSpPr>
          <p:nvPr/>
        </p:nvCxnSpPr>
        <p:spPr>
          <a:xfrm rot="5400000" flipH="1" flipV="1">
            <a:off x="3089867" y="3675530"/>
            <a:ext cx="279400" cy="481012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423" name="Gewinkelte Verbindung 422"/>
          <p:cNvCxnSpPr>
            <a:stCxn id="408" idx="0"/>
            <a:endCxn id="421" idx="2"/>
          </p:cNvCxnSpPr>
          <p:nvPr/>
        </p:nvCxnSpPr>
        <p:spPr>
          <a:xfrm rot="16200000" flipV="1">
            <a:off x="3589931" y="3656480"/>
            <a:ext cx="287337" cy="52705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24" name="Trapezoid 423"/>
          <p:cNvSpPr/>
          <p:nvPr/>
        </p:nvSpPr>
        <p:spPr>
          <a:xfrm>
            <a:off x="5278238" y="3344536"/>
            <a:ext cx="623887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kern="0" dirty="0">
                <a:solidFill>
                  <a:srgbClr val="000000"/>
                </a:solidFill>
                <a:latin typeface="Verdana"/>
              </a:rPr>
              <a:t>H</a:t>
            </a:r>
          </a:p>
        </p:txBody>
      </p:sp>
      <p:cxnSp>
        <p:nvCxnSpPr>
          <p:cNvPr id="425" name="Gewinkelte Verbindung 424"/>
          <p:cNvCxnSpPr>
            <a:stCxn id="410" idx="0"/>
            <a:endCxn id="424" idx="2"/>
          </p:cNvCxnSpPr>
          <p:nvPr/>
        </p:nvCxnSpPr>
        <p:spPr>
          <a:xfrm rot="5400000" flipH="1" flipV="1">
            <a:off x="5213944" y="3686644"/>
            <a:ext cx="287337" cy="466725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426" name="Gewinkelte Verbindung 425"/>
          <p:cNvCxnSpPr>
            <a:stCxn id="412" idx="0"/>
            <a:endCxn id="424" idx="2"/>
          </p:cNvCxnSpPr>
          <p:nvPr/>
        </p:nvCxnSpPr>
        <p:spPr>
          <a:xfrm rot="16200000" flipV="1">
            <a:off x="5694956" y="3672355"/>
            <a:ext cx="287337" cy="49530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27" name="Trapezoid 426"/>
          <p:cNvSpPr/>
          <p:nvPr/>
        </p:nvSpPr>
        <p:spPr>
          <a:xfrm>
            <a:off x="7262613" y="3344536"/>
            <a:ext cx="623887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kern="0" dirty="0">
                <a:solidFill>
                  <a:srgbClr val="000000"/>
                </a:solidFill>
                <a:latin typeface="Verdana"/>
              </a:rPr>
              <a:t>H</a:t>
            </a:r>
          </a:p>
        </p:txBody>
      </p:sp>
      <p:cxnSp>
        <p:nvCxnSpPr>
          <p:cNvPr id="428" name="Gewinkelte Verbindung 427"/>
          <p:cNvCxnSpPr>
            <a:stCxn id="414" idx="0"/>
            <a:endCxn id="427" idx="2"/>
          </p:cNvCxnSpPr>
          <p:nvPr/>
        </p:nvCxnSpPr>
        <p:spPr>
          <a:xfrm rot="5400000" flipH="1" flipV="1">
            <a:off x="7191175" y="3679499"/>
            <a:ext cx="287337" cy="481012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429" name="Gewinkelte Verbindung 428"/>
          <p:cNvCxnSpPr>
            <a:stCxn id="416" idx="0"/>
            <a:endCxn id="427" idx="2"/>
          </p:cNvCxnSpPr>
          <p:nvPr/>
        </p:nvCxnSpPr>
        <p:spPr>
          <a:xfrm rot="16200000" flipV="1">
            <a:off x="7658694" y="3692994"/>
            <a:ext cx="287337" cy="454025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30" name="Trapezoid 429"/>
          <p:cNvSpPr/>
          <p:nvPr/>
        </p:nvSpPr>
        <p:spPr>
          <a:xfrm>
            <a:off x="2222298" y="2623811"/>
            <a:ext cx="623888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kern="0" dirty="0">
                <a:solidFill>
                  <a:srgbClr val="000000"/>
                </a:solidFill>
                <a:latin typeface="Verdana"/>
              </a:rPr>
              <a:t>H</a:t>
            </a:r>
          </a:p>
        </p:txBody>
      </p:sp>
      <p:cxnSp>
        <p:nvCxnSpPr>
          <p:cNvPr id="431" name="Gewinkelte Verbindung 430"/>
          <p:cNvCxnSpPr>
            <a:stCxn id="418" idx="0"/>
            <a:endCxn id="430" idx="2"/>
          </p:cNvCxnSpPr>
          <p:nvPr/>
        </p:nvCxnSpPr>
        <p:spPr>
          <a:xfrm rot="5400000" flipH="1" flipV="1">
            <a:off x="1896862" y="2707949"/>
            <a:ext cx="288925" cy="98425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432" name="Gewinkelte Verbindung 431"/>
          <p:cNvCxnSpPr>
            <a:stCxn id="421" idx="0"/>
            <a:endCxn id="430" idx="2"/>
          </p:cNvCxnSpPr>
          <p:nvPr/>
        </p:nvCxnSpPr>
        <p:spPr>
          <a:xfrm rot="16200000" flipV="1">
            <a:off x="2857300" y="2731763"/>
            <a:ext cx="288925" cy="936625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33" name="Trapezoid 432"/>
          <p:cNvSpPr/>
          <p:nvPr/>
        </p:nvSpPr>
        <p:spPr>
          <a:xfrm>
            <a:off x="6327573" y="2623811"/>
            <a:ext cx="622300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kern="0" dirty="0">
                <a:solidFill>
                  <a:srgbClr val="000000"/>
                </a:solidFill>
                <a:latin typeface="Verdana"/>
              </a:rPr>
              <a:t>H</a:t>
            </a:r>
          </a:p>
        </p:txBody>
      </p:sp>
      <p:cxnSp>
        <p:nvCxnSpPr>
          <p:cNvPr id="434" name="Gewinkelte Verbindung 433"/>
          <p:cNvCxnSpPr>
            <a:stCxn id="424" idx="0"/>
            <a:endCxn id="433" idx="2"/>
          </p:cNvCxnSpPr>
          <p:nvPr/>
        </p:nvCxnSpPr>
        <p:spPr>
          <a:xfrm rot="5400000" flipH="1" flipV="1">
            <a:off x="5970387" y="2676199"/>
            <a:ext cx="288925" cy="104775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435" name="Gewinkelte Verbindung 434"/>
          <p:cNvCxnSpPr>
            <a:stCxn id="427" idx="0"/>
            <a:endCxn id="433" idx="2"/>
          </p:cNvCxnSpPr>
          <p:nvPr/>
        </p:nvCxnSpPr>
        <p:spPr>
          <a:xfrm rot="16200000" flipV="1">
            <a:off x="6962575" y="2731763"/>
            <a:ext cx="288925" cy="936625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36" name="Trapezoid 435"/>
          <p:cNvSpPr/>
          <p:nvPr/>
        </p:nvSpPr>
        <p:spPr>
          <a:xfrm>
            <a:off x="4270173" y="1904673"/>
            <a:ext cx="623888" cy="431800"/>
          </a:xfrm>
          <a:prstGeom prst="trapezoid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kern="0" dirty="0">
                <a:solidFill>
                  <a:srgbClr val="000000"/>
                </a:solidFill>
                <a:latin typeface="Verdana"/>
              </a:rPr>
              <a:t>H</a:t>
            </a:r>
          </a:p>
        </p:txBody>
      </p:sp>
      <p:cxnSp>
        <p:nvCxnSpPr>
          <p:cNvPr id="437" name="Gewinkelte Verbindung 436"/>
          <p:cNvCxnSpPr>
            <a:stCxn id="430" idx="0"/>
            <a:endCxn id="436" idx="2"/>
          </p:cNvCxnSpPr>
          <p:nvPr/>
        </p:nvCxnSpPr>
        <p:spPr>
          <a:xfrm rot="5400000" flipH="1" flipV="1">
            <a:off x="3413717" y="1456206"/>
            <a:ext cx="287338" cy="2047875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438" name="Gewinkelte Verbindung 437"/>
          <p:cNvCxnSpPr>
            <a:stCxn id="433" idx="0"/>
            <a:endCxn id="436" idx="2"/>
          </p:cNvCxnSpPr>
          <p:nvPr/>
        </p:nvCxnSpPr>
        <p:spPr>
          <a:xfrm rot="16200000" flipV="1">
            <a:off x="5466354" y="1451442"/>
            <a:ext cx="287338" cy="205740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439" name="Gewinkelte Verbindung 438"/>
          <p:cNvCxnSpPr>
            <a:stCxn id="436" idx="0"/>
          </p:cNvCxnSpPr>
          <p:nvPr/>
        </p:nvCxnSpPr>
        <p:spPr>
          <a:xfrm rot="16200000" flipV="1">
            <a:off x="4472581" y="1795930"/>
            <a:ext cx="217487" cy="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40" name="Textfeld 439"/>
          <p:cNvSpPr txBox="1">
            <a:spLocks noChangeArrowheads="1"/>
          </p:cNvSpPr>
          <p:nvPr/>
        </p:nvSpPr>
        <p:spPr bwMode="auto">
          <a:xfrm>
            <a:off x="4309863" y="1328411"/>
            <a:ext cx="517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DE" kern="0">
                <a:solidFill>
                  <a:sysClr val="windowText" lastClr="000000"/>
                </a:solidFill>
              </a:rPr>
              <a:t>PK</a:t>
            </a:r>
          </a:p>
        </p:txBody>
      </p:sp>
      <p:sp>
        <p:nvSpPr>
          <p:cNvPr id="441" name="Ellipse 440"/>
          <p:cNvSpPr/>
          <p:nvPr/>
        </p:nvSpPr>
        <p:spPr>
          <a:xfrm>
            <a:off x="915588" y="3842079"/>
            <a:ext cx="371078" cy="37107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e-DE" kern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442" name="Ellipse 441"/>
          <p:cNvSpPr/>
          <p:nvPr/>
        </p:nvSpPr>
        <p:spPr>
          <a:xfrm>
            <a:off x="3291536" y="3135816"/>
            <a:ext cx="352425" cy="351631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e-DE" kern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443" name="Ellipse 442"/>
          <p:cNvSpPr/>
          <p:nvPr/>
        </p:nvSpPr>
        <p:spPr>
          <a:xfrm>
            <a:off x="6460022" y="2415734"/>
            <a:ext cx="352425" cy="35163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e-DE" kern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444" name="Text Box 41"/>
          <p:cNvSpPr txBox="1">
            <a:spLocks noChangeArrowheads="1"/>
          </p:cNvSpPr>
          <p:nvPr/>
        </p:nvSpPr>
        <p:spPr bwMode="auto">
          <a:xfrm>
            <a:off x="4952601" y="1615899"/>
            <a:ext cx="50768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500" kern="0" dirty="0">
                <a:solidFill>
                  <a:sysClr val="windowText" lastClr="000000"/>
                </a:solidFill>
              </a:rPr>
              <a:t>SIG </a:t>
            </a:r>
            <a:r>
              <a:rPr lang="en-US" sz="2500" kern="0" dirty="0">
                <a:solidFill>
                  <a:sysClr val="windowText" lastClr="000000"/>
                </a:solidFill>
                <a:latin typeface="Times New Roman" pitchFamily="18" charset="0"/>
              </a:rPr>
              <a:t>= (</a:t>
            </a:r>
            <a:r>
              <a:rPr lang="en-US" sz="2500" i="1" kern="0" dirty="0" err="1">
                <a:solidFill>
                  <a:sysClr val="windowText" lastClr="000000"/>
                </a:solidFill>
                <a:latin typeface="Times New Roman" pitchFamily="18" charset="0"/>
              </a:rPr>
              <a:t>i</a:t>
            </a:r>
            <a:r>
              <a:rPr lang="en-US" sz="2500" i="1" kern="0" dirty="0">
                <a:solidFill>
                  <a:sysClr val="windowText" lastClr="000000"/>
                </a:solidFill>
                <a:latin typeface="Times New Roman" pitchFamily="18" charset="0"/>
              </a:rPr>
              <a:t>=2</a:t>
            </a:r>
            <a:r>
              <a:rPr lang="en-US" sz="2500" kern="0" dirty="0">
                <a:solidFill>
                  <a:sysClr val="windowText" lastClr="000000"/>
                </a:solidFill>
                <a:latin typeface="Times New Roman" pitchFamily="18" charset="0"/>
              </a:rPr>
              <a:t>,    </a:t>
            </a:r>
            <a:r>
              <a:rPr lang="en-US" sz="2500" kern="0" dirty="0" smtClean="0">
                <a:solidFill>
                  <a:sysClr val="windowText" lastClr="000000"/>
                </a:solidFill>
                <a:latin typeface="Times New Roman" pitchFamily="18" charset="0"/>
              </a:rPr>
              <a:t>,     </a:t>
            </a:r>
            <a:r>
              <a:rPr lang="en-US" sz="2500" kern="0" dirty="0">
                <a:solidFill>
                  <a:sysClr val="windowText" lastClr="000000"/>
                </a:solidFill>
                <a:latin typeface="Times New Roman" pitchFamily="18" charset="0"/>
              </a:rPr>
              <a:t>,     ,     ,      )</a:t>
            </a:r>
          </a:p>
        </p:txBody>
      </p:sp>
      <p:pic>
        <p:nvPicPr>
          <p:cNvPr id="445" name="Picture 42" descr="docsi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9248" y="1630710"/>
            <a:ext cx="393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6" name="Oval 44"/>
          <p:cNvSpPr>
            <a:spLocks noChangeArrowheads="1"/>
          </p:cNvSpPr>
          <p:nvPr/>
        </p:nvSpPr>
        <p:spPr bwMode="auto">
          <a:xfrm>
            <a:off x="7490659" y="1640692"/>
            <a:ext cx="360362" cy="36036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447" name="Oval 45"/>
          <p:cNvSpPr>
            <a:spLocks noChangeArrowheads="1"/>
          </p:cNvSpPr>
          <p:nvPr/>
        </p:nvSpPr>
        <p:spPr bwMode="auto">
          <a:xfrm>
            <a:off x="7962176" y="1640692"/>
            <a:ext cx="360362" cy="36036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448" name="Oval 46"/>
          <p:cNvSpPr>
            <a:spLocks noChangeArrowheads="1"/>
          </p:cNvSpPr>
          <p:nvPr/>
        </p:nvSpPr>
        <p:spPr bwMode="auto">
          <a:xfrm>
            <a:off x="8465910" y="1640692"/>
            <a:ext cx="360362" cy="36036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pic>
        <p:nvPicPr>
          <p:cNvPr id="449" name="Picture 220" descr="ru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1748642"/>
            <a:ext cx="274638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50" name="Gruppieren 80"/>
          <p:cNvGrpSpPr>
            <a:grpSpLocks/>
          </p:cNvGrpSpPr>
          <p:nvPr/>
        </p:nvGrpSpPr>
        <p:grpSpPr bwMode="auto">
          <a:xfrm>
            <a:off x="688021" y="4792960"/>
            <a:ext cx="809625" cy="1133475"/>
            <a:chOff x="3275856" y="2492896"/>
            <a:chExt cx="1080120" cy="1512168"/>
          </a:xfrm>
        </p:grpSpPr>
        <p:sp>
          <p:nvSpPr>
            <p:cNvPr id="451" name="Rechteck 450"/>
            <p:cNvSpPr/>
            <p:nvPr/>
          </p:nvSpPr>
          <p:spPr>
            <a:xfrm>
              <a:off x="3275856" y="2492896"/>
              <a:ext cx="1080120" cy="151216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de-DE" kern="0" dirty="0">
                  <a:solidFill>
                    <a:srgbClr val="000000"/>
                  </a:solidFill>
                  <a:latin typeface="Verdana"/>
                </a:rPr>
                <a:t>OTS</a:t>
              </a:r>
            </a:p>
          </p:txBody>
        </p:sp>
        <p:pic>
          <p:nvPicPr>
            <p:cNvPr id="452" name="Picture 220" descr="ru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756" y="2660237"/>
              <a:ext cx="366646" cy="33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3" name="Picture 234" descr="sta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2500" y="3465969"/>
              <a:ext cx="225973" cy="395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54" name="Ellipse 453"/>
          <p:cNvSpPr/>
          <p:nvPr/>
        </p:nvSpPr>
        <p:spPr>
          <a:xfrm>
            <a:off x="236336" y="5432098"/>
            <a:ext cx="8666162" cy="515938"/>
          </a:xfrm>
          <a:prstGeom prst="ellipse">
            <a:avLst/>
          </a:prstGeom>
          <a:solidFill>
            <a:srgbClr val="00B0F0">
              <a:alpha val="27000"/>
            </a:srgbClr>
          </a:solidFill>
          <a:ln w="25400" cap="flat" cmpd="sng" algn="ctr">
            <a:solidFill>
              <a:srgbClr val="00B0F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2500" b="1" kern="0" dirty="0">
                <a:solidFill>
                  <a:srgbClr val="000000"/>
                </a:solidFill>
                <a:latin typeface="Verdana"/>
              </a:rPr>
              <a:t>SK</a:t>
            </a:r>
          </a:p>
        </p:txBody>
      </p:sp>
      <p:sp>
        <p:nvSpPr>
          <p:cNvPr id="455" name="Ellipse 454"/>
          <p:cNvSpPr/>
          <p:nvPr/>
        </p:nvSpPr>
        <p:spPr>
          <a:xfrm>
            <a:off x="1431725" y="4684386"/>
            <a:ext cx="1101725" cy="139541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ysDot"/>
          </a:ln>
          <a:effectLst/>
        </p:spPr>
        <p:txBody>
          <a:bodyPr anchor="ctr"/>
          <a:lstStyle/>
          <a:p>
            <a:pPr algn="ctr">
              <a:defRPr/>
            </a:pPr>
            <a:endParaRPr lang="de-DE" kern="0">
              <a:solidFill>
                <a:srgbClr val="FFFFFF"/>
              </a:solidFill>
              <a:latin typeface="Verdana"/>
            </a:endParaRPr>
          </a:p>
        </p:txBody>
      </p:sp>
      <p:cxnSp>
        <p:nvCxnSpPr>
          <p:cNvPr id="456" name="Gerade Verbindung mit Pfeil 455"/>
          <p:cNvCxnSpPr>
            <a:endCxn id="405" idx="2"/>
          </p:cNvCxnSpPr>
          <p:nvPr/>
        </p:nvCxnSpPr>
        <p:spPr>
          <a:xfrm flipH="1" flipV="1">
            <a:off x="1091998" y="4495475"/>
            <a:ext cx="0" cy="44132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6502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58382E-6 L -0.3033 0.341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0" y="17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371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6001A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2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6001A"/>
                                      </p:to>
                                    </p:animClr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2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6001A"/>
                                      </p:to>
                                    </p:animClr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2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6001A"/>
                                      </p:to>
                                    </p:animClr>
                                    <p:set>
                                      <p:cBhvr>
                                        <p:cTn id="149" dur="2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" grpId="0" build="p"/>
      <p:bldP spid="369" grpId="0" animBg="1"/>
      <p:bldP spid="403" grpId="0" animBg="1"/>
      <p:bldP spid="405" grpId="0" animBg="1"/>
      <p:bldP spid="406" grpId="0" animBg="1"/>
      <p:bldP spid="408" grpId="0" animBg="1"/>
      <p:bldP spid="410" grpId="0" animBg="1"/>
      <p:bldP spid="412" grpId="0" animBg="1"/>
      <p:bldP spid="414" grpId="0" animBg="1"/>
      <p:bldP spid="416" grpId="0" animBg="1"/>
      <p:bldP spid="418" grpId="0" animBg="1"/>
      <p:bldP spid="421" grpId="0" animBg="1"/>
      <p:bldP spid="424" grpId="0" animBg="1"/>
      <p:bldP spid="427" grpId="0" animBg="1"/>
      <p:bldP spid="430" grpId="0" animBg="1"/>
      <p:bldP spid="433" grpId="0" animBg="1"/>
      <p:bldP spid="436" grpId="0" animBg="1"/>
      <p:bldP spid="440" grpId="0"/>
      <p:bldP spid="441" grpId="0" animBg="1"/>
      <p:bldP spid="442" grpId="0" animBg="1"/>
      <p:bldP spid="443" grpId="0" animBg="1"/>
      <p:bldP spid="444" grpId="0"/>
      <p:bldP spid="446" grpId="0" animBg="1"/>
      <p:bldP spid="447" grpId="0" animBg="1"/>
      <p:bldP spid="448" grpId="0" animBg="1"/>
      <p:bldP spid="454" grpId="0" animBg="1"/>
      <p:bldP spid="4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XMSS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Tree: </a:t>
            </a:r>
            <a:r>
              <a:rPr lang="de-DE" dirty="0" smtClean="0"/>
              <a:t>Uses bitmasks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Leafs:</a:t>
            </a:r>
            <a:r>
              <a:rPr lang="en-US" dirty="0">
                <a:solidFill>
                  <a:srgbClr val="00090C"/>
                </a:solidFill>
              </a:rPr>
              <a:t> </a:t>
            </a:r>
            <a:r>
              <a:rPr lang="de-DE" dirty="0" smtClean="0"/>
              <a:t>Use binary tree</a:t>
            </a:r>
            <a:br>
              <a:rPr lang="de-DE" dirty="0" smtClean="0"/>
            </a:br>
            <a:r>
              <a:rPr lang="de-DE" dirty="0" smtClean="0"/>
              <a:t>with bitmasks</a:t>
            </a:r>
          </a:p>
          <a:p>
            <a:pPr marL="0" indent="0">
              <a:buNone/>
            </a:pPr>
            <a:endParaRPr lang="de-DE" sz="1300" dirty="0" smtClean="0"/>
          </a:p>
          <a:p>
            <a:pPr marL="0" indent="0">
              <a:buNone/>
            </a:pPr>
            <a:r>
              <a:rPr lang="de-DE" dirty="0" smtClean="0"/>
              <a:t>OTS: WOTS</a:t>
            </a:r>
            <a:r>
              <a:rPr lang="de-DE" baseline="30000" dirty="0" smtClean="0"/>
              <a:t>+</a:t>
            </a:r>
            <a:endParaRPr lang="de-DE" baseline="30000" dirty="0"/>
          </a:p>
          <a:p>
            <a:pPr marL="0" indent="0">
              <a:buNone/>
            </a:pPr>
            <a:endParaRPr lang="de-DE" sz="1300" dirty="0" smtClean="0"/>
          </a:p>
          <a:p>
            <a:pPr marL="0" indent="0">
              <a:buNone/>
            </a:pPr>
            <a:r>
              <a:rPr lang="de-DE" dirty="0" smtClean="0"/>
              <a:t>Message digest: </a:t>
            </a:r>
            <a:br>
              <a:rPr lang="de-DE" dirty="0" smtClean="0"/>
            </a:br>
            <a:r>
              <a:rPr lang="de-DE" dirty="0" smtClean="0"/>
              <a:t>Randomized hashing</a:t>
            </a:r>
          </a:p>
          <a:p>
            <a:pPr marL="0" indent="0">
              <a:buNone/>
            </a:pPr>
            <a:endParaRPr lang="de-DE" sz="1200" dirty="0" smtClean="0"/>
          </a:p>
          <a:p>
            <a:pPr marL="0" indent="0">
              <a:buNone/>
            </a:pPr>
            <a:r>
              <a:rPr lang="de-DE" dirty="0" smtClean="0"/>
              <a:t>Collision-resilient</a:t>
            </a:r>
          </a:p>
          <a:p>
            <a:pPr marL="0" indent="0">
              <a:buNone/>
            </a:pPr>
            <a:r>
              <a:rPr lang="de-DE" dirty="0" smtClean="0"/>
              <a:t>-&gt; signature size halved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4376382" y="4456319"/>
            <a:ext cx="4090269" cy="1440160"/>
            <a:chOff x="6195958" y="3933056"/>
            <a:chExt cx="2120458" cy="746601"/>
          </a:xfrm>
        </p:grpSpPr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6195958" y="4558925"/>
              <a:ext cx="117958" cy="1207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6487382" y="4558925"/>
              <a:ext cx="117958" cy="1207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42" name="Oval 41"/>
            <p:cNvSpPr>
              <a:spLocks noChangeArrowheads="1"/>
            </p:cNvSpPr>
            <p:nvPr/>
          </p:nvSpPr>
          <p:spPr bwMode="auto">
            <a:xfrm>
              <a:off x="6759378" y="4558925"/>
              <a:ext cx="117958" cy="1207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43" name="Oval 42"/>
            <p:cNvSpPr>
              <a:spLocks noChangeArrowheads="1"/>
            </p:cNvSpPr>
            <p:nvPr/>
          </p:nvSpPr>
          <p:spPr bwMode="auto">
            <a:xfrm>
              <a:off x="7052190" y="4558925"/>
              <a:ext cx="116570" cy="1207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7345002" y="4558925"/>
              <a:ext cx="115182" cy="1207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45" name="Oval 44"/>
            <p:cNvSpPr>
              <a:spLocks noChangeArrowheads="1"/>
            </p:cNvSpPr>
            <p:nvPr/>
          </p:nvSpPr>
          <p:spPr bwMode="auto">
            <a:xfrm>
              <a:off x="7636426" y="4558925"/>
              <a:ext cx="116570" cy="1207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7907035" y="4558925"/>
              <a:ext cx="117957" cy="1207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8198459" y="4558925"/>
              <a:ext cx="117957" cy="1207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6351384" y="4356315"/>
              <a:ext cx="116570" cy="12212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6916192" y="4356315"/>
              <a:ext cx="117957" cy="12212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7499041" y="4356315"/>
              <a:ext cx="117957" cy="12212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8063848" y="4356315"/>
              <a:ext cx="116570" cy="12212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6644196" y="4156482"/>
              <a:ext cx="115182" cy="1207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7793241" y="4156482"/>
              <a:ext cx="113794" cy="1207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54" name="Oval 53"/>
            <p:cNvSpPr>
              <a:spLocks noChangeArrowheads="1"/>
            </p:cNvSpPr>
            <p:nvPr/>
          </p:nvSpPr>
          <p:spPr bwMode="auto">
            <a:xfrm>
              <a:off x="7207617" y="3933056"/>
              <a:ext cx="117957" cy="120733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 flipH="1">
              <a:off x="6293099" y="4478436"/>
              <a:ext cx="117958" cy="1026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6411057" y="4478436"/>
              <a:ext cx="94366" cy="1026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 flipH="1">
              <a:off x="6857908" y="4478436"/>
              <a:ext cx="116570" cy="1026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>
              <a:off x="6974477" y="4478436"/>
              <a:ext cx="98529" cy="1026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9" name="Line 58"/>
            <p:cNvSpPr>
              <a:spLocks noChangeShapeType="1"/>
            </p:cNvSpPr>
            <p:nvPr/>
          </p:nvSpPr>
          <p:spPr bwMode="auto">
            <a:xfrm flipH="1">
              <a:off x="7440756" y="4478436"/>
              <a:ext cx="117957" cy="1026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7558713" y="4478436"/>
              <a:ext cx="97141" cy="1026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 flipH="1">
              <a:off x="8006952" y="4478436"/>
              <a:ext cx="116570" cy="1026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>
              <a:off x="8123521" y="4478436"/>
              <a:ext cx="95753" cy="1026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 flipH="1">
              <a:off x="6449914" y="4277214"/>
              <a:ext cx="252568" cy="98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4" name="Line 63"/>
            <p:cNvSpPr>
              <a:spLocks noChangeShapeType="1"/>
            </p:cNvSpPr>
            <p:nvPr/>
          </p:nvSpPr>
          <p:spPr bwMode="auto">
            <a:xfrm>
              <a:off x="6702481" y="4277214"/>
              <a:ext cx="233139" cy="98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5" name="Line 64"/>
            <p:cNvSpPr>
              <a:spLocks noChangeShapeType="1"/>
            </p:cNvSpPr>
            <p:nvPr/>
          </p:nvSpPr>
          <p:spPr bwMode="auto">
            <a:xfrm flipH="1">
              <a:off x="7597570" y="4277214"/>
              <a:ext cx="252568" cy="98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7850137" y="4277214"/>
              <a:ext cx="234528" cy="98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7" name="Line 66"/>
            <p:cNvSpPr>
              <a:spLocks noChangeShapeType="1"/>
            </p:cNvSpPr>
            <p:nvPr/>
          </p:nvSpPr>
          <p:spPr bwMode="auto">
            <a:xfrm flipH="1">
              <a:off x="6741338" y="4053789"/>
              <a:ext cx="525951" cy="122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8" name="Line 67"/>
            <p:cNvSpPr>
              <a:spLocks noChangeShapeType="1"/>
            </p:cNvSpPr>
            <p:nvPr/>
          </p:nvSpPr>
          <p:spPr bwMode="auto">
            <a:xfrm>
              <a:off x="7267289" y="4053789"/>
              <a:ext cx="542605" cy="122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78" name="Oval 34"/>
          <p:cNvSpPr>
            <a:spLocks noChangeArrowheads="1"/>
          </p:cNvSpPr>
          <p:nvPr/>
        </p:nvSpPr>
        <p:spPr bwMode="auto">
          <a:xfrm>
            <a:off x="4694312" y="2196388"/>
            <a:ext cx="407051" cy="407051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9" name="Oval 35"/>
          <p:cNvSpPr>
            <a:spLocks noChangeArrowheads="1"/>
          </p:cNvSpPr>
          <p:nvPr/>
        </p:nvSpPr>
        <p:spPr bwMode="auto">
          <a:xfrm>
            <a:off x="6781874" y="2196388"/>
            <a:ext cx="407051" cy="407051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0" name="Oval 38"/>
          <p:cNvSpPr>
            <a:spLocks noChangeArrowheads="1"/>
          </p:cNvSpPr>
          <p:nvPr/>
        </p:nvSpPr>
        <p:spPr bwMode="auto">
          <a:xfrm>
            <a:off x="5773812" y="1523319"/>
            <a:ext cx="407051" cy="407051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81" name="Gruppieren 17"/>
          <p:cNvGrpSpPr/>
          <p:nvPr/>
        </p:nvGrpSpPr>
        <p:grpSpPr>
          <a:xfrm>
            <a:off x="5101363" y="1930369"/>
            <a:ext cx="1680511" cy="485924"/>
            <a:chOff x="1251830" y="3776497"/>
            <a:chExt cx="1680511" cy="485924"/>
          </a:xfrm>
        </p:grpSpPr>
        <p:sp>
          <p:nvSpPr>
            <p:cNvPr id="82" name="Line 57"/>
            <p:cNvSpPr>
              <a:spLocks noChangeShapeType="1"/>
            </p:cNvSpPr>
            <p:nvPr/>
          </p:nvSpPr>
          <p:spPr bwMode="auto">
            <a:xfrm flipH="1">
              <a:off x="1251830" y="4262419"/>
              <a:ext cx="871170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3" name="Line 58"/>
            <p:cNvSpPr>
              <a:spLocks noChangeShapeType="1"/>
            </p:cNvSpPr>
            <p:nvPr/>
          </p:nvSpPr>
          <p:spPr bwMode="auto">
            <a:xfrm>
              <a:off x="2123001" y="4262419"/>
              <a:ext cx="809340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4" name="Line 57"/>
            <p:cNvSpPr>
              <a:spLocks noChangeShapeType="1"/>
            </p:cNvSpPr>
            <p:nvPr/>
          </p:nvSpPr>
          <p:spPr bwMode="auto">
            <a:xfrm flipV="1">
              <a:off x="2126001" y="3776497"/>
              <a:ext cx="0" cy="4859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/>
            </a:ln>
          </p:spPr>
          <p:txBody>
            <a:bodyPr/>
            <a:lstStyle/>
            <a:p>
              <a:endParaRPr lang="de-DE"/>
            </a:p>
          </p:txBody>
        </p:sp>
      </p:grpSp>
      <p:graphicFrame>
        <p:nvGraphicFramePr>
          <p:cNvPr id="85" name="Object 203"/>
          <p:cNvGraphicFramePr>
            <a:graphicFrameLocks noChangeAspect="1"/>
          </p:cNvGraphicFramePr>
          <p:nvPr>
            <p:extLst/>
          </p:nvPr>
        </p:nvGraphicFramePr>
        <p:xfrm>
          <a:off x="6130092" y="1980748"/>
          <a:ext cx="388938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Formel" r:id="rId3" imgW="177492" imgH="164814" progId="Equation.3">
                  <p:embed/>
                </p:oleObj>
              </mc:Choice>
              <mc:Fallback>
                <p:oleObj name="Formel" r:id="rId3" imgW="177492" imgH="164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0092" y="1980748"/>
                        <a:ext cx="388938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Oval 34"/>
          <p:cNvSpPr>
            <a:spLocks noChangeArrowheads="1"/>
          </p:cNvSpPr>
          <p:nvPr/>
        </p:nvSpPr>
        <p:spPr bwMode="auto">
          <a:xfrm>
            <a:off x="6397867" y="3742029"/>
            <a:ext cx="407051" cy="407051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7" name="Oval 35"/>
          <p:cNvSpPr>
            <a:spLocks noChangeArrowheads="1"/>
          </p:cNvSpPr>
          <p:nvPr/>
        </p:nvSpPr>
        <p:spPr bwMode="auto">
          <a:xfrm>
            <a:off x="8485429" y="3742029"/>
            <a:ext cx="407051" cy="407051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8" name="Oval 38"/>
          <p:cNvSpPr>
            <a:spLocks noChangeArrowheads="1"/>
          </p:cNvSpPr>
          <p:nvPr/>
        </p:nvSpPr>
        <p:spPr bwMode="auto">
          <a:xfrm>
            <a:off x="7477367" y="3068960"/>
            <a:ext cx="407051" cy="407051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89" name="Gruppieren 25"/>
          <p:cNvGrpSpPr/>
          <p:nvPr/>
        </p:nvGrpSpPr>
        <p:grpSpPr>
          <a:xfrm>
            <a:off x="6804918" y="3476011"/>
            <a:ext cx="1680511" cy="485923"/>
            <a:chOff x="1251830" y="3776498"/>
            <a:chExt cx="1680511" cy="485923"/>
          </a:xfrm>
        </p:grpSpPr>
        <p:sp>
          <p:nvSpPr>
            <p:cNvPr id="90" name="Line 57"/>
            <p:cNvSpPr>
              <a:spLocks noChangeShapeType="1"/>
            </p:cNvSpPr>
            <p:nvPr/>
          </p:nvSpPr>
          <p:spPr bwMode="auto">
            <a:xfrm flipH="1">
              <a:off x="1251830" y="4262419"/>
              <a:ext cx="871170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1" name="Line 58"/>
            <p:cNvSpPr>
              <a:spLocks noChangeShapeType="1"/>
            </p:cNvSpPr>
            <p:nvPr/>
          </p:nvSpPr>
          <p:spPr bwMode="auto">
            <a:xfrm>
              <a:off x="2123001" y="4262419"/>
              <a:ext cx="809340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92" name="Gruppieren 103"/>
            <p:cNvGrpSpPr/>
            <p:nvPr/>
          </p:nvGrpSpPr>
          <p:grpSpPr>
            <a:xfrm>
              <a:off x="2033900" y="4013448"/>
              <a:ext cx="184200" cy="176966"/>
              <a:chOff x="859408" y="3933055"/>
              <a:chExt cx="184200" cy="176966"/>
            </a:xfrm>
          </p:grpSpPr>
          <p:sp>
            <p:nvSpPr>
              <p:cNvPr id="97" name="Ellipse 33"/>
              <p:cNvSpPr/>
              <p:nvPr/>
            </p:nvSpPr>
            <p:spPr>
              <a:xfrm>
                <a:off x="859409" y="3933055"/>
                <a:ext cx="184199" cy="17696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98" name="Gerade Verbindung 34"/>
              <p:cNvCxnSpPr/>
              <p:nvPr/>
            </p:nvCxnSpPr>
            <p:spPr>
              <a:xfrm rot="16200000" flipH="1">
                <a:off x="863026" y="4021538"/>
                <a:ext cx="17696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Gerade Verbindung 35"/>
              <p:cNvCxnSpPr>
                <a:stCxn id="97" idx="2"/>
                <a:endCxn id="97" idx="6"/>
              </p:cNvCxnSpPr>
              <p:nvPr/>
            </p:nvCxnSpPr>
            <p:spPr>
              <a:xfrm rot="10800000" flipH="1">
                <a:off x="859408" y="4021538"/>
                <a:ext cx="18419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Line 57"/>
            <p:cNvSpPr>
              <a:spLocks noChangeShapeType="1"/>
            </p:cNvSpPr>
            <p:nvPr/>
          </p:nvSpPr>
          <p:spPr bwMode="auto">
            <a:xfrm flipH="1" flipV="1">
              <a:off x="2123001" y="4190414"/>
              <a:ext cx="0" cy="720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4" name="Line 57"/>
            <p:cNvSpPr>
              <a:spLocks noChangeShapeType="1"/>
            </p:cNvSpPr>
            <p:nvPr/>
          </p:nvSpPr>
          <p:spPr bwMode="auto">
            <a:xfrm flipV="1">
              <a:off x="2126001" y="3776498"/>
              <a:ext cx="0" cy="2369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5" name="Textfeld 31"/>
            <p:cNvSpPr txBox="1"/>
            <p:nvPr/>
          </p:nvSpPr>
          <p:spPr>
            <a:xfrm>
              <a:off x="1350309" y="3869432"/>
              <a:ext cx="5047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b</a:t>
              </a:r>
              <a:r>
                <a:rPr lang="de-DE" baseline="-25000" dirty="0" smtClean="0"/>
                <a:t>i</a:t>
              </a:r>
              <a:endParaRPr lang="de-DE" baseline="-25000" dirty="0"/>
            </a:p>
          </p:txBody>
        </p:sp>
        <p:sp>
          <p:nvSpPr>
            <p:cNvPr id="96" name="Line 57"/>
            <p:cNvSpPr>
              <a:spLocks noChangeShapeType="1"/>
            </p:cNvSpPr>
            <p:nvPr/>
          </p:nvSpPr>
          <p:spPr bwMode="auto">
            <a:xfrm flipH="1">
              <a:off x="1698520" y="4101931"/>
              <a:ext cx="41074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aphicFrame>
        <p:nvGraphicFramePr>
          <p:cNvPr id="100" name="Object 203"/>
          <p:cNvGraphicFramePr>
            <a:graphicFrameLocks noChangeAspect="1"/>
          </p:cNvGraphicFramePr>
          <p:nvPr>
            <p:extLst/>
          </p:nvPr>
        </p:nvGraphicFramePr>
        <p:xfrm>
          <a:off x="7833647" y="3386311"/>
          <a:ext cx="388938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Formel" r:id="rId5" imgW="177492" imgH="164814" progId="Equation.3">
                  <p:embed/>
                </p:oleObj>
              </mc:Choice>
              <mc:Fallback>
                <p:oleObj name="Formel" r:id="rId5" imgW="177492" imgH="164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3647" y="3386311"/>
                        <a:ext cx="388938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" name="Pfeil nach rechts 37"/>
          <p:cNvSpPr/>
          <p:nvPr/>
        </p:nvSpPr>
        <p:spPr>
          <a:xfrm rot="1495683">
            <a:off x="6225745" y="2607470"/>
            <a:ext cx="936104" cy="580135"/>
          </a:xfrm>
          <a:prstGeom prst="rightArrow">
            <a:avLst/>
          </a:prstGeom>
          <a:solidFill>
            <a:srgbClr val="CC09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535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Multi-Tree </a:t>
            </a:r>
            <a:r>
              <a:rPr lang="de-DE" dirty="0" smtClean="0"/>
              <a:t>XMSS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de-DE" dirty="0" smtClean="0"/>
                  <a:t>Uses multiple layers of trees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 smtClean="0"/>
                  <a:t>-&gt; Key </a:t>
                </a:r>
                <a:r>
                  <a:rPr lang="en-US" dirty="0"/>
                  <a:t>generation</a:t>
                </a:r>
                <a:br>
                  <a:rPr lang="en-US" dirty="0"/>
                </a:br>
                <a:r>
                  <a:rPr lang="en-US" sz="2000" dirty="0" smtClean="0"/>
                  <a:t>(= Building first tree on each layer) </a:t>
                </a:r>
                <a:r>
                  <a:rPr lang="en-US" dirty="0"/>
                  <a:t/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dirty="0" smtClean="0">
                    <a:solidFill>
                      <a:srgbClr val="00090C"/>
                    </a:solidFill>
                  </a:rPr>
                  <a:t>(</a:t>
                </a:r>
                <a:r>
                  <a:rPr lang="en-US" dirty="0" smtClean="0">
                    <a:solidFill>
                      <a:srgbClr val="00090C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i="1" baseline="30000" dirty="0" smtClean="0">
                    <a:solidFill>
                      <a:srgbClr val="00090C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n-US" dirty="0">
                    <a:solidFill>
                      <a:srgbClr val="00090C"/>
                    </a:solidFill>
                  </a:rPr>
                  <a:t>) </a:t>
                </a:r>
                <a:r>
                  <a:rPr lang="en-US" dirty="0">
                    <a:solidFill>
                      <a:srgbClr val="00090C"/>
                    </a:solidFill>
                    <a:latin typeface="Times New Roman"/>
                    <a:cs typeface="Times New Roman"/>
                  </a:rPr>
                  <a:t>→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dirty="0" smtClean="0">
                    <a:solidFill>
                      <a:srgbClr val="00090C"/>
                    </a:solidFill>
                  </a:rPr>
                  <a:t>(</a:t>
                </a:r>
                <a:r>
                  <a:rPr lang="en-US" i="1" dirty="0" smtClean="0">
                    <a:solidFill>
                      <a:srgbClr val="00090C"/>
                    </a:solidFill>
                    <a:latin typeface="Times New Roman" pitchFamily="18" charset="0"/>
                    <a:cs typeface="Times New Roman" pitchFamily="18" charset="0"/>
                  </a:rPr>
                  <a:t>d*</a:t>
                </a:r>
                <a:r>
                  <a:rPr lang="en-US" dirty="0" smtClean="0">
                    <a:solidFill>
                      <a:srgbClr val="00090C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i="1" baseline="30000" dirty="0" smtClean="0">
                    <a:solidFill>
                      <a:srgbClr val="00090C"/>
                    </a:solidFill>
                    <a:latin typeface="Times New Roman" pitchFamily="18" charset="0"/>
                    <a:cs typeface="Times New Roman" pitchFamily="18" charset="0"/>
                  </a:rPr>
                  <a:t>h/d</a:t>
                </a:r>
                <a:r>
                  <a:rPr lang="en-US" dirty="0">
                    <a:solidFill>
                      <a:srgbClr val="00090C"/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de-DE" dirty="0" smtClean="0"/>
                  <a:t>-&gt; Allows to reduce</a:t>
                </a:r>
                <a:br>
                  <a:rPr lang="de-DE" dirty="0" smtClean="0"/>
                </a:br>
                <a:r>
                  <a:rPr lang="de-DE" dirty="0" smtClean="0"/>
                  <a:t>worst-case signing times</a:t>
                </a:r>
                <a:br>
                  <a:rPr lang="de-DE" dirty="0" smtClean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dirty="0" smtClean="0">
                    <a:solidFill>
                      <a:srgbClr val="00090C"/>
                    </a:solidFill>
                  </a:rPr>
                  <a:t>(</a:t>
                </a:r>
                <a:r>
                  <a:rPr lang="en-US" dirty="0" smtClean="0">
                    <a:solidFill>
                      <a:srgbClr val="00090C"/>
                    </a:solidFill>
                    <a:latin typeface="Times New Roman" pitchFamily="18" charset="0"/>
                    <a:cs typeface="Times New Roman" pitchFamily="18" charset="0"/>
                  </a:rPr>
                  <a:t>h/2</a:t>
                </a:r>
                <a:r>
                  <a:rPr lang="en-US" dirty="0" smtClean="0">
                    <a:solidFill>
                      <a:srgbClr val="00090C"/>
                    </a:solidFill>
                  </a:rPr>
                  <a:t>) </a:t>
                </a:r>
                <a:r>
                  <a:rPr lang="en-US" dirty="0">
                    <a:solidFill>
                      <a:srgbClr val="00090C"/>
                    </a:solidFill>
                    <a:latin typeface="Times New Roman"/>
                    <a:cs typeface="Times New Roman"/>
                  </a:rPr>
                  <a:t>→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dirty="0" smtClean="0">
                    <a:solidFill>
                      <a:srgbClr val="00090C"/>
                    </a:solidFill>
                  </a:rPr>
                  <a:t>(</a:t>
                </a:r>
                <a:r>
                  <a:rPr lang="en-US" i="1" dirty="0" smtClean="0">
                    <a:solidFill>
                      <a:srgbClr val="00090C"/>
                    </a:solidFill>
                    <a:latin typeface="Times New Roman" pitchFamily="18" charset="0"/>
                    <a:cs typeface="Times New Roman" pitchFamily="18" charset="0"/>
                  </a:rPr>
                  <a:t>h/2d</a:t>
                </a:r>
                <a:r>
                  <a:rPr lang="en-US" dirty="0" smtClean="0">
                    <a:solidFill>
                      <a:srgbClr val="00090C"/>
                    </a:solidFill>
                  </a:rPr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4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uppieren 64"/>
          <p:cNvGrpSpPr/>
          <p:nvPr/>
        </p:nvGrpSpPr>
        <p:grpSpPr>
          <a:xfrm>
            <a:off x="3131841" y="2924944"/>
            <a:ext cx="5847408" cy="3176215"/>
            <a:chOff x="250825" y="2800350"/>
            <a:chExt cx="4448175" cy="2416175"/>
          </a:xfrm>
        </p:grpSpPr>
        <p:pic>
          <p:nvPicPr>
            <p:cNvPr id="6" name="Picture 302" descr="sta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92363" y="3535363"/>
              <a:ext cx="103187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01" descr="sta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23963" y="4797425"/>
              <a:ext cx="103187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1973263" y="3716338"/>
              <a:ext cx="150812" cy="215900"/>
              <a:chOff x="1338" y="1661"/>
              <a:chExt cx="363" cy="523"/>
            </a:xfrm>
          </p:grpSpPr>
          <p:sp>
            <p:nvSpPr>
              <p:cNvPr id="76" name="Oval 35"/>
              <p:cNvSpPr>
                <a:spLocks noChangeArrowheads="1"/>
              </p:cNvSpPr>
              <p:nvPr/>
            </p:nvSpPr>
            <p:spPr bwMode="auto">
              <a:xfrm>
                <a:off x="1338" y="1661"/>
                <a:ext cx="363" cy="363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 altLang="de-DE"/>
              </a:p>
            </p:txBody>
          </p:sp>
          <p:pic>
            <p:nvPicPr>
              <p:cNvPr id="77" name="Picture 36" descr="cert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EFFF9"/>
                  </a:clrFrom>
                  <a:clrTo>
                    <a:srgbClr val="FEFFF9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-584219">
                <a:off x="1519" y="1842"/>
                <a:ext cx="158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9" name="Picture 37" descr="doc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0825" y="4914900"/>
              <a:ext cx="158750" cy="166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8" descr="docsi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EFEFC"/>
                </a:clrFrom>
                <a:clrTo>
                  <a:srgbClr val="FEFE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90575" y="4899025"/>
              <a:ext cx="173038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1116013" y="4768850"/>
              <a:ext cx="134937" cy="13811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1449388" y="4768850"/>
              <a:ext cx="134937" cy="13811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1762125" y="4768850"/>
              <a:ext cx="133350" cy="13811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2095500" y="4768850"/>
              <a:ext cx="134938" cy="13811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auto">
            <a:xfrm>
              <a:off x="2430463" y="4768850"/>
              <a:ext cx="133350" cy="13811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16" name="Oval 10"/>
            <p:cNvSpPr>
              <a:spLocks noChangeArrowheads="1"/>
            </p:cNvSpPr>
            <p:nvPr/>
          </p:nvSpPr>
          <p:spPr bwMode="auto">
            <a:xfrm>
              <a:off x="2763838" y="4768850"/>
              <a:ext cx="133350" cy="13811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3073400" y="4768850"/>
              <a:ext cx="134938" cy="13811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18" name="Oval 12"/>
            <p:cNvSpPr>
              <a:spLocks noChangeArrowheads="1"/>
            </p:cNvSpPr>
            <p:nvPr/>
          </p:nvSpPr>
          <p:spPr bwMode="auto">
            <a:xfrm>
              <a:off x="3409950" y="4768850"/>
              <a:ext cx="131763" cy="13811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19" name="Oval 13"/>
            <p:cNvSpPr>
              <a:spLocks noChangeArrowheads="1"/>
            </p:cNvSpPr>
            <p:nvPr/>
          </p:nvSpPr>
          <p:spPr bwMode="auto">
            <a:xfrm>
              <a:off x="1295400" y="4537075"/>
              <a:ext cx="131763" cy="139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20" name="Oval 14"/>
            <p:cNvSpPr>
              <a:spLocks noChangeArrowheads="1"/>
            </p:cNvSpPr>
            <p:nvPr/>
          </p:nvSpPr>
          <p:spPr bwMode="auto">
            <a:xfrm>
              <a:off x="1939925" y="4537075"/>
              <a:ext cx="134938" cy="139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21" name="Oval 15"/>
            <p:cNvSpPr>
              <a:spLocks noChangeArrowheads="1"/>
            </p:cNvSpPr>
            <p:nvPr/>
          </p:nvSpPr>
          <p:spPr bwMode="auto">
            <a:xfrm>
              <a:off x="2608263" y="4537075"/>
              <a:ext cx="133350" cy="139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22" name="Oval 16"/>
            <p:cNvSpPr>
              <a:spLocks noChangeArrowheads="1"/>
            </p:cNvSpPr>
            <p:nvPr/>
          </p:nvSpPr>
          <p:spPr bwMode="auto">
            <a:xfrm>
              <a:off x="3251200" y="4537075"/>
              <a:ext cx="134938" cy="139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23" name="Oval 17"/>
            <p:cNvSpPr>
              <a:spLocks noChangeArrowheads="1"/>
            </p:cNvSpPr>
            <p:nvPr/>
          </p:nvSpPr>
          <p:spPr bwMode="auto">
            <a:xfrm>
              <a:off x="1628775" y="4305300"/>
              <a:ext cx="133350" cy="13811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24" name="Oval 18"/>
            <p:cNvSpPr>
              <a:spLocks noChangeArrowheads="1"/>
            </p:cNvSpPr>
            <p:nvPr/>
          </p:nvSpPr>
          <p:spPr bwMode="auto">
            <a:xfrm>
              <a:off x="2943225" y="4305300"/>
              <a:ext cx="130175" cy="13811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25" name="Oval 19"/>
            <p:cNvSpPr>
              <a:spLocks noChangeArrowheads="1"/>
            </p:cNvSpPr>
            <p:nvPr/>
          </p:nvSpPr>
          <p:spPr bwMode="auto">
            <a:xfrm>
              <a:off x="2273300" y="4049713"/>
              <a:ext cx="134938" cy="142875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flipH="1">
              <a:off x="1227138" y="4676775"/>
              <a:ext cx="134937" cy="1127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7" name="Line 21"/>
            <p:cNvSpPr>
              <a:spLocks noChangeShapeType="1"/>
            </p:cNvSpPr>
            <p:nvPr/>
          </p:nvSpPr>
          <p:spPr bwMode="auto">
            <a:xfrm>
              <a:off x="1362075" y="4676775"/>
              <a:ext cx="111125" cy="1127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8" name="Line 22"/>
            <p:cNvSpPr>
              <a:spLocks noChangeShapeType="1"/>
            </p:cNvSpPr>
            <p:nvPr/>
          </p:nvSpPr>
          <p:spPr bwMode="auto">
            <a:xfrm flipH="1">
              <a:off x="1873250" y="4676775"/>
              <a:ext cx="133350" cy="1127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2006600" y="4676775"/>
              <a:ext cx="112713" cy="1127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 flipH="1">
              <a:off x="2540000" y="4676775"/>
              <a:ext cx="134938" cy="1127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" name="Line 25"/>
            <p:cNvSpPr>
              <a:spLocks noChangeShapeType="1"/>
            </p:cNvSpPr>
            <p:nvPr/>
          </p:nvSpPr>
          <p:spPr bwMode="auto">
            <a:xfrm>
              <a:off x="2674938" y="4676775"/>
              <a:ext cx="111125" cy="1127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 flipH="1">
              <a:off x="3187700" y="4676775"/>
              <a:ext cx="133350" cy="1127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3" name="Line 27"/>
            <p:cNvSpPr>
              <a:spLocks noChangeShapeType="1"/>
            </p:cNvSpPr>
            <p:nvPr/>
          </p:nvSpPr>
          <p:spPr bwMode="auto">
            <a:xfrm>
              <a:off x="3321050" y="4676775"/>
              <a:ext cx="109538" cy="1127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Line 28"/>
            <p:cNvSpPr>
              <a:spLocks noChangeShapeType="1"/>
            </p:cNvSpPr>
            <p:nvPr/>
          </p:nvSpPr>
          <p:spPr bwMode="auto">
            <a:xfrm flipH="1">
              <a:off x="1406525" y="4443413"/>
              <a:ext cx="290513" cy="117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5" name="Line 29"/>
            <p:cNvSpPr>
              <a:spLocks noChangeShapeType="1"/>
            </p:cNvSpPr>
            <p:nvPr/>
          </p:nvSpPr>
          <p:spPr bwMode="auto">
            <a:xfrm>
              <a:off x="1697038" y="4443413"/>
              <a:ext cx="265112" cy="117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6" name="Line 30"/>
            <p:cNvSpPr>
              <a:spLocks noChangeShapeType="1"/>
            </p:cNvSpPr>
            <p:nvPr/>
          </p:nvSpPr>
          <p:spPr bwMode="auto">
            <a:xfrm flipH="1">
              <a:off x="2719388" y="4443413"/>
              <a:ext cx="288925" cy="117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7" name="Line 31"/>
            <p:cNvSpPr>
              <a:spLocks noChangeShapeType="1"/>
            </p:cNvSpPr>
            <p:nvPr/>
          </p:nvSpPr>
          <p:spPr bwMode="auto">
            <a:xfrm>
              <a:off x="3008313" y="4443413"/>
              <a:ext cx="268287" cy="117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8" name="Line 32"/>
            <p:cNvSpPr>
              <a:spLocks noChangeShapeType="1"/>
            </p:cNvSpPr>
            <p:nvPr/>
          </p:nvSpPr>
          <p:spPr bwMode="auto">
            <a:xfrm flipH="1">
              <a:off x="1739900" y="4192588"/>
              <a:ext cx="601663" cy="136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9" name="Line 33"/>
            <p:cNvSpPr>
              <a:spLocks noChangeShapeType="1"/>
            </p:cNvSpPr>
            <p:nvPr/>
          </p:nvSpPr>
          <p:spPr bwMode="auto">
            <a:xfrm>
              <a:off x="2341563" y="4192588"/>
              <a:ext cx="620712" cy="136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2273300" y="3516313"/>
              <a:ext cx="134938" cy="1381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2606675" y="3516313"/>
              <a:ext cx="134938" cy="1381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42" name="Oval 41"/>
            <p:cNvSpPr>
              <a:spLocks noChangeArrowheads="1"/>
            </p:cNvSpPr>
            <p:nvPr/>
          </p:nvSpPr>
          <p:spPr bwMode="auto">
            <a:xfrm>
              <a:off x="2917825" y="3516313"/>
              <a:ext cx="134938" cy="1381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43" name="Oval 42"/>
            <p:cNvSpPr>
              <a:spLocks noChangeArrowheads="1"/>
            </p:cNvSpPr>
            <p:nvPr/>
          </p:nvSpPr>
          <p:spPr bwMode="auto">
            <a:xfrm>
              <a:off x="3252788" y="3516313"/>
              <a:ext cx="133350" cy="1381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3587750" y="3516313"/>
              <a:ext cx="131763" cy="1381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45" name="Oval 44"/>
            <p:cNvSpPr>
              <a:spLocks noChangeArrowheads="1"/>
            </p:cNvSpPr>
            <p:nvPr/>
          </p:nvSpPr>
          <p:spPr bwMode="auto">
            <a:xfrm>
              <a:off x="3921125" y="3516313"/>
              <a:ext cx="133350" cy="1381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4230688" y="3516313"/>
              <a:ext cx="134937" cy="1381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4564063" y="3516313"/>
              <a:ext cx="134937" cy="1381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2451100" y="3284538"/>
              <a:ext cx="133350" cy="139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3097213" y="3284538"/>
              <a:ext cx="134937" cy="139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3763963" y="3284538"/>
              <a:ext cx="134937" cy="139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4410075" y="3284538"/>
              <a:ext cx="133350" cy="1397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2786063" y="3055938"/>
              <a:ext cx="131762" cy="1381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4100513" y="3055938"/>
              <a:ext cx="130175" cy="1381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54" name="Oval 53"/>
            <p:cNvSpPr>
              <a:spLocks noChangeArrowheads="1"/>
            </p:cNvSpPr>
            <p:nvPr/>
          </p:nvSpPr>
          <p:spPr bwMode="auto">
            <a:xfrm>
              <a:off x="3430588" y="2800350"/>
              <a:ext cx="134937" cy="138113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 flipH="1">
              <a:off x="2384425" y="3424238"/>
              <a:ext cx="134938" cy="117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2519363" y="3424238"/>
              <a:ext cx="107950" cy="117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 flipH="1">
              <a:off x="3030538" y="3424238"/>
              <a:ext cx="133350" cy="117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>
              <a:off x="3163888" y="3424238"/>
              <a:ext cx="112712" cy="117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9" name="Line 58"/>
            <p:cNvSpPr>
              <a:spLocks noChangeShapeType="1"/>
            </p:cNvSpPr>
            <p:nvPr/>
          </p:nvSpPr>
          <p:spPr bwMode="auto">
            <a:xfrm flipH="1">
              <a:off x="3697288" y="3424238"/>
              <a:ext cx="134937" cy="117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3832225" y="3424238"/>
              <a:ext cx="111125" cy="117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 flipH="1">
              <a:off x="4344988" y="3424238"/>
              <a:ext cx="133350" cy="117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>
              <a:off x="4478338" y="3424238"/>
              <a:ext cx="109537" cy="117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 flipH="1">
              <a:off x="2563813" y="3194050"/>
              <a:ext cx="288925" cy="1127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4" name="Line 63"/>
            <p:cNvSpPr>
              <a:spLocks noChangeShapeType="1"/>
            </p:cNvSpPr>
            <p:nvPr/>
          </p:nvSpPr>
          <p:spPr bwMode="auto">
            <a:xfrm>
              <a:off x="2852738" y="3194050"/>
              <a:ext cx="266700" cy="1127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5" name="Line 64"/>
            <p:cNvSpPr>
              <a:spLocks noChangeShapeType="1"/>
            </p:cNvSpPr>
            <p:nvPr/>
          </p:nvSpPr>
          <p:spPr bwMode="auto">
            <a:xfrm flipH="1">
              <a:off x="3876675" y="3194050"/>
              <a:ext cx="288925" cy="1127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4165600" y="3194050"/>
              <a:ext cx="268288" cy="1127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7" name="Line 66"/>
            <p:cNvSpPr>
              <a:spLocks noChangeShapeType="1"/>
            </p:cNvSpPr>
            <p:nvPr/>
          </p:nvSpPr>
          <p:spPr bwMode="auto">
            <a:xfrm flipH="1">
              <a:off x="2897188" y="2938463"/>
              <a:ext cx="601662" cy="139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8" name="Line 67"/>
            <p:cNvSpPr>
              <a:spLocks noChangeShapeType="1"/>
            </p:cNvSpPr>
            <p:nvPr/>
          </p:nvSpPr>
          <p:spPr bwMode="auto">
            <a:xfrm>
              <a:off x="3498850" y="2938463"/>
              <a:ext cx="620713" cy="139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9" name="Line 247"/>
            <p:cNvSpPr>
              <a:spLocks noChangeShapeType="1"/>
            </p:cNvSpPr>
            <p:nvPr/>
          </p:nvSpPr>
          <p:spPr bwMode="auto">
            <a:xfrm flipH="1">
              <a:off x="2339975" y="3687763"/>
              <a:ext cx="0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de-DE"/>
            </a:p>
          </p:txBody>
        </p:sp>
        <p:pic>
          <p:nvPicPr>
            <p:cNvPr id="70" name="Picture 248" descr="sta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27200" y="3573463"/>
              <a:ext cx="103188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" name="Line 256"/>
            <p:cNvSpPr>
              <a:spLocks noChangeShapeType="1"/>
            </p:cNvSpPr>
            <p:nvPr/>
          </p:nvSpPr>
          <p:spPr bwMode="auto">
            <a:xfrm>
              <a:off x="1643063" y="3802063"/>
              <a:ext cx="288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2" name="Oval 257"/>
            <p:cNvSpPr>
              <a:spLocks noChangeArrowheads="1"/>
            </p:cNvSpPr>
            <p:nvPr/>
          </p:nvSpPr>
          <p:spPr bwMode="auto">
            <a:xfrm>
              <a:off x="1470025" y="3716338"/>
              <a:ext cx="134938" cy="14287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altLang="de-DE"/>
            </a:p>
          </p:txBody>
        </p:sp>
        <p:pic>
          <p:nvPicPr>
            <p:cNvPr id="73" name="Picture 261" descr="sta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4513" y="4797425"/>
              <a:ext cx="103187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4" name="Line 262"/>
            <p:cNvSpPr>
              <a:spLocks noChangeShapeType="1"/>
            </p:cNvSpPr>
            <p:nvPr/>
          </p:nvSpPr>
          <p:spPr bwMode="auto">
            <a:xfrm>
              <a:off x="460375" y="5026025"/>
              <a:ext cx="288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pic>
          <p:nvPicPr>
            <p:cNvPr id="75" name="Picture 304" descr="doc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79500" y="5049838"/>
              <a:ext cx="158750" cy="166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57456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/>
              <a:t>XMSS-T </a:t>
            </a:r>
            <a:r>
              <a:rPr lang="de-DE" sz="2800" dirty="0" smtClean="0"/>
              <a:t>(</a:t>
            </a:r>
            <a:r>
              <a:rPr lang="de-DE" sz="2800" dirty="0"/>
              <a:t>Hülsing, Rijneveld, Song – PKC’16)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draft-irtf-cfrg-xmss-hash-based-signatures actually implements XMSS-T not XMSS as published at PQCrypto’11</a:t>
            </a:r>
          </a:p>
          <a:p>
            <a:r>
              <a:rPr lang="de-DE" dirty="0" smtClean="0"/>
              <a:t>Adds multi-target attack resistance</a:t>
            </a:r>
          </a:p>
          <a:p>
            <a:r>
              <a:rPr lang="de-DE" dirty="0" smtClean="0"/>
              <a:t>Tight security reduction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-&gt; smaller sigs at same security</a:t>
            </a:r>
          </a:p>
          <a:p>
            <a:endParaRPr lang="de-DE" dirty="0"/>
          </a:p>
          <a:p>
            <a:r>
              <a:rPr lang="de-DE" smtClean="0"/>
              <a:t>Stateful, but building block for SPHINCS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6961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Recent Changes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8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New Message 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Randomized </a:t>
            </a:r>
            <a:r>
              <a:rPr lang="de-DE" dirty="0"/>
              <a:t>hashing </a:t>
            </a:r>
            <a:r>
              <a:rPr lang="de-DE" dirty="0" smtClean="0"/>
              <a:t>(dgst = H(R_i,M_i</a:t>
            </a:r>
            <a:r>
              <a:rPr lang="de-DE" dirty="0"/>
              <a:t>) </a:t>
            </a:r>
            <a:r>
              <a:rPr lang="de-DE" dirty="0" smtClean="0"/>
              <a:t>) allows for Multi-Target-Attacks</a:t>
            </a:r>
          </a:p>
          <a:p>
            <a:r>
              <a:rPr lang="de-DE" dirty="0" smtClean="0"/>
              <a:t>After q signatures, find (R, M) such that H(R,M) = H(R_i,M_i) for 0 &lt;= i &lt; q</a:t>
            </a:r>
          </a:p>
          <a:p>
            <a:r>
              <a:rPr lang="de-DE" dirty="0" smtClean="0"/>
              <a:t>Security level for n bit hash function: n – log q</a:t>
            </a:r>
          </a:p>
          <a:p>
            <a:pPr marL="0" indent="0">
              <a:buNone/>
            </a:pPr>
            <a:r>
              <a:rPr lang="de-DE" dirty="0" smtClean="0"/>
              <a:t>Fix: Add index for domain separation</a:t>
            </a:r>
          </a:p>
          <a:p>
            <a:r>
              <a:rPr lang="de-DE" dirty="0" smtClean="0"/>
              <a:t>-03 uses  dgst = H(R_i, i, M_i)</a:t>
            </a:r>
          </a:p>
          <a:p>
            <a:r>
              <a:rPr lang="de-DE" dirty="0" smtClean="0"/>
              <a:t>Prevents Multi-Target-Attacks in practice but no formal proof (but proof trivial in random oracle model).</a:t>
            </a:r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A31A-19F3-4674-BE2B-B5E7D030595A}" type="datetime1">
              <a:rPr lang="nl-NL" smtClean="0"/>
              <a:pPr/>
              <a:t>12-5-2016</a:t>
            </a:fld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F6191C09-C392-4E8C-984F-AEB7D870D5B3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387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Addressing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-02:</a:t>
            </a:r>
          </a:p>
          <a:p>
            <a:r>
              <a:rPr lang="de-DE" dirty="0" smtClean="0"/>
              <a:t>Fields were crossing byte and word boundaries</a:t>
            </a:r>
          </a:p>
          <a:p>
            <a:r>
              <a:rPr lang="de-DE" dirty="0" smtClean="0"/>
              <a:t>Annoying for implementers</a:t>
            </a:r>
          </a:p>
          <a:p>
            <a:pPr marL="0" indent="0">
              <a:buNone/>
            </a:pPr>
            <a:r>
              <a:rPr lang="de-DE" dirty="0" smtClean="0"/>
              <a:t>-03:</a:t>
            </a:r>
            <a:endParaRPr lang="de-DE" dirty="0"/>
          </a:p>
          <a:p>
            <a:r>
              <a:rPr lang="de-DE" dirty="0" smtClean="0"/>
              <a:t>Addresses redesigned to respect byte and word boundaries (where possible)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8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DepartmentDialogue</Template>
  <TotalTime>6637</TotalTime>
  <Words>476</Words>
  <Application>Microsoft Office PowerPoint</Application>
  <PresentationFormat>On-screen Show (4:3)</PresentationFormat>
  <Paragraphs>123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Verdana</vt:lpstr>
      <vt:lpstr>Custom Design</vt:lpstr>
      <vt:lpstr>Formel</vt:lpstr>
      <vt:lpstr>XMSS: Extended Hash-Based Signatures (draft-irtf-cfrg-xmss-hash-based-signatures-03)</vt:lpstr>
      <vt:lpstr>Hash-based Signature Schemes [Mer89]</vt:lpstr>
      <vt:lpstr>Merkle’s Hash-based Signatures</vt:lpstr>
      <vt:lpstr>XMSS</vt:lpstr>
      <vt:lpstr>Multi-Tree XMSS</vt:lpstr>
      <vt:lpstr>XMSS-T (Hülsing, Rijneveld, Song – PKC’16)</vt:lpstr>
      <vt:lpstr>Recent Changes</vt:lpstr>
      <vt:lpstr>New Message Hash</vt:lpstr>
      <vt:lpstr>Addressing Scheme</vt:lpstr>
      <vt:lpstr>Upcoming changes</vt:lpstr>
      <vt:lpstr>Instantiation</vt:lpstr>
      <vt:lpstr>Instantiation</vt:lpstr>
      <vt:lpstr>Addressing Scheme</vt:lpstr>
      <vt:lpstr>Addressing Scheme</vt:lpstr>
      <vt:lpstr>Generation of 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ETSI</dc:title>
  <dc:creator>huelsing</dc:creator>
  <dc:description>Design by Volle Kracht_x000d_
Template by Orange Pepper BV_x000d_
Copyright 2008</dc:description>
  <cp:lastModifiedBy>huelsing</cp:lastModifiedBy>
  <cp:revision>119</cp:revision>
  <dcterms:created xsi:type="dcterms:W3CDTF">2014-02-11T15:59:00Z</dcterms:created>
  <dcterms:modified xsi:type="dcterms:W3CDTF">2016-05-12T10:35:15Z</dcterms:modified>
</cp:coreProperties>
</file>