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7" r:id="rId2"/>
    <p:sldId id="421" r:id="rId3"/>
    <p:sldId id="419" r:id="rId4"/>
    <p:sldId id="422" r:id="rId5"/>
    <p:sldId id="390" r:id="rId6"/>
    <p:sldId id="348" r:id="rId7"/>
    <p:sldId id="322" r:id="rId8"/>
    <p:sldId id="323" r:id="rId9"/>
    <p:sldId id="324" r:id="rId10"/>
    <p:sldId id="325" r:id="rId11"/>
    <p:sldId id="352" r:id="rId12"/>
    <p:sldId id="392" r:id="rId13"/>
    <p:sldId id="393" r:id="rId14"/>
    <p:sldId id="394" r:id="rId15"/>
    <p:sldId id="395" r:id="rId16"/>
    <p:sldId id="396" r:id="rId17"/>
    <p:sldId id="427" r:id="rId18"/>
    <p:sldId id="423" r:id="rId19"/>
    <p:sldId id="424" r:id="rId20"/>
    <p:sldId id="425" r:id="rId21"/>
    <p:sldId id="426" r:id="rId22"/>
    <p:sldId id="416" r:id="rId23"/>
    <p:sldId id="409" r:id="rId24"/>
    <p:sldId id="428" r:id="rId25"/>
    <p:sldId id="410" r:id="rId26"/>
    <p:sldId id="411" r:id="rId27"/>
    <p:sldId id="412" r:id="rId28"/>
    <p:sldId id="417" r:id="rId29"/>
    <p:sldId id="389" r:id="rId30"/>
    <p:sldId id="262" r:id="rId31"/>
    <p:sldId id="391" r:id="rId32"/>
    <p:sldId id="263" r:id="rId33"/>
    <p:sldId id="413" r:id="rId34"/>
    <p:sldId id="414" r:id="rId35"/>
    <p:sldId id="415" r:id="rId36"/>
    <p:sldId id="379" r:id="rId37"/>
    <p:sldId id="381" r:id="rId38"/>
    <p:sldId id="384" r:id="rId39"/>
    <p:sldId id="378" r:id="rId40"/>
    <p:sldId id="356" r:id="rId41"/>
    <p:sldId id="345" r:id="rId42"/>
    <p:sldId id="342" r:id="rId43"/>
    <p:sldId id="387" r:id="rId44"/>
    <p:sldId id="388" r:id="rId45"/>
    <p:sldId id="385" r:id="rId46"/>
    <p:sldId id="418" r:id="rId47"/>
    <p:sldId id="32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2159-CCE6-428D-9051-70EEC13CCBA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366-B3B4-4934-B428-A9EE9BB7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F0B6-5DD4-4554-B952-79E9FD1DA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17. September 2018</a:t>
            </a:fld>
            <a:endParaRPr lang="de-DE" smtClean="0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18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15604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One promissing group of candidates are hash-based signature schemes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 smtClean="0">
              <a:latin typeface="Bitstream Charter"/>
            </a:endParaRP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17. September 2018</a:t>
            </a:fld>
            <a:endParaRPr lang="de-DE" smtClean="0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19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90151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17. September 2018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20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12111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17. September 2018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21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360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our work we showed that we can slightly change the original WOTS construction, such that it uses a function family instead of the hash function family. The resulting scheme is existentially unforgeable under chosen message attacks, if the function family is pseudorandom.</a:t>
            </a:r>
          </a:p>
          <a:p>
            <a:endParaRPr lang="en-US" dirty="0" smtClean="0"/>
          </a:p>
          <a:p>
            <a:r>
              <a:rPr lang="en-US" dirty="0" smtClean="0"/>
              <a:t>This result has two implications:</a:t>
            </a:r>
          </a:p>
        </p:txBody>
      </p:sp>
      <p:sp>
        <p:nvSpPr>
          <p:cNvPr id="3482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0611AE-B1B5-4071-AD8D-F4762D3CDDF1}" type="datetime4">
              <a:rPr lang="de-DE" smtClean="0"/>
              <a:t>16. September 2018</a:t>
            </a:fld>
            <a:endParaRPr lang="de-DE" smtClean="0"/>
          </a:p>
        </p:txBody>
      </p:sp>
      <p:sp>
        <p:nvSpPr>
          <p:cNvPr id="34821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BC0B5D5C-1D95-4E40-9877-EEE953B63505}" type="slidenum">
              <a:rPr lang="de-DE" smtClean="0"/>
              <a:pPr/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9197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2013: 80 </a:t>
            </a:r>
            <a:r>
              <a:rPr lang="de-DE" dirty="0" err="1" smtClean="0"/>
              <a:t>bit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84 -&gt; 2019</a:t>
            </a:r>
          </a:p>
          <a:p>
            <a:r>
              <a:rPr lang="en-US" dirty="0" smtClean="0"/>
              <a:t>87 -&gt; 2022</a:t>
            </a:r>
            <a:endParaRPr lang="de-DE" dirty="0" smtClean="0"/>
          </a:p>
          <a:p>
            <a:r>
              <a:rPr lang="de-DE" dirty="0" smtClean="0"/>
              <a:t>157 -&gt; 2113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1185EE-105C-462E-BCF2-2FE3BC5AEE4C}" type="datetime4">
              <a:rPr lang="de-DE" smtClean="0"/>
              <a:t>16. September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838F2133-9973-40F4-A88E-50FB2D15B9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55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5DC9-2BFE-40C3-BFCF-CD2DBD8F6A20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808B-BA86-4CAB-9CBA-9B6E86B5D920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B8E5-C575-4301-AA5E-23B2ABE5F3A5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9616-5F0E-45ED-A1A2-FCC32A17041C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B113-40A0-4DAE-B99A-21030894F818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02A-27E0-491B-8E86-8385548B1B79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7A9-F7F4-46A6-AF29-D46EF5243E35}" type="datetime1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54C5-1026-4BA0-8861-17AE3D89E789}" type="datetime1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CA1-62D5-40E0-A526-F2646CE4C798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A180-9029-41C8-A3BC-B87CE924CD25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6B1F-9A37-4D04-98B5-B5941239D1BC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1CC0-7100-41AF-A694-69BD35BA9264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1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eg"/><Relationship Id="rId9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1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619252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secure authenticity using hash-based signatures</a:t>
            </a: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" y="3115123"/>
            <a:ext cx="9143998" cy="1723577"/>
          </a:xfrm>
        </p:spPr>
        <p:txBody>
          <a:bodyPr>
            <a:normAutofit lnSpcReduction="10000"/>
          </a:bodyPr>
          <a:lstStyle/>
          <a:p>
            <a:r>
              <a:rPr lang="de-DE" sz="3200" dirty="0" smtClean="0"/>
              <a:t>Andreas Hülsing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PLLS 2018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17</a:t>
            </a:r>
            <a:r>
              <a:rPr lang="de-DE" dirty="0" smtClean="0"/>
              <a:t>/09/2018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1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Second-preimage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</m:sSubSup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21"/>
          <p:cNvCxnSpPr>
            <a:stCxn id="4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2AA9-FE31-4763-960D-A133715836FA}" type="datetime1">
              <a:rPr lang="en-US" smtClean="0"/>
              <a:t>9/17/2018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35389"/>
                  </p:ext>
                </p:extLst>
              </p:nvPr>
            </p:nvGraphicFramePr>
            <p:xfrm>
              <a:off x="628650" y="2777347"/>
              <a:ext cx="7886700" cy="1943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762"/>
                    <a:gridCol w="1242138"/>
                    <a:gridCol w="1314450"/>
                    <a:gridCol w="1314450"/>
                    <a:gridCol w="1314450"/>
                    <a:gridCol w="1314450"/>
                  </a:tblGrid>
                  <a:tr h="642043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OW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SPR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CR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UD*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PRF*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Classical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Quantum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35389"/>
                  </p:ext>
                </p:extLst>
              </p:nvPr>
            </p:nvGraphicFramePr>
            <p:xfrm>
              <a:off x="628650" y="2777347"/>
              <a:ext cx="7886700" cy="1943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762"/>
                    <a:gridCol w="1242138"/>
                    <a:gridCol w="1314450"/>
                    <a:gridCol w="1314450"/>
                    <a:gridCol w="1314450"/>
                    <a:gridCol w="1314450"/>
                  </a:tblGrid>
                  <a:tr h="642043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OW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SPR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CR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UD*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PRF*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Classical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808" t="-105607" r="-427586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5607" r="-301852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000" t="-105607" r="-201852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860" t="-105607" r="-102791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9537" t="-105607" r="-2315" b="-101869"/>
                          </a:stretch>
                        </a:blipFill>
                      </a:tcPr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Quantum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808" t="-205607" r="-427586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5607" r="-301852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000" t="-205607" r="-201852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860" t="-205607" r="-102791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9537" t="-205607" r="-2315" b="-18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28650" y="5066522"/>
            <a:ext cx="533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 conjectured, no proof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D15-8EF8-472B-8288-E0E4C2D8D1B9}" type="datetime1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636913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Construction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70E-530C-4A22-9A11-07DA7F3B9298}" type="datetime1">
              <a:rPr lang="en-US" smtClean="0"/>
              <a:t>9/17/2018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Lamport-Diffie</a:t>
            </a:r>
            <a:r>
              <a:rPr lang="en-US" dirty="0" smtClean="0"/>
              <a:t>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C336-DD8D-452D-A553-28DC10081E16}" type="datetime1">
              <a:rPr lang="en-US" smtClean="0"/>
              <a:t>9/17/2018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6200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69811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0642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44252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7863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754759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3546252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628864" y="3546252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If H is one-way then LD-OTS is one-time eu-cma-secure.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68CE-9A59-4CFE-85BC-666F5ED73650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5" y="1507800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5AF-3998-4D74-BE3C-88D099DEF0FD}" type="datetime1">
              <a:rPr lang="en-US" smtClean="0"/>
              <a:t>9/17/2018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3900288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3" y="4811388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5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50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8" y="4798688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8" y="4787575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700" y="4812975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5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2677913" y="4055738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5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31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9" y="3696169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31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8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4" y="3686644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6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3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5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4" y="3692994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2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300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7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5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6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81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3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6" y="3135816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2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601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326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7797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301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21" y="4792960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5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MSS is eu-cma-secure if OTS is a one-time eu-cma secure signature scheme and H is a random element from a family of collision resistant hash functions.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4AFC-ADAC-49C8-AC9F-72B33DAEF046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9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Winternitz-OTS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B522-D3F8-44EA-A955-A8694B82DACA}" type="datetime1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Function chains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Function family: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∘…∘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b="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11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49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6361862" y="3009062"/>
            <a:ext cx="316705" cy="2301170"/>
          </a:xfrm>
          <a:prstGeom prst="rightBrace">
            <a:avLst>
              <a:gd name="adj1" fmla="val 8333"/>
              <a:gd name="adj2" fmla="val 4889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4388" y="4342868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i-times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797-8530-4062-9F6D-21FA8313B491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</a:t>
            </a:r>
            <a:r>
              <a:rPr lang="de-DE" baseline="30000" dirty="0" smtClean="0"/>
              <a:t> 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Winternitz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  <a:blipFill rotWithShape="0">
                <a:blip r:embed="rId3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755652" y="50609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7956552" y="5060952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755652" y="40576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7885115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365627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250825" y="3913190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250825" y="4941890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3883-008D-4E4D-A745-3D2A1442B710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Requirements for long-term authenticity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Example: Land registry</a:t>
            </a:r>
          </a:p>
          <a:p>
            <a:r>
              <a:rPr lang="de-DE" dirty="0" smtClean="0"/>
              <a:t>Lifetime? 100+ years</a:t>
            </a:r>
          </a:p>
          <a:p>
            <a:r>
              <a:rPr lang="de-DE" dirty="0" smtClean="0"/>
              <a:t>Known solution: </a:t>
            </a:r>
          </a:p>
          <a:p>
            <a:pPr lvl="1"/>
            <a:r>
              <a:rPr lang="de-DE" dirty="0" smtClean="0"/>
              <a:t>Digital Archiving with signature renewal</a:t>
            </a:r>
          </a:p>
          <a:p>
            <a:r>
              <a:rPr lang="de-DE" dirty="0" smtClean="0"/>
              <a:t>Requirements:</a:t>
            </a:r>
          </a:p>
          <a:p>
            <a:pPr lvl="1"/>
            <a:r>
              <a:rPr lang="de-DE" dirty="0" smtClean="0"/>
              <a:t>Security of signature scheme must„fade out“ rather than „vanish suddenly“ </a:t>
            </a:r>
          </a:p>
          <a:p>
            <a:pPr lvl="1"/>
            <a:r>
              <a:rPr lang="de-DE" dirty="0" smtClean="0"/>
              <a:t>Can be achieved using double signature</a:t>
            </a:r>
          </a:p>
          <a:p>
            <a:r>
              <a:rPr lang="de-DE" dirty="0" smtClean="0"/>
              <a:t>What about quantum computers?</a:t>
            </a:r>
          </a:p>
          <a:p>
            <a:pPr lvl="1"/>
            <a:r>
              <a:rPr lang="de-DE" dirty="0" smtClean="0"/>
              <a:t>How many different sigs do we need?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29" y="1690689"/>
            <a:ext cx="1297858" cy="15922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372A-4387-4989-9A84-23FF7CB6464C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250827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755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5889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6371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6695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7177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276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7984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8466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8790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92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795965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300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810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313615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824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328027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503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1008065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1476377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1979615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2484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2987677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3276602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3276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3276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3276602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3276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3276602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3150396" y="99221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3316290" y="3205165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7434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296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3276600" y="3249615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6552409" y="2997200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7061994" y="2997200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7559869" y="2997200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7559869" y="2997200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7559869" y="2997200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7596188" y="5013327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7596190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503240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2057400" y="3984627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5111750" y="1989140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4645025" y="573246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367342" y="4347103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CD06-4CBC-4D4D-B9C3-E4B5C4C3A52F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693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1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1499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1982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2305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62788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32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63594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14077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64400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148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652072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156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666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169722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680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184134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324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972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540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619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267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835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188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2915222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564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132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212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4859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428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780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483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507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075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156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804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372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452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99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668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020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723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8676456" y="5094151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324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972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540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619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267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835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188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2915222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564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132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212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4859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428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780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483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507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075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156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804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372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452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099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668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020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723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8667468" y="333104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324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359347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4967857" y="2564906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221475" y="4216652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2235632" y="3861050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4788024" y="566125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748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8748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blipFill rotWithShape="0"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blipFill rotWithShape="0"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blipFill rotWithShape="0"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 smtClean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blipFill rotWithShape="0"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8316418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8361243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250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solidFill>
                  <a:srgbClr val="00090C"/>
                </a:solidFill>
              </a:rPr>
              <a:t>Verifier knows: M, 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4C89-30F3-4082-91E2-6E47897DBFAA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Function Chains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 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</a:p>
              <a:p>
                <a:r>
                  <a:rPr lang="en-US" dirty="0" smtClean="0"/>
                  <a:t>WOTS: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  <a:blipFill rotWithShape="0"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6BE-B530-4673-AF6B-5D923D5D0C0D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/>
                  <a:t>Theorem (informally)</a:t>
                </a:r>
                <a:r>
                  <a:rPr lang="en-US" dirty="0" smtClean="0"/>
                  <a:t>:</a:t>
                </a:r>
              </a:p>
              <a:p>
                <a:pPr eaLnBrk="1" hangingPunct="1"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collision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1945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FF91-45FA-4B15-9BA5-A01E273CF3A9}" type="datetime1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WOTS in </a:t>
            </a:r>
            <a:r>
              <a:rPr lang="de-DE" dirty="0" smtClean="0"/>
              <a:t>MSS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de-DE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 smtClean="0"/>
                  <a:t>Verification: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1. Compute        from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2. Verify authenticity of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 smtClean="0"/>
                  <a:t>Steps 1 + 2 together </a:t>
                </a:r>
                <a:r>
                  <a:rPr lang="de-DE" dirty="0" smtClean="0"/>
                  <a:t>verify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 smtClean="0"/>
                  <a:t>Size decrease of factor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≈4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</m:oMath>
                </a14:m>
                <a:endParaRPr lang="de-DE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892160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265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4737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5240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877" y="2858384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639" y="294146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1826" y="1251864"/>
            <a:ext cx="5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3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626" y="3468767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2" descr="doc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473" y="4401046"/>
            <a:ext cx="4299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6BB2-F988-4A7A-99BB-AE19FE574E07}" type="datetime1">
              <a:rPr lang="en-US" smtClean="0"/>
              <a:t>9/17/2018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0457"/>
            <a:ext cx="7886700" cy="1325563"/>
          </a:xfrm>
        </p:spPr>
        <p:txBody>
          <a:bodyPr/>
          <a:lstStyle/>
          <a:p>
            <a:pPr algn="ctr"/>
            <a:r>
              <a:rPr lang="de-DE" sz="6000" dirty="0" smtClean="0"/>
              <a:t>XMSS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9E6-CD2A-4620-8E13-4B7E75CC56F6}" type="datetime1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Applies several tricks to achieve </a:t>
            </a:r>
            <a:r>
              <a:rPr lang="de-DE" b="1" dirty="0" smtClean="0"/>
              <a:t>collision-resilience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-&gt; signature size halved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Tree: </a:t>
            </a:r>
            <a:r>
              <a:rPr lang="de-DE" dirty="0" smtClean="0"/>
              <a:t>Uses bitmasks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Leafs:</a:t>
            </a:r>
            <a:r>
              <a:rPr lang="en-US" dirty="0">
                <a:solidFill>
                  <a:srgbClr val="00090C"/>
                </a:solidFill>
              </a:rPr>
              <a:t> </a:t>
            </a:r>
            <a:r>
              <a:rPr lang="de-DE" dirty="0" smtClean="0"/>
              <a:t>Use binary tree</a:t>
            </a:r>
            <a:br>
              <a:rPr lang="de-DE" dirty="0" smtClean="0"/>
            </a:br>
            <a:r>
              <a:rPr lang="de-DE" dirty="0" smtClean="0"/>
              <a:t>with bitmasks</a:t>
            </a:r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OTS: WOTS</a:t>
            </a:r>
            <a:r>
              <a:rPr lang="de-DE" baseline="30000" dirty="0" smtClean="0"/>
              <a:t>+</a:t>
            </a:r>
            <a:endParaRPr lang="de-DE" baseline="30000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Mesage digest: </a:t>
            </a:r>
            <a:br>
              <a:rPr lang="de-DE" dirty="0" smtClean="0"/>
            </a:br>
            <a:r>
              <a:rPr lang="de-DE" dirty="0" smtClean="0"/>
              <a:t>Randomized hashing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4482645" y="3982854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6570207" y="3982854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5562145" y="3309785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" name="Gruppieren 17"/>
          <p:cNvGrpSpPr/>
          <p:nvPr/>
        </p:nvGrpSpPr>
        <p:grpSpPr>
          <a:xfrm>
            <a:off x="4889696" y="3716835"/>
            <a:ext cx="1680511" cy="485924"/>
            <a:chOff x="1251830" y="3776497"/>
            <a:chExt cx="1680511" cy="485924"/>
          </a:xfrm>
        </p:grpSpPr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126001" y="3776497"/>
              <a:ext cx="0" cy="485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85" name="Object 203"/>
          <p:cNvGraphicFramePr>
            <a:graphicFrameLocks noChangeAspect="1"/>
          </p:cNvGraphicFramePr>
          <p:nvPr>
            <p:extLst/>
          </p:nvPr>
        </p:nvGraphicFramePr>
        <p:xfrm>
          <a:off x="5918425" y="3767214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Formel" r:id="rId3" imgW="177492" imgH="164814" progId="Equation.3">
                  <p:embed/>
                </p:oleObj>
              </mc:Choice>
              <mc:Fallback>
                <p:oleObj name="Formel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425" y="3767214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6186200" y="5528495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8273762" y="5528495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7265700" y="4855426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9" name="Gruppieren 25"/>
          <p:cNvGrpSpPr/>
          <p:nvPr/>
        </p:nvGrpSpPr>
        <p:grpSpPr>
          <a:xfrm>
            <a:off x="6593251" y="5262477"/>
            <a:ext cx="1680511" cy="485923"/>
            <a:chOff x="1251830" y="3776498"/>
            <a:chExt cx="1680511" cy="485923"/>
          </a:xfrm>
        </p:grpSpPr>
        <p:sp>
          <p:nvSpPr>
            <p:cNvPr id="90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uppieren 103"/>
            <p:cNvGrpSpPr/>
            <p:nvPr/>
          </p:nvGrpSpPr>
          <p:grpSpPr>
            <a:xfrm>
              <a:off x="2033900" y="4013448"/>
              <a:ext cx="184200" cy="176966"/>
              <a:chOff x="859408" y="3933055"/>
              <a:chExt cx="184200" cy="176966"/>
            </a:xfrm>
          </p:grpSpPr>
          <p:sp>
            <p:nvSpPr>
              <p:cNvPr id="97" name="Ellipse 33"/>
              <p:cNvSpPr/>
              <p:nvPr/>
            </p:nvSpPr>
            <p:spPr>
              <a:xfrm>
                <a:off x="859409" y="3933055"/>
                <a:ext cx="184199" cy="17696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34"/>
              <p:cNvCxnSpPr/>
              <p:nvPr/>
            </p:nvCxnSpPr>
            <p:spPr>
              <a:xfrm rot="16200000" flipH="1">
                <a:off x="863026" y="4021538"/>
                <a:ext cx="1769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35"/>
              <p:cNvCxnSpPr>
                <a:stCxn id="97" idx="2"/>
                <a:endCxn id="97" idx="6"/>
              </p:cNvCxnSpPr>
              <p:nvPr/>
            </p:nvCxnSpPr>
            <p:spPr>
              <a:xfrm rot="10800000" flipH="1">
                <a:off x="859408" y="4021538"/>
                <a:ext cx="184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H="1" flipV="1">
              <a:off x="2123001" y="4190414"/>
              <a:ext cx="0" cy="720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2126001" y="3776498"/>
              <a:ext cx="0" cy="236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feld 31"/>
            <p:cNvSpPr txBox="1"/>
            <p:nvPr/>
          </p:nvSpPr>
          <p:spPr>
            <a:xfrm>
              <a:off x="1350309" y="3869432"/>
              <a:ext cx="5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</a:t>
              </a:r>
              <a:r>
                <a:rPr lang="de-DE" baseline="-25000" dirty="0" smtClean="0"/>
                <a:t>i</a:t>
              </a:r>
              <a:endParaRPr lang="de-DE" baseline="-25000" dirty="0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flipH="1">
              <a:off x="1698520" y="4101931"/>
              <a:ext cx="4107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00" name="Object 203"/>
          <p:cNvGraphicFramePr>
            <a:graphicFrameLocks noChangeAspect="1"/>
          </p:cNvGraphicFramePr>
          <p:nvPr>
            <p:extLst/>
          </p:nvPr>
        </p:nvGraphicFramePr>
        <p:xfrm>
          <a:off x="7621980" y="5172777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Formel" r:id="rId5" imgW="177492" imgH="164814" progId="Equation.3">
                  <p:embed/>
                </p:oleObj>
              </mc:Choice>
              <mc:Fallback>
                <p:oleObj name="Formel" r:id="rId5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980" y="5172777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feil nach rechts 37"/>
          <p:cNvSpPr/>
          <p:nvPr/>
        </p:nvSpPr>
        <p:spPr>
          <a:xfrm rot="1495683">
            <a:off x="6014078" y="4393936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6164-5C48-4001-AA31-A4B3658CE81E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Multi-Tree </a:t>
            </a:r>
            <a:r>
              <a:rPr lang="de-DE" dirty="0" smtClean="0"/>
              <a:t>XMSS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Uses multiple layers of trees to reduce key generation time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-&gt; Key </a:t>
                </a:r>
                <a:r>
                  <a:rPr lang="en-US" dirty="0"/>
                  <a:t>generation</a:t>
                </a:r>
                <a:br>
                  <a:rPr lang="en-US" dirty="0"/>
                </a:br>
                <a:r>
                  <a:rPr lang="en-US" sz="2000" dirty="0" smtClean="0"/>
                  <a:t>(= Building first tree on each layer)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d*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h/d</a:t>
                </a:r>
                <a:r>
                  <a:rPr lang="en-US" dirty="0">
                    <a:solidFill>
                      <a:srgbClr val="00090C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 smtClean="0"/>
                  <a:t>-&gt; Allows to reduce</a:t>
                </a:r>
                <a:br>
                  <a:rPr lang="de-DE" dirty="0" smtClean="0"/>
                </a:br>
                <a:r>
                  <a:rPr lang="de-DE" dirty="0" smtClean="0"/>
                  <a:t>worst-case signing times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h/2d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3131841" y="2924944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10FD-CA76-4D3F-B302-6048DBBD7234}" type="datetime1">
              <a:rPr lang="en-US" smtClean="0"/>
              <a:t>9/17/2018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Multi-target attack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Problem: An attack that succeeds when it solves one out of many instances (targets)</a:t>
            </a:r>
          </a:p>
          <a:p>
            <a:pPr lvl="1"/>
            <a:r>
              <a:rPr lang="de-DE" dirty="0" smtClean="0"/>
              <a:t>Typical case: Security level drops by log t for t instances</a:t>
            </a:r>
          </a:p>
          <a:p>
            <a:r>
              <a:rPr lang="de-DE" dirty="0" smtClean="0"/>
              <a:t>XMSS-T / LMS / SPHINCS+ apply mitigation techniques: </a:t>
            </a:r>
          </a:p>
          <a:p>
            <a:pPr lvl="1"/>
            <a:r>
              <a:rPr lang="de-DE" dirty="0" smtClean="0"/>
              <a:t>Attack complexity for t targets becomes same as for 1 target</a:t>
            </a:r>
          </a:p>
          <a:p>
            <a:pPr lvl="1"/>
            <a:r>
              <a:rPr lang="de-DE" dirty="0" smtClean="0"/>
              <a:t>Solution: </a:t>
            </a:r>
            <a:r>
              <a:rPr lang="de-DE" dirty="0"/>
              <a:t>Tweakable hash </a:t>
            </a:r>
            <a:r>
              <a:rPr lang="de-DE" dirty="0" smtClean="0"/>
              <a:t>function</a:t>
            </a:r>
          </a:p>
          <a:p>
            <a:pPr lvl="1"/>
            <a:r>
              <a:rPr lang="de-DE" dirty="0" smtClean="0"/>
              <a:t>Idea: Make </a:t>
            </a:r>
            <a:r>
              <a:rPr lang="de-DE" dirty="0"/>
              <a:t>hash calls independent</a:t>
            </a:r>
          </a:p>
          <a:p>
            <a:pPr lvl="1"/>
            <a:r>
              <a:rPr lang="de-DE" dirty="0" smtClean="0"/>
              <a:t>XMSS-T / SPHINCS+ in standard model with an additional assumption (that holds in QROM)</a:t>
            </a:r>
          </a:p>
          <a:p>
            <a:pPr lvl="1"/>
            <a:r>
              <a:rPr lang="de-DE" dirty="0" smtClean="0"/>
              <a:t>LMS in (Q)ROM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9FAF-5984-4980-8D8D-199E94F2630B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if long-term security is needed?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EE4-5450-464B-9AE5-273E9DEBF635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Post-quantum 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64262"/>
            <a:ext cx="8049185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Proposals from all areas of post-quantum cryptography: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331" y="2901495"/>
            <a:ext cx="2130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8" descr="cfs-s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" y="4921356"/>
            <a:ext cx="23764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981109"/>
              </p:ext>
            </p:extLst>
          </p:nvPr>
        </p:nvGraphicFramePr>
        <p:xfrm>
          <a:off x="4152745" y="4921356"/>
          <a:ext cx="26225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Formel" r:id="rId6" imgW="1726920" imgH="723600" progId="Equation.3">
                  <p:embed/>
                </p:oleObj>
              </mc:Choice>
              <mc:Fallback>
                <p:oleObj name="Formel" r:id="rId6" imgW="17269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745" y="4921356"/>
                        <a:ext cx="262255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6" descr="Merkle tree (Diss)"/>
          <p:cNvPicPr>
            <a:picLocks noChangeAspect="1" noChangeArrowheads="1"/>
          </p:cNvPicPr>
          <p:nvPr/>
        </p:nvPicPr>
        <p:blipFill>
          <a:blip r:embed="rId8" cstate="print"/>
          <a:srcRect l="6985" t="9598" b="11301"/>
          <a:stretch>
            <a:fillRect/>
          </a:stretch>
        </p:blipFill>
        <p:spPr bwMode="auto">
          <a:xfrm>
            <a:off x="4131772" y="2847705"/>
            <a:ext cx="2695025" cy="17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6299" y="2523950"/>
            <a:ext cx="249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Lattice-based: SVP / CVP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0866" y="2532163"/>
            <a:ext cx="273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Hash-based: CR / SPR / ...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6298" y="4527571"/>
            <a:ext cx="249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Code-based: </a:t>
            </a:r>
            <a:r>
              <a:rPr lang="de-DE" dirty="0"/>
              <a:t>S</a:t>
            </a:r>
            <a:r>
              <a:rPr lang="de-DE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0866" y="4527571"/>
            <a:ext cx="249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Multivariate: MQ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A513-E870-41EF-B05C-DCA148BCD90C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56826" y="4481403"/>
            <a:ext cx="208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Isogenies</a:t>
            </a:r>
            <a:endParaRPr lang="en-US" dirty="0"/>
          </a:p>
        </p:txBody>
      </p:sp>
      <p:sp>
        <p:nvSpPr>
          <p:cNvPr id="16" name="Explosion 2 15"/>
          <p:cNvSpPr/>
          <p:nvPr/>
        </p:nvSpPr>
        <p:spPr>
          <a:xfrm>
            <a:off x="7596409" y="3867811"/>
            <a:ext cx="1363081" cy="5888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New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23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Hash-function </a:t>
            </a:r>
            <a:r>
              <a:rPr lang="de-DE" sz="4000" dirty="0"/>
              <a:t>properties 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8550-56C9-4BBC-BAB8-D53EC12909BF}" type="datetime1">
              <a:rPr lang="en-US" smtClean="0"/>
              <a:t>9/17/2018</a:t>
            </a:fld>
            <a:endParaRPr lang="nl-NL"/>
          </a:p>
        </p:txBody>
      </p:sp>
      <p:sp>
        <p:nvSpPr>
          <p:cNvPr id="6" name="Rechteck 7"/>
          <p:cNvSpPr/>
          <p:nvPr/>
        </p:nvSpPr>
        <p:spPr>
          <a:xfrm>
            <a:off x="2819448" y="206084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Collision-Resistance</a:t>
            </a:r>
          </a:p>
        </p:txBody>
      </p:sp>
      <p:sp>
        <p:nvSpPr>
          <p:cNvPr id="7" name="Rechteck 8"/>
          <p:cNvSpPr/>
          <p:nvPr/>
        </p:nvSpPr>
        <p:spPr>
          <a:xfrm>
            <a:off x="2819448" y="350100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cs typeface="Arial"/>
              </a:rPr>
              <a:t>2</a:t>
            </a:r>
            <a:r>
              <a:rPr lang="de-DE" baseline="30000" dirty="0">
                <a:cs typeface="Arial"/>
              </a:rPr>
              <a:t>nd</a:t>
            </a:r>
            <a:r>
              <a:rPr lang="de-DE" dirty="0">
                <a:cs typeface="Arial"/>
              </a:rPr>
              <a:t>-Preimage-Resistance</a:t>
            </a:r>
            <a:endParaRPr lang="de-DE" dirty="0"/>
          </a:p>
        </p:txBody>
      </p:sp>
      <p:sp>
        <p:nvSpPr>
          <p:cNvPr id="8" name="Rechteck 9"/>
          <p:cNvSpPr/>
          <p:nvPr/>
        </p:nvSpPr>
        <p:spPr>
          <a:xfrm>
            <a:off x="2819448" y="4948706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One-way</a:t>
            </a:r>
          </a:p>
        </p:txBody>
      </p:sp>
      <p:sp>
        <p:nvSpPr>
          <p:cNvPr id="9" name="Rechteck 10"/>
          <p:cNvSpPr/>
          <p:nvPr/>
        </p:nvSpPr>
        <p:spPr>
          <a:xfrm>
            <a:off x="6012160" y="4941168"/>
            <a:ext cx="225660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Pseudorandom</a:t>
            </a:r>
          </a:p>
        </p:txBody>
      </p:sp>
      <p:cxnSp>
        <p:nvCxnSpPr>
          <p:cNvPr id="10" name="Gerade Verbindung mit Pfeil 12"/>
          <p:cNvCxnSpPr>
            <a:stCxn id="6" idx="2"/>
            <a:endCxn id="7" idx="0"/>
          </p:cNvCxnSpPr>
          <p:nvPr/>
        </p:nvCxnSpPr>
        <p:spPr>
          <a:xfrm>
            <a:off x="4007580" y="2708920"/>
            <a:ext cx="0" cy="792088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3"/>
          <p:cNvCxnSpPr>
            <a:stCxn id="7" idx="2"/>
            <a:endCxn id="8" idx="0"/>
          </p:cNvCxnSpPr>
          <p:nvPr/>
        </p:nvCxnSpPr>
        <p:spPr>
          <a:xfrm>
            <a:off x="4007580" y="4149080"/>
            <a:ext cx="0" cy="799626"/>
          </a:xfrm>
          <a:prstGeom prst="straightConnector1">
            <a:avLst/>
          </a:prstGeom>
          <a:ln w="25400" cmpd="dbl">
            <a:solidFill>
              <a:schemeClr val="tx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/>
          <p:cNvCxnSpPr/>
          <p:nvPr/>
        </p:nvCxnSpPr>
        <p:spPr>
          <a:xfrm flipV="1">
            <a:off x="4259608" y="4149080"/>
            <a:ext cx="0" cy="799626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9"/>
          <p:cNvCxnSpPr>
            <a:stCxn id="8" idx="3"/>
            <a:endCxn id="9" idx="1"/>
          </p:cNvCxnSpPr>
          <p:nvPr/>
        </p:nvCxnSpPr>
        <p:spPr>
          <a:xfrm flipV="1">
            <a:off x="5195712" y="5265204"/>
            <a:ext cx="816448" cy="7538"/>
          </a:xfrm>
          <a:prstGeom prst="straightConnector1">
            <a:avLst/>
          </a:prstGeom>
          <a:ln w="25400" cmpd="dbl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41"/>
          <p:cNvCxnSpPr/>
          <p:nvPr/>
        </p:nvCxnSpPr>
        <p:spPr>
          <a:xfrm flipV="1">
            <a:off x="2171376" y="1844824"/>
            <a:ext cx="0" cy="374441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42"/>
          <p:cNvSpPr txBox="1"/>
          <p:nvPr/>
        </p:nvSpPr>
        <p:spPr>
          <a:xfrm rot="16200000">
            <a:off x="730115" y="3524729"/>
            <a:ext cx="169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Assumption / Attacks</a:t>
            </a:r>
          </a:p>
        </p:txBody>
      </p:sp>
      <p:sp>
        <p:nvSpPr>
          <p:cNvPr id="16" name="Textfeld 43"/>
          <p:cNvSpPr txBox="1"/>
          <p:nvPr/>
        </p:nvSpPr>
        <p:spPr>
          <a:xfrm>
            <a:off x="574570" y="1844824"/>
            <a:ext cx="129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stronger / easier to break</a:t>
            </a:r>
          </a:p>
        </p:txBody>
      </p:sp>
      <p:sp>
        <p:nvSpPr>
          <p:cNvPr id="17" name="Textfeld 44"/>
          <p:cNvSpPr txBox="1"/>
          <p:nvPr/>
        </p:nvSpPr>
        <p:spPr>
          <a:xfrm>
            <a:off x="851944" y="5373216"/>
            <a:ext cx="134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weaker /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harder to break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This hardness gap can be used as early warning system!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DA3-D48D-48F3-90CF-AB0A3B8D9F11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Attacks </a:t>
            </a:r>
            <a:r>
              <a:rPr lang="de-DE" sz="4000" dirty="0"/>
              <a:t>on Hash Functions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36D-880B-43ED-80C6-F9182CAE984C}" type="datetime1">
              <a:rPr lang="en-US" smtClean="0"/>
              <a:t>9/17/2018</a:t>
            </a:fld>
            <a:endParaRPr lang="nl-NL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50827" y="4869160"/>
            <a:ext cx="8569647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/>
        </p:nvCxnSpPr>
        <p:spPr>
          <a:xfrm>
            <a:off x="957086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/>
          <p:cNvCxnSpPr/>
          <p:nvPr/>
        </p:nvCxnSpPr>
        <p:spPr>
          <a:xfrm>
            <a:off x="2455565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>
            <a:off x="458723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/>
          <p:nvPr/>
        </p:nvSpPr>
        <p:spPr>
          <a:xfrm>
            <a:off x="611562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2004</a:t>
            </a:r>
          </a:p>
        </p:txBody>
      </p:sp>
      <p:sp>
        <p:nvSpPr>
          <p:cNvPr id="11" name="Textfeld 15"/>
          <p:cNvSpPr txBox="1"/>
          <p:nvPr/>
        </p:nvSpPr>
        <p:spPr>
          <a:xfrm>
            <a:off x="2095527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2005</a:t>
            </a:r>
          </a:p>
        </p:txBody>
      </p:sp>
      <p:sp>
        <p:nvSpPr>
          <p:cNvPr id="12" name="Textfeld 16"/>
          <p:cNvSpPr txBox="1"/>
          <p:nvPr/>
        </p:nvSpPr>
        <p:spPr>
          <a:xfrm>
            <a:off x="4262439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2008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250827" y="2237046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</a:p>
        </p:txBody>
      </p:sp>
      <p:sp>
        <p:nvSpPr>
          <p:cNvPr id="14" name="Textfeld 18"/>
          <p:cNvSpPr txBox="1"/>
          <p:nvPr/>
        </p:nvSpPr>
        <p:spPr>
          <a:xfrm>
            <a:off x="1739219" y="3609302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 smtClean="0"/>
              <a:t>SHA1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</a:p>
        </p:txBody>
      </p:sp>
      <p:sp>
        <p:nvSpPr>
          <p:cNvPr id="15" name="Textfeld 19"/>
          <p:cNvSpPr txBox="1"/>
          <p:nvPr/>
        </p:nvSpPr>
        <p:spPr>
          <a:xfrm>
            <a:off x="3857279" y="2237046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(practical!)</a:t>
            </a:r>
          </a:p>
        </p:txBody>
      </p:sp>
      <p:cxnSp>
        <p:nvCxnSpPr>
          <p:cNvPr id="16" name="Gerade Verbindung 20"/>
          <p:cNvCxnSpPr/>
          <p:nvPr/>
        </p:nvCxnSpPr>
        <p:spPr>
          <a:xfrm>
            <a:off x="745232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1"/>
          <p:cNvSpPr txBox="1"/>
          <p:nvPr/>
        </p:nvSpPr>
        <p:spPr>
          <a:xfrm>
            <a:off x="7055521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2017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Ellipse 22"/>
          <p:cNvSpPr/>
          <p:nvPr/>
        </p:nvSpPr>
        <p:spPr>
          <a:xfrm>
            <a:off x="5580112" y="3493753"/>
            <a:ext cx="3528392" cy="129062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MD5 &amp; SHA-1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No (Second-) Preimage Attacks!</a:t>
            </a:r>
          </a:p>
        </p:txBody>
      </p:sp>
      <p:sp>
        <p:nvSpPr>
          <p:cNvPr id="19" name="Textfeld 19"/>
          <p:cNvSpPr txBox="1"/>
          <p:nvPr/>
        </p:nvSpPr>
        <p:spPr>
          <a:xfrm>
            <a:off x="6733829" y="2237046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 smtClean="0"/>
              <a:t>SHA1 </a:t>
            </a:r>
            <a:endParaRPr lang="de-DE" sz="1600" b="1" dirty="0"/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(practical!)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Cheap Redundancy</a:t>
            </a:r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11757" y="1494900"/>
            <a:ext cx="8640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None/>
            </a:pPr>
            <a:r>
              <a:rPr lang="de-DE" kern="0" dirty="0" smtClean="0"/>
              <a:t>Hash-Combiner</a:t>
            </a:r>
          </a:p>
          <a:p>
            <a:pPr marL="457200" indent="-457200">
              <a:buFontTx/>
              <a:buNone/>
            </a:pPr>
            <a:r>
              <a:rPr lang="de-DE" kern="0" dirty="0" smtClean="0"/>
              <a:t>	- Collision-Resistance / 2</a:t>
            </a:r>
            <a:r>
              <a:rPr lang="de-DE" kern="0" baseline="30000" dirty="0" smtClean="0"/>
              <a:t>nd</a:t>
            </a:r>
            <a:r>
              <a:rPr lang="de-DE" kern="0" dirty="0" smtClean="0"/>
              <a:t>-Preimage-Resistance:</a:t>
            </a:r>
          </a:p>
          <a:p>
            <a:pPr marL="457200" indent="-457200">
              <a:buFontTx/>
              <a:buNone/>
            </a:pPr>
            <a:endParaRPr lang="de-DE" kern="0" dirty="0" smtClean="0"/>
          </a:p>
          <a:p>
            <a:pPr marL="457200" indent="-457200">
              <a:buFontTx/>
              <a:buNone/>
            </a:pPr>
            <a:endParaRPr lang="de-DE" kern="0" dirty="0" smtClean="0"/>
          </a:p>
          <a:p>
            <a:pPr marL="457200" indent="-457200">
              <a:buFontTx/>
              <a:buNone/>
            </a:pPr>
            <a:r>
              <a:rPr lang="de-DE" kern="0" dirty="0" smtClean="0"/>
              <a:t>	- PRF:</a:t>
            </a:r>
          </a:p>
          <a:p>
            <a:pPr marL="457200" indent="-457200">
              <a:buFontTx/>
              <a:buNone/>
            </a:pPr>
            <a:endParaRPr lang="de-DE" kern="0" dirty="0" smtClean="0"/>
          </a:p>
          <a:p>
            <a:r>
              <a:rPr lang="de-DE" dirty="0" smtClean="0"/>
              <a:t>No sudden </a:t>
            </a:r>
            <a:r>
              <a:rPr lang="de-DE" dirty="0" smtClean="0"/>
              <a:t>break</a:t>
            </a:r>
          </a:p>
          <a:p>
            <a:r>
              <a:rPr lang="de-DE" dirty="0" smtClean="0"/>
              <a:t>Changes only in hash function</a:t>
            </a:r>
            <a:endParaRPr lang="de-DE" dirty="0"/>
          </a:p>
          <a:p>
            <a:r>
              <a:rPr lang="de-DE" dirty="0" smtClean="0"/>
              <a:t>Replaces double </a:t>
            </a:r>
            <a:r>
              <a:rPr lang="de-DE" dirty="0" smtClean="0"/>
              <a:t>signature</a:t>
            </a:r>
            <a:endParaRPr lang="de-DE" dirty="0"/>
          </a:p>
          <a:p>
            <a:r>
              <a:rPr lang="de-DE" dirty="0" smtClean="0"/>
              <a:t>Signature size </a:t>
            </a:r>
            <a:r>
              <a:rPr lang="de-DE" dirty="0" smtClean="0"/>
              <a:t>and runtime doubled</a:t>
            </a:r>
            <a:endParaRPr lang="de-DE" dirty="0"/>
          </a:p>
          <a:p>
            <a:pPr marL="457200" indent="-457200">
              <a:buFontTx/>
              <a:buNone/>
            </a:pPr>
            <a:endParaRPr lang="de-DE" kern="0" dirty="0" smtClean="0"/>
          </a:p>
        </p:txBody>
      </p:sp>
      <p:graphicFrame>
        <p:nvGraphicFramePr>
          <p:cNvPr id="7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86235"/>
              </p:ext>
            </p:extLst>
          </p:nvPr>
        </p:nvGraphicFramePr>
        <p:xfrm>
          <a:off x="2484660" y="2488830"/>
          <a:ext cx="3419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Formel" r:id="rId3" imgW="1307880" imgH="228600" progId="Equation.3">
                  <p:embed/>
                </p:oleObj>
              </mc:Choice>
              <mc:Fallback>
                <p:oleObj name="Formel" r:id="rId3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660" y="2488830"/>
                        <a:ext cx="34194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93141"/>
              </p:ext>
            </p:extLst>
          </p:nvPr>
        </p:nvGraphicFramePr>
        <p:xfrm>
          <a:off x="2454845" y="3516317"/>
          <a:ext cx="35194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Formel" r:id="rId5" imgW="1346040" imgH="228600" progId="Equation.3">
                  <p:embed/>
                </p:oleObj>
              </mc:Choice>
              <mc:Fallback>
                <p:oleObj name="Formel" r:id="rId5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845" y="3516317"/>
                        <a:ext cx="35194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1188" y="4090088"/>
            <a:ext cx="6481092" cy="0"/>
          </a:xfrm>
          <a:prstGeom prst="line">
            <a:avLst/>
          </a:prstGeom>
          <a:ln w="47625">
            <a:gradFill>
              <a:gsLst>
                <a:gs pos="0">
                  <a:schemeClr val="accent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4440-54EB-4E07-81DF-FD7904FEE905}" type="datetime1">
              <a:rPr lang="en-US" smtClean="0"/>
              <a:t>9/17/2018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Forward Security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7045" t="46284" r="81213" b="23967"/>
          <a:stretch>
            <a:fillRect/>
          </a:stretch>
        </p:blipFill>
        <p:spPr bwMode="auto">
          <a:xfrm>
            <a:off x="6516216" y="1820128"/>
            <a:ext cx="1800200" cy="24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http://cdn6.fotosearch.com/bthumb/CSP/CSP990/k10338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27726"/>
            <a:ext cx="1619250" cy="1562100"/>
          </a:xfrm>
          <a:prstGeom prst="rect">
            <a:avLst/>
          </a:prstGeom>
          <a:noFill/>
        </p:spPr>
      </p:pic>
      <p:pic>
        <p:nvPicPr>
          <p:cNvPr id="25" name="Picture 24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74490"/>
            <a:ext cx="522774" cy="650654"/>
          </a:xfrm>
          <a:prstGeom prst="rect">
            <a:avLst/>
          </a:prstGeom>
          <a:noFill/>
        </p:spPr>
      </p:pic>
      <p:pic>
        <p:nvPicPr>
          <p:cNvPr id="26" name="Picture 7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5570" y="4005064"/>
            <a:ext cx="522774" cy="650654"/>
          </a:xfrm>
          <a:prstGeom prst="rect">
            <a:avLst/>
          </a:prstGeom>
          <a:noFill/>
        </p:spPr>
      </p:pic>
      <p:pic>
        <p:nvPicPr>
          <p:cNvPr id="27" name="Picture 7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522774" cy="650654"/>
          </a:xfrm>
          <a:prstGeom prst="rect">
            <a:avLst/>
          </a:prstGeom>
          <a:noFill/>
        </p:spPr>
      </p:pic>
      <p:pic>
        <p:nvPicPr>
          <p:cNvPr id="28" name="Picture 7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2922" y="4007646"/>
            <a:ext cx="522774" cy="650654"/>
          </a:xfrm>
          <a:prstGeom prst="rect">
            <a:avLst/>
          </a:prstGeom>
          <a:noFill/>
        </p:spPr>
      </p:pic>
      <p:grpSp>
        <p:nvGrpSpPr>
          <p:cNvPr id="29" name="Gruppieren 11"/>
          <p:cNvGrpSpPr/>
          <p:nvPr/>
        </p:nvGrpSpPr>
        <p:grpSpPr>
          <a:xfrm>
            <a:off x="1926422" y="2355354"/>
            <a:ext cx="629354" cy="209550"/>
            <a:chOff x="5364088" y="2054374"/>
            <a:chExt cx="629354" cy="209550"/>
          </a:xfrm>
        </p:grpSpPr>
        <p:sp>
          <p:nvSpPr>
            <p:cNvPr id="30" name="Rechteck 12"/>
            <p:cNvSpPr/>
            <p:nvPr/>
          </p:nvSpPr>
          <p:spPr>
            <a:xfrm>
              <a:off x="5364088" y="2054374"/>
              <a:ext cx="629354" cy="2095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5456649" y="2054374"/>
            <a:ext cx="430213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0" name="CorelDRAW" r:id="rId6" imgW="1365120" imgH="661320" progId="">
                    <p:embed/>
                  </p:oleObj>
                </mc:Choice>
                <mc:Fallback>
                  <p:oleObj name="CorelDRAW" r:id="rId6" imgW="1365120" imgH="661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6649" y="2054374"/>
                          <a:ext cx="430213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uppieren 14"/>
          <p:cNvGrpSpPr/>
          <p:nvPr/>
        </p:nvGrpSpPr>
        <p:grpSpPr>
          <a:xfrm>
            <a:off x="5364088" y="1871188"/>
            <a:ext cx="1080120" cy="693716"/>
            <a:chOff x="5364088" y="2054374"/>
            <a:chExt cx="1080120" cy="693716"/>
          </a:xfrm>
        </p:grpSpPr>
        <p:sp>
          <p:nvSpPr>
            <p:cNvPr id="33" name="Rechteck 15"/>
            <p:cNvSpPr/>
            <p:nvPr/>
          </p:nvSpPr>
          <p:spPr>
            <a:xfrm>
              <a:off x="5364088" y="2054374"/>
              <a:ext cx="629354" cy="2095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6013995" y="2538540"/>
            <a:ext cx="430213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CorelDRAW" r:id="rId8" imgW="1365120" imgH="661320" progId="">
                    <p:embed/>
                  </p:oleObj>
                </mc:Choice>
                <mc:Fallback>
                  <p:oleObj name="CorelDRAW" r:id="rId8" imgW="1365120" imgH="661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3995" y="2538540"/>
                          <a:ext cx="430213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echteck 17"/>
          <p:cNvSpPr/>
          <p:nvPr/>
        </p:nvSpPr>
        <p:spPr>
          <a:xfrm>
            <a:off x="2402777" y="2348880"/>
            <a:ext cx="3609383" cy="23029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6" name="Picture 12" descr="C:\Users\huelsing\AppData\Local\Microsoft\Windows\Temporary Internet Files\Content.IE5\5OK94NHQ\MC90038355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1636" y="2944295"/>
            <a:ext cx="434340" cy="956462"/>
          </a:xfrm>
          <a:prstGeom prst="rect">
            <a:avLst/>
          </a:prstGeom>
          <a:noFill/>
        </p:spPr>
      </p:pic>
      <p:pic>
        <p:nvPicPr>
          <p:cNvPr id="37" name="Picture 7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0914" y="4658300"/>
            <a:ext cx="522774" cy="650654"/>
          </a:xfrm>
          <a:prstGeom prst="rect">
            <a:avLst/>
          </a:prstGeom>
          <a:noFill/>
        </p:spPr>
      </p:pic>
      <p:pic>
        <p:nvPicPr>
          <p:cNvPr id="38" name="Picture 7" descr="http://www.doodleblob.com/Doodleblob_Old/Contract_Clipart_files/Contract%20Doodleblob%20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562" y="4650554"/>
            <a:ext cx="522774" cy="650654"/>
          </a:xfrm>
          <a:prstGeom prst="rect">
            <a:avLst/>
          </a:prstGeom>
          <a:noFill/>
        </p:spPr>
      </p:pic>
      <p:pic>
        <p:nvPicPr>
          <p:cNvPr id="39" name="Picture 5" descr="Architetto remix - Green blond man icon by alexg -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977" y="1992736"/>
            <a:ext cx="1217006" cy="201491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277-A9DB-47B0-9BCD-0D9D157C9A41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8889 -0.231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7746E-6 L -0.23906 -0.22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Forward Security - cont‘d</a:t>
            </a:r>
            <a:endParaRPr 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4716016" y="4941342"/>
            <a:ext cx="14255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bgerundetes Rechteck 86"/>
          <p:cNvSpPr/>
          <p:nvPr/>
        </p:nvSpPr>
        <p:spPr>
          <a:xfrm>
            <a:off x="1115616" y="5517232"/>
            <a:ext cx="3834932" cy="504825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0" name="Gerade Verbindung mit Pfeil 29"/>
          <p:cNvCxnSpPr/>
          <p:nvPr/>
        </p:nvCxnSpPr>
        <p:spPr>
          <a:xfrm>
            <a:off x="539552" y="4509120"/>
            <a:ext cx="7704856" cy="0"/>
          </a:xfrm>
          <a:prstGeom prst="straightConnector1">
            <a:avLst/>
          </a:prstGeom>
          <a:noFill/>
          <a:ln w="44450" cap="flat" cmpd="sng" algn="ctr">
            <a:solidFill>
              <a:srgbClr val="000000"/>
            </a:solidFill>
            <a:prstDash val="solid"/>
            <a:tailEnd type="stealth" w="lg" len="lg"/>
          </a:ln>
          <a:effectLst/>
        </p:spPr>
      </p:cxnSp>
      <p:sp>
        <p:nvSpPr>
          <p:cNvPr id="61" name="Textfeld 30"/>
          <p:cNvSpPr txBox="1"/>
          <p:nvPr/>
        </p:nvSpPr>
        <p:spPr>
          <a:xfrm>
            <a:off x="8064896" y="457183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de-D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" name="Object 24"/>
          <p:cNvGraphicFramePr>
            <a:graphicFrameLocks noChangeAspect="1"/>
          </p:cNvGraphicFramePr>
          <p:nvPr/>
        </p:nvGraphicFramePr>
        <p:xfrm>
          <a:off x="683568" y="2204864"/>
          <a:ext cx="576064" cy="27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" name="CorelDRAW" r:id="rId4" imgW="1365120" imgH="661320" progId="">
                  <p:embed/>
                </p:oleObj>
              </mc:Choice>
              <mc:Fallback>
                <p:oleObj name="CorelDRAW" r:id="rId4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04864"/>
                        <a:ext cx="576064" cy="27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feld 32"/>
          <p:cNvSpPr txBox="1"/>
          <p:nvPr/>
        </p:nvSpPr>
        <p:spPr>
          <a:xfrm>
            <a:off x="72008" y="1844824"/>
            <a:ext cx="118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classical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Object 17"/>
          <p:cNvGraphicFramePr>
            <a:graphicFrameLocks noChangeAspect="1"/>
          </p:cNvGraphicFramePr>
          <p:nvPr/>
        </p:nvGraphicFramePr>
        <p:xfrm>
          <a:off x="683568" y="1556791"/>
          <a:ext cx="594068" cy="28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4" name="CorelDRAW" r:id="rId6" imgW="1365120" imgH="661320" progId="">
                  <p:embed/>
                </p:oleObj>
              </mc:Choice>
              <mc:Fallback>
                <p:oleObj name="CorelDRAW" r:id="rId6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6791"/>
                        <a:ext cx="594068" cy="28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feld 34"/>
          <p:cNvSpPr txBox="1"/>
          <p:nvPr/>
        </p:nvSpPr>
        <p:spPr>
          <a:xfrm>
            <a:off x="250825" y="1537047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pk</a:t>
            </a:r>
            <a:endParaRPr lang="de-D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feld 35"/>
          <p:cNvSpPr txBox="1"/>
          <p:nvPr/>
        </p:nvSpPr>
        <p:spPr>
          <a:xfrm>
            <a:off x="251520" y="2204864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endParaRPr lang="de-D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Gerade Verbindung 37"/>
          <p:cNvCxnSpPr/>
          <p:nvPr/>
        </p:nvCxnSpPr>
        <p:spPr>
          <a:xfrm>
            <a:off x="1637676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8" name="Textfeld 38"/>
          <p:cNvSpPr txBox="1"/>
          <p:nvPr/>
        </p:nvSpPr>
        <p:spPr>
          <a:xfrm rot="5400000">
            <a:off x="1180073" y="5149641"/>
            <a:ext cx="1003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gen.</a:t>
            </a: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Gerade Verbindung 40"/>
          <p:cNvCxnSpPr/>
          <p:nvPr/>
        </p:nvCxnSpPr>
        <p:spPr>
          <a:xfrm>
            <a:off x="1547664" y="1744350"/>
            <a:ext cx="658924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70" name="Gerade Verbindung 41"/>
          <p:cNvCxnSpPr/>
          <p:nvPr/>
        </p:nvCxnSpPr>
        <p:spPr>
          <a:xfrm>
            <a:off x="1547664" y="2361198"/>
            <a:ext cx="658924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graphicFrame>
        <p:nvGraphicFramePr>
          <p:cNvPr id="71" name="Object 24"/>
          <p:cNvGraphicFramePr>
            <a:graphicFrameLocks noChangeAspect="1"/>
          </p:cNvGraphicFramePr>
          <p:nvPr/>
        </p:nvGraphicFramePr>
        <p:xfrm>
          <a:off x="647056" y="3520753"/>
          <a:ext cx="576064" cy="27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5" name="CorelDRAW" r:id="rId8" imgW="1365120" imgH="661320" progId="">
                  <p:embed/>
                </p:oleObj>
              </mc:Choice>
              <mc:Fallback>
                <p:oleObj name="CorelDRAW" r:id="rId8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56" y="3520753"/>
                        <a:ext cx="576064" cy="27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feld 44"/>
          <p:cNvSpPr txBox="1"/>
          <p:nvPr/>
        </p:nvSpPr>
        <p:spPr>
          <a:xfrm>
            <a:off x="35496" y="3160713"/>
            <a:ext cx="149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forward sec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" name="Object 17"/>
          <p:cNvGraphicFramePr>
            <a:graphicFrameLocks noChangeAspect="1"/>
          </p:cNvGraphicFramePr>
          <p:nvPr/>
        </p:nvGraphicFramePr>
        <p:xfrm>
          <a:off x="647056" y="2872680"/>
          <a:ext cx="594068" cy="28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6" name="CorelDRAW" r:id="rId9" imgW="1365120" imgH="661320" progId="">
                  <p:embed/>
                </p:oleObj>
              </mc:Choice>
              <mc:Fallback>
                <p:oleObj name="CorelDRAW" r:id="rId9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56" y="2872680"/>
                        <a:ext cx="594068" cy="28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feld 46"/>
          <p:cNvSpPr txBox="1"/>
          <p:nvPr/>
        </p:nvSpPr>
        <p:spPr>
          <a:xfrm>
            <a:off x="214313" y="2852936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pk</a:t>
            </a:r>
            <a:endParaRPr lang="de-D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feld 47"/>
          <p:cNvSpPr txBox="1"/>
          <p:nvPr/>
        </p:nvSpPr>
        <p:spPr>
          <a:xfrm>
            <a:off x="221797" y="3492280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Gerade Verbindung 48"/>
          <p:cNvCxnSpPr/>
          <p:nvPr/>
        </p:nvCxnSpPr>
        <p:spPr>
          <a:xfrm>
            <a:off x="1511152" y="3060239"/>
            <a:ext cx="6625752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77" name="Gerade Verbindung 49"/>
          <p:cNvCxnSpPr/>
          <p:nvPr/>
        </p:nvCxnSpPr>
        <p:spPr>
          <a:xfrm>
            <a:off x="1511152" y="3677087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78" name="Gerade Verbindung 51"/>
          <p:cNvCxnSpPr/>
          <p:nvPr/>
        </p:nvCxnSpPr>
        <p:spPr>
          <a:xfrm>
            <a:off x="2353142" y="3688004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79" name="Gerade Verbindung 52"/>
          <p:cNvCxnSpPr/>
          <p:nvPr/>
        </p:nvCxnSpPr>
        <p:spPr>
          <a:xfrm>
            <a:off x="3167336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80" name="Gerade Verbindung 53"/>
          <p:cNvCxnSpPr/>
          <p:nvPr/>
        </p:nvCxnSpPr>
        <p:spPr>
          <a:xfrm>
            <a:off x="3995936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81" name="Gerade Verbindung 54"/>
          <p:cNvCxnSpPr/>
          <p:nvPr/>
        </p:nvCxnSpPr>
        <p:spPr>
          <a:xfrm>
            <a:off x="4823520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82" name="Gerade Verbindung 55"/>
          <p:cNvCxnSpPr/>
          <p:nvPr/>
        </p:nvCxnSpPr>
        <p:spPr>
          <a:xfrm>
            <a:off x="5652120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83" name="Gerade Verbindung 56"/>
          <p:cNvCxnSpPr/>
          <p:nvPr/>
        </p:nvCxnSpPr>
        <p:spPr>
          <a:xfrm>
            <a:off x="6479704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cxnSp>
        <p:nvCxnSpPr>
          <p:cNvPr id="84" name="Gerade Verbindung 57"/>
          <p:cNvCxnSpPr/>
          <p:nvPr/>
        </p:nvCxnSpPr>
        <p:spPr>
          <a:xfrm>
            <a:off x="7308304" y="3674052"/>
            <a:ext cx="82860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headEnd type="diamond" w="lg" len="lg"/>
            <a:tailEnd type="diamond" w="lg" len="lg"/>
          </a:ln>
          <a:effectLst/>
        </p:spPr>
      </p:cxnSp>
      <p:sp>
        <p:nvSpPr>
          <p:cNvPr id="85" name="Textfeld 61"/>
          <p:cNvSpPr txBox="1"/>
          <p:nvPr/>
        </p:nvSpPr>
        <p:spPr>
          <a:xfrm>
            <a:off x="1762993" y="3769295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de-DE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feld 62"/>
          <p:cNvSpPr txBox="1"/>
          <p:nvPr/>
        </p:nvSpPr>
        <p:spPr>
          <a:xfrm>
            <a:off x="2555081" y="3769295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de-DE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feld 63"/>
          <p:cNvSpPr txBox="1"/>
          <p:nvPr/>
        </p:nvSpPr>
        <p:spPr>
          <a:xfrm>
            <a:off x="5004048" y="3789040"/>
            <a:ext cx="43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de-DE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feld 64"/>
          <p:cNvSpPr txBox="1"/>
          <p:nvPr/>
        </p:nvSpPr>
        <p:spPr>
          <a:xfrm>
            <a:off x="7523633" y="3769295"/>
            <a:ext cx="61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de-DE" sz="14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" name="Object 8"/>
          <p:cNvGraphicFramePr>
            <a:graphicFrameLocks noChangeAspect="1"/>
          </p:cNvGraphicFramePr>
          <p:nvPr/>
        </p:nvGraphicFramePr>
        <p:xfrm>
          <a:off x="1765077" y="3355002"/>
          <a:ext cx="430659" cy="20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7" name="CorelDRAW" r:id="rId10" imgW="1365120" imgH="661320" progId="">
                  <p:embed/>
                </p:oleObj>
              </mc:Choice>
              <mc:Fallback>
                <p:oleObj name="CorelDRAW" r:id="rId10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77" y="3355002"/>
                        <a:ext cx="430659" cy="209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9"/>
          <p:cNvGraphicFramePr>
            <a:graphicFrameLocks noChangeAspect="1"/>
          </p:cNvGraphicFramePr>
          <p:nvPr/>
        </p:nvGraphicFramePr>
        <p:xfrm>
          <a:off x="2557611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" name="CorelDRAW" r:id="rId11" imgW="1365120" imgH="661320" progId="">
                  <p:embed/>
                </p:oleObj>
              </mc:Choice>
              <mc:Fallback>
                <p:oleObj name="CorelDRAW" r:id="rId11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611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0"/>
          <p:cNvGraphicFramePr>
            <a:graphicFrameLocks noChangeAspect="1"/>
          </p:cNvGraphicFramePr>
          <p:nvPr/>
        </p:nvGraphicFramePr>
        <p:xfrm>
          <a:off x="3349699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9" name="CorelDRAW" r:id="rId12" imgW="1365120" imgH="661320" progId="">
                  <p:embed/>
                </p:oleObj>
              </mc:Choice>
              <mc:Fallback>
                <p:oleObj name="CorelDRAW" r:id="rId12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99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1"/>
          <p:cNvGraphicFramePr>
            <a:graphicFrameLocks noChangeAspect="1"/>
          </p:cNvGraphicFramePr>
          <p:nvPr/>
        </p:nvGraphicFramePr>
        <p:xfrm>
          <a:off x="4141787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0" name="CorelDRAW" r:id="rId13" imgW="1365120" imgH="661320" progId="">
                  <p:embed/>
                </p:oleObj>
              </mc:Choice>
              <mc:Fallback>
                <p:oleObj name="CorelDRAW" r:id="rId13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7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2"/>
          <p:cNvGraphicFramePr>
            <a:graphicFrameLocks noChangeAspect="1"/>
          </p:cNvGraphicFramePr>
          <p:nvPr/>
        </p:nvGraphicFramePr>
        <p:xfrm>
          <a:off x="5004048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" name="CorelDRAW" r:id="rId14" imgW="1365120" imgH="661320" progId="">
                  <p:embed/>
                </p:oleObj>
              </mc:Choice>
              <mc:Fallback>
                <p:oleObj name="CorelDRAW" r:id="rId14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3"/>
          <p:cNvGraphicFramePr>
            <a:graphicFrameLocks noChangeAspect="1"/>
          </p:cNvGraphicFramePr>
          <p:nvPr/>
        </p:nvGraphicFramePr>
        <p:xfrm>
          <a:off x="5869979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2" name="CorelDRAW" r:id="rId15" imgW="1365120" imgH="661320" progId="">
                  <p:embed/>
                </p:oleObj>
              </mc:Choice>
              <mc:Fallback>
                <p:oleObj name="CorelDRAW" r:id="rId15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979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4"/>
          <p:cNvGraphicFramePr>
            <a:graphicFrameLocks noChangeAspect="1"/>
          </p:cNvGraphicFramePr>
          <p:nvPr/>
        </p:nvGraphicFramePr>
        <p:xfrm>
          <a:off x="6660232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3" name="CorelDRAW" r:id="rId16" imgW="1365120" imgH="661320" progId="">
                  <p:embed/>
                </p:oleObj>
              </mc:Choice>
              <mc:Fallback>
                <p:oleObj name="CorelDRAW" r:id="rId16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5"/>
          <p:cNvGraphicFramePr>
            <a:graphicFrameLocks noChangeAspect="1"/>
          </p:cNvGraphicFramePr>
          <p:nvPr/>
        </p:nvGraphicFramePr>
        <p:xfrm>
          <a:off x="7526163" y="3356992"/>
          <a:ext cx="43021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4" name="CorelDRAW" r:id="rId17" imgW="1365120" imgH="661320" progId="">
                  <p:embed/>
                </p:oleObj>
              </mc:Choice>
              <mc:Fallback>
                <p:oleObj name="CorelDRAW" r:id="rId17" imgW="1365120" imgH="66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163" y="3356992"/>
                        <a:ext cx="43021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Gerade Verbindung 72"/>
          <p:cNvCxnSpPr/>
          <p:nvPr/>
        </p:nvCxnSpPr>
        <p:spPr>
          <a:xfrm>
            <a:off x="2411760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8" name="Gerade Verbindung 73"/>
          <p:cNvCxnSpPr/>
          <p:nvPr/>
        </p:nvCxnSpPr>
        <p:spPr>
          <a:xfrm>
            <a:off x="3203848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9" name="Gerade Verbindung 74"/>
          <p:cNvCxnSpPr/>
          <p:nvPr/>
        </p:nvCxnSpPr>
        <p:spPr>
          <a:xfrm>
            <a:off x="3995936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0" name="Gerade Verbindung 75"/>
          <p:cNvCxnSpPr/>
          <p:nvPr/>
        </p:nvCxnSpPr>
        <p:spPr>
          <a:xfrm>
            <a:off x="4860032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1" name="Gerade Verbindung 76"/>
          <p:cNvCxnSpPr/>
          <p:nvPr/>
        </p:nvCxnSpPr>
        <p:spPr>
          <a:xfrm>
            <a:off x="5652120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Gerade Verbindung 77"/>
          <p:cNvCxnSpPr/>
          <p:nvPr/>
        </p:nvCxnSpPr>
        <p:spPr>
          <a:xfrm>
            <a:off x="6444208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3" name="Gerade Verbindung 78"/>
          <p:cNvCxnSpPr/>
          <p:nvPr/>
        </p:nvCxnSpPr>
        <p:spPr>
          <a:xfrm>
            <a:off x="7308304" y="4293096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4" name="Textfeld 79"/>
          <p:cNvSpPr txBox="1"/>
          <p:nvPr/>
        </p:nvSpPr>
        <p:spPr>
          <a:xfrm>
            <a:off x="1835696" y="47251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80"/>
          <p:cNvSpPr txBox="1"/>
          <p:nvPr/>
        </p:nvSpPr>
        <p:spPr>
          <a:xfrm>
            <a:off x="2627784" y="47251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feld 81"/>
          <p:cNvSpPr txBox="1"/>
          <p:nvPr/>
        </p:nvSpPr>
        <p:spPr>
          <a:xfrm>
            <a:off x="5076056" y="472365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4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feld 82"/>
          <p:cNvSpPr txBox="1"/>
          <p:nvPr/>
        </p:nvSpPr>
        <p:spPr>
          <a:xfrm>
            <a:off x="7524328" y="470539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4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de-DE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Gewitterblitz 84"/>
          <p:cNvSpPr/>
          <p:nvPr/>
        </p:nvSpPr>
        <p:spPr>
          <a:xfrm>
            <a:off x="5004048" y="4293096"/>
            <a:ext cx="288032" cy="432048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9" name="Objekt 85"/>
          <p:cNvGraphicFramePr>
            <a:graphicFrameLocks noChangeAspect="1"/>
          </p:cNvGraphicFramePr>
          <p:nvPr/>
        </p:nvGraphicFramePr>
        <p:xfrm>
          <a:off x="1259012" y="5553075"/>
          <a:ext cx="35290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" name="Formel" r:id="rId18" imgW="1422360" imgH="203040" progId="Equation.3">
                  <p:embed/>
                </p:oleObj>
              </mc:Choice>
              <mc:Fallback>
                <p:oleObj name="Formel" r:id="rId18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2" y="5553075"/>
                        <a:ext cx="35290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1194-B11E-4202-8A07-9EA8C043D174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4335E-6 L 0.1026 0.3329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/>
      <p:bldP spid="65" grpId="0"/>
      <p:bldP spid="66" grpId="0"/>
      <p:bldP spid="72" grpId="0"/>
      <p:bldP spid="74" grpId="0"/>
      <p:bldP spid="75" grpId="0"/>
      <p:bldP spid="85" grpId="0"/>
      <p:bldP spid="86" grpId="0"/>
      <p:bldP spid="87" grpId="0"/>
      <p:bldP spid="88" grpId="0"/>
      <p:bldP spid="104" grpId="0"/>
      <p:bldP spid="105" grpId="0"/>
      <p:bldP spid="106" grpId="0"/>
      <p:bldP spid="107" grpId="0"/>
      <p:bldP spid="1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XMSS in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RFC 8391: XMSS</a:t>
            </a:r>
            <a:r>
              <a:rPr lang="de-DE" dirty="0"/>
              <a:t/>
            </a:r>
            <a:br>
              <a:rPr lang="de-DE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RFC since May 2018</a:t>
            </a:r>
          </a:p>
          <a:p>
            <a:r>
              <a:rPr lang="de-DE" dirty="0" smtClean="0"/>
              <a:t>NIST promised to adopt</a:t>
            </a:r>
          </a:p>
          <a:p>
            <a:r>
              <a:rPr lang="de-DE" dirty="0" smtClean="0"/>
              <a:t>Equal </a:t>
            </a:r>
            <a:r>
              <a:rPr lang="de-DE" dirty="0" smtClean="0"/>
              <a:t>to XMSS-T [HRS16] up-to message </a:t>
            </a:r>
            <a:r>
              <a:rPr lang="de-DE" dirty="0" smtClean="0"/>
              <a:t>digest</a:t>
            </a:r>
          </a:p>
          <a:p>
            <a:r>
              <a:rPr lang="de-DE" dirty="0" smtClean="0"/>
              <a:t>Function </a:t>
            </a:r>
            <a:r>
              <a:rPr lang="de-DE" dirty="0"/>
              <a:t>families based on </a:t>
            </a:r>
            <a:r>
              <a:rPr lang="de-DE" dirty="0" smtClean="0"/>
              <a:t>SHA2 or SHAKE</a:t>
            </a:r>
          </a:p>
          <a:p>
            <a:r>
              <a:rPr lang="de-DE" dirty="0" smtClean="0"/>
              <a:t>Mandatory: Support for verification with all SHA2-256 parameter sets</a:t>
            </a:r>
          </a:p>
          <a:p>
            <a:r>
              <a:rPr lang="de-DE" dirty="0" smtClean="0"/>
              <a:t>Suggested parameters for different szenarios</a:t>
            </a:r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FABF-F022-4F9E-A229-75B2186ABCFD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XMSS / XMSS-T Implementation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825" y="1556792"/>
            <a:ext cx="864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 C Implementation, using OpenSSL [HRS16]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22030"/>
              </p:ext>
            </p:extLst>
          </p:nvPr>
        </p:nvGraphicFramePr>
        <p:xfrm>
          <a:off x="418780" y="2095550"/>
          <a:ext cx="7769790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7711"/>
                <a:gridCol w="870812"/>
                <a:gridCol w="1306657"/>
                <a:gridCol w="1089262"/>
                <a:gridCol w="1016824"/>
                <a:gridCol w="1089262"/>
                <a:gridCol w="1089262"/>
              </a:tblGrid>
              <a:tr h="60726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Sign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ms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Signature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Public Key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Secret Key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Bit Security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classical/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quantum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Comment</a:t>
                      </a:r>
                      <a:endParaRPr lang="de-DE" sz="14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3.24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2.2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236</a:t>
                      </a:r>
                      <a:r>
                        <a:rPr lang="de-DE" sz="2000" baseline="0" dirty="0" smtClean="0"/>
                        <a:t> /</a:t>
                      </a:r>
                      <a:br>
                        <a:rPr lang="de-DE" sz="2000" baseline="0" dirty="0" smtClean="0"/>
                      </a:br>
                      <a:r>
                        <a:rPr lang="de-DE" sz="2000" baseline="0" dirty="0" smtClean="0"/>
                        <a:t>118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20,</a:t>
                      </a:r>
                    </a:p>
                    <a:p>
                      <a:r>
                        <a:rPr lang="de-DE" sz="2000" dirty="0" smtClean="0"/>
                        <a:t>d = 1, </a:t>
                      </a:r>
                      <a:endParaRPr lang="de-DE" sz="20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XMSS-T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9.48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2.8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0.064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2.2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256 /</a:t>
                      </a:r>
                    </a:p>
                    <a:p>
                      <a:r>
                        <a:rPr lang="de-DE" sz="2000" b="1" dirty="0" smtClean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20,</a:t>
                      </a:r>
                    </a:p>
                    <a:p>
                      <a:r>
                        <a:rPr lang="de-DE" sz="2000" dirty="0" smtClean="0"/>
                        <a:t>d = 1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3.59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8.3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14.6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196 /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60,</a:t>
                      </a:r>
                    </a:p>
                    <a:p>
                      <a:r>
                        <a:rPr lang="de-DE" sz="2000" dirty="0" smtClean="0"/>
                        <a:t>d = 3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XMSS-T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8.3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0.064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14.6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256 /</a:t>
                      </a:r>
                    </a:p>
                    <a:p>
                      <a:r>
                        <a:rPr lang="de-DE" sz="2000" b="1" dirty="0" smtClean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60,</a:t>
                      </a:r>
                    </a:p>
                    <a:p>
                      <a:r>
                        <a:rPr lang="de-DE" sz="2000" dirty="0" smtClean="0"/>
                        <a:t>d = 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0824" y="5805264"/>
            <a:ext cx="864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Intel(R) Core(TM) i7 CPU @ 3.50GHz</a:t>
            </a:r>
            <a:br>
              <a:rPr lang="pt-BR" dirty="0" smtClean="0"/>
            </a:br>
            <a:r>
              <a:rPr lang="pt-BR" dirty="0" smtClean="0"/>
              <a:t>All </a:t>
            </a:r>
            <a:r>
              <a:rPr lang="pt-BR" dirty="0" smtClean="0"/>
              <a:t>using SHA2-256, w = 16 and k = 2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A6FF-7EA5-4D66-BD53-9857E889FB3B}" type="datetime1">
              <a:rPr lang="en-US" smtClean="0"/>
              <a:t>9/17/2018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sz="2000" dirty="0" smtClean="0"/>
              <a:t>[Mer89]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C875-670E-48E9-9064-C2D1F260DB88}" type="datetime1">
              <a:rPr lang="en-US" smtClean="0"/>
              <a:t>9/17/2018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4724400" y="2348880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8650" y="1809135"/>
            <a:ext cx="3491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The conservative approach:</a:t>
            </a:r>
          </a:p>
          <a:p>
            <a:endParaRPr lang="de-DE" sz="2800" dirty="0" smtClean="0"/>
          </a:p>
          <a:p>
            <a:r>
              <a:rPr lang="de-DE" sz="2800" dirty="0" smtClean="0"/>
              <a:t>Instead of introducing new hardness assumptions...</a:t>
            </a:r>
          </a:p>
          <a:p>
            <a:endParaRPr lang="de-DE" sz="2800" dirty="0"/>
          </a:p>
          <a:p>
            <a:r>
              <a:rPr lang="de-DE" sz="2800" dirty="0" smtClean="0"/>
              <a:t>...reduce the amount of assumptions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the statefulness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Works great for some settings</a:t>
            </a:r>
          </a:p>
          <a:p>
            <a:endParaRPr lang="de-DE" dirty="0"/>
          </a:p>
          <a:p>
            <a:r>
              <a:rPr lang="de-DE" dirty="0" smtClean="0"/>
              <a:t>However....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back-up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multi-threading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</a:t>
            </a:r>
            <a:r>
              <a:rPr lang="de-DE" dirty="0"/>
              <a:t>l</a:t>
            </a:r>
            <a:r>
              <a:rPr lang="de-DE" dirty="0" smtClean="0"/>
              <a:t>oad-balancing</a:t>
            </a:r>
            <a:endParaRPr lang="en-US" dirty="0"/>
          </a:p>
        </p:txBody>
      </p:sp>
      <p:pic>
        <p:nvPicPr>
          <p:cNvPr id="4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0" y="3063409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A526-AFDF-4428-9C76-E847FD8917BB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How to Eliminate the State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2" y="1156997"/>
            <a:ext cx="9299511" cy="4292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8520" y="-99393"/>
            <a:ext cx="9505056" cy="1331033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9" y="5381524"/>
            <a:ext cx="9505056" cy="1486642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Stateless Scheme</a:t>
            </a:r>
          </a:p>
          <a:p>
            <a:r>
              <a:rPr lang="de-DE" dirty="0" smtClean="0"/>
              <a:t>XMSS</a:t>
            </a:r>
            <a:r>
              <a:rPr lang="de-DE" baseline="30000" dirty="0" smtClean="0"/>
              <a:t>MT </a:t>
            </a:r>
            <a:r>
              <a:rPr lang="de-DE" dirty="0" smtClean="0"/>
              <a:t>+ HORST </a:t>
            </a:r>
            <a:br>
              <a:rPr lang="de-DE" dirty="0" smtClean="0"/>
            </a:br>
            <a:r>
              <a:rPr lang="de-DE" dirty="0" smtClean="0"/>
              <a:t>+ (pseudo-)random index</a:t>
            </a:r>
          </a:p>
          <a:p>
            <a:r>
              <a:rPr lang="de-DE" dirty="0" smtClean="0"/>
              <a:t>Collision-resilient</a:t>
            </a:r>
          </a:p>
          <a:p>
            <a:r>
              <a:rPr lang="de-DE" dirty="0"/>
              <a:t>D</a:t>
            </a:r>
            <a:r>
              <a:rPr lang="de-DE" dirty="0" smtClean="0"/>
              <a:t>eterministic signing</a:t>
            </a:r>
          </a:p>
          <a:p>
            <a:r>
              <a:rPr lang="de-DE" dirty="0" smtClean="0"/>
              <a:t>SPHINCS-256:</a:t>
            </a:r>
          </a:p>
          <a:p>
            <a:pPr lvl="1"/>
            <a:r>
              <a:rPr lang="de-DE" dirty="0" smtClean="0"/>
              <a:t>128-bit post-quantum </a:t>
            </a:r>
            <a:r>
              <a:rPr lang="de-DE" dirty="0" smtClean="0"/>
              <a:t>secure </a:t>
            </a:r>
          </a:p>
          <a:p>
            <a:pPr lvl="1"/>
            <a:r>
              <a:rPr lang="de-DE" dirty="0" smtClean="0"/>
              <a:t>(at least we thought so)</a:t>
            </a:r>
            <a:endParaRPr lang="de-DE" dirty="0" smtClean="0"/>
          </a:p>
          <a:p>
            <a:pPr lvl="1"/>
            <a:r>
              <a:rPr lang="de-DE" dirty="0" smtClean="0"/>
              <a:t>Hundreds </a:t>
            </a:r>
            <a:r>
              <a:rPr lang="de-DE" dirty="0" smtClean="0"/>
              <a:t>of signatures / sec</a:t>
            </a:r>
          </a:p>
          <a:p>
            <a:pPr lvl="1"/>
            <a:r>
              <a:rPr lang="de-DE" dirty="0" smtClean="0"/>
              <a:t>41 kb signature</a:t>
            </a:r>
          </a:p>
          <a:p>
            <a:pPr lvl="1"/>
            <a:r>
              <a:rPr lang="de-DE" dirty="0" smtClean="0"/>
              <a:t>1 kb keys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95" y="99667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9BF0-25B2-4E0A-8959-116DC73B4E72}" type="datetime1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r>
              <a:rPr lang="de-DE" baseline="30000" dirty="0" smtClean="0"/>
              <a:t>+ </a:t>
            </a:r>
            <a:r>
              <a:rPr lang="de-DE" dirty="0" smtClean="0"/>
              <a:t>(our NIST submission)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Strengthened security gives smaller signatures</a:t>
            </a:r>
          </a:p>
          <a:p>
            <a:r>
              <a:rPr lang="en-US" dirty="0" smtClean="0"/>
              <a:t>Collision- and multi-target attack resilient</a:t>
            </a:r>
          </a:p>
          <a:p>
            <a:r>
              <a:rPr lang="de-DE" dirty="0" smtClean="0"/>
              <a:t>Small keys, medium size signatures (lv 3: 17kB)</a:t>
            </a:r>
          </a:p>
          <a:p>
            <a:r>
              <a:rPr lang="de-DE" dirty="0" smtClean="0"/>
              <a:t>THE conservative choice</a:t>
            </a:r>
          </a:p>
          <a:p>
            <a:r>
              <a:rPr lang="de-DE" dirty="0" smtClean="0"/>
              <a:t>No citable speeds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EC37-DA2C-49F0-A6B3-FACEFD0F681B}" type="datetime1">
              <a:rPr lang="en-US" smtClean="0"/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-SHAKE256</a:t>
            </a:r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SHA-256</a:t>
            </a:r>
            <a:endParaRPr lang="en-US" dirty="0"/>
          </a:p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-Haraka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ECCE-DD2B-4625-97F0-57E54296AAC3}" type="datetime1">
              <a:rPr lang="en-US" smtClean="0"/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Instantiations (small vs fast)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68548"/>
            <a:ext cx="7886700" cy="21103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950-C0C8-48CB-BB3E-7CE4169D5D94}" type="datetime1">
              <a:rPr lang="en-US" smtClean="0"/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Practical stateful and stateless solutions</a:t>
            </a:r>
          </a:p>
          <a:p>
            <a:r>
              <a:rPr lang="de-DE" dirty="0" smtClean="0"/>
              <a:t>Forward-security only possible for stateful schemes!</a:t>
            </a:r>
          </a:p>
          <a:p>
            <a:r>
              <a:rPr lang="de-DE" dirty="0" smtClean="0"/>
              <a:t>Stateful only if you are 100% sure you can handle state</a:t>
            </a:r>
          </a:p>
          <a:p>
            <a:r>
              <a:rPr lang="de-DE" dirty="0" smtClean="0"/>
              <a:t>My suggestion: Stateful on dedicated HW (Smartcard, HSM,...)</a:t>
            </a:r>
          </a:p>
          <a:p>
            <a:r>
              <a:rPr lang="de-DE" dirty="0" smtClean="0"/>
              <a:t>Everywhere else: In case of doubt use stateless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DBB2-1EBC-4425-9E87-A597E5F52868}" type="datetime1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4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8924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For </a:t>
            </a:r>
            <a:r>
              <a:rPr lang="de-DE" dirty="0" smtClean="0"/>
              <a:t>references, literature &amp; longer lectures see https</a:t>
            </a:r>
            <a:r>
              <a:rPr lang="de-DE" dirty="0"/>
              <a:t>://</a:t>
            </a:r>
            <a:r>
              <a:rPr lang="de-DE" dirty="0" smtClean="0"/>
              <a:t>huelsing.net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DE06-BE56-4808-9D67-B24138BB6B86}" type="datetime1">
              <a:rPr lang="en-US" smtClean="0"/>
              <a:t>9/17/2018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RSA – DSA – EC-DSA...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15D2-B5F1-4A24-B672-828D238CBAFB}" type="datetime1">
              <a:rPr lang="en-US" smtClean="0"/>
              <a:t>9/17/2018</a:t>
            </a:fld>
            <a:endParaRPr lang="nl-NL"/>
          </a:p>
        </p:txBody>
      </p:sp>
      <p:sp>
        <p:nvSpPr>
          <p:cNvPr id="6" name="Rechteck 24"/>
          <p:cNvSpPr/>
          <p:nvPr/>
        </p:nvSpPr>
        <p:spPr>
          <a:xfrm>
            <a:off x="2924203" y="1682791"/>
            <a:ext cx="1728191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Intractability Assumption</a:t>
            </a:r>
          </a:p>
        </p:txBody>
      </p:sp>
      <p:sp>
        <p:nvSpPr>
          <p:cNvPr id="7" name="Rechteck 26"/>
          <p:cNvSpPr/>
          <p:nvPr/>
        </p:nvSpPr>
        <p:spPr>
          <a:xfrm>
            <a:off x="4058868" y="4923152"/>
            <a:ext cx="1296839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Digital signature scheme</a:t>
            </a:r>
          </a:p>
        </p:txBody>
      </p:sp>
      <p:cxnSp>
        <p:nvCxnSpPr>
          <p:cNvPr id="8" name="Gerade Verbindung mit Pfeil 27"/>
          <p:cNvCxnSpPr>
            <a:endCxn id="7" idx="0"/>
          </p:cNvCxnSpPr>
          <p:nvPr/>
        </p:nvCxnSpPr>
        <p:spPr>
          <a:xfrm rot="5400000">
            <a:off x="3915198" y="4131064"/>
            <a:ext cx="1584176" cy="158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32"/>
          <p:cNvSpPr/>
          <p:nvPr/>
        </p:nvSpPr>
        <p:spPr>
          <a:xfrm>
            <a:off x="5004051" y="1682792"/>
            <a:ext cx="1728191" cy="6480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Cryptographic </a:t>
            </a:r>
            <a:br>
              <a:rPr lang="en-US" sz="1400" dirty="0" smtClean="0"/>
            </a:br>
            <a:r>
              <a:rPr lang="en-US" sz="1400" dirty="0" smtClean="0"/>
              <a:t>hash </a:t>
            </a:r>
            <a:r>
              <a:rPr lang="en-US" sz="1400" dirty="0"/>
              <a:t>function</a:t>
            </a:r>
          </a:p>
        </p:txBody>
      </p:sp>
      <p:cxnSp>
        <p:nvCxnSpPr>
          <p:cNvPr id="10" name="Gewinkelte Verbindung 25"/>
          <p:cNvCxnSpPr>
            <a:stCxn id="6" idx="2"/>
          </p:cNvCxnSpPr>
          <p:nvPr/>
        </p:nvCxnSpPr>
        <p:spPr>
          <a:xfrm rot="16200000" flipH="1">
            <a:off x="3743734" y="2375427"/>
            <a:ext cx="1008908" cy="919783"/>
          </a:xfrm>
          <a:prstGeom prst="bentConnector3">
            <a:avLst>
              <a:gd name="adj1" fmla="val 100037"/>
            </a:avLst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31"/>
          <p:cNvCxnSpPr>
            <a:stCxn id="9" idx="2"/>
          </p:cNvCxnSpPr>
          <p:nvPr/>
        </p:nvCxnSpPr>
        <p:spPr>
          <a:xfrm rot="5400000">
            <a:off x="4782866" y="2254493"/>
            <a:ext cx="1008906" cy="1161653"/>
          </a:xfrm>
          <a:prstGeom prst="bentConnector2">
            <a:avLst/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9"/>
          <p:cNvSpPr/>
          <p:nvPr/>
        </p:nvSpPr>
        <p:spPr>
          <a:xfrm>
            <a:off x="943226" y="2690904"/>
            <a:ext cx="2485033" cy="1080120"/>
          </a:xfrm>
          <a:prstGeom prst="ellipse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RSA, DH, SVP, MQ, …</a:t>
            </a:r>
          </a:p>
        </p:txBody>
      </p:sp>
      <p:cxnSp>
        <p:nvCxnSpPr>
          <p:cNvPr id="13" name="Gerade Verbindung mit Pfeil 11"/>
          <p:cNvCxnSpPr/>
          <p:nvPr/>
        </p:nvCxnSpPr>
        <p:spPr>
          <a:xfrm flipV="1">
            <a:off x="2764945" y="2402870"/>
            <a:ext cx="504056" cy="360042"/>
          </a:xfrm>
          <a:prstGeom prst="straightConnector1">
            <a:avLst/>
          </a:prstGeom>
          <a:ln w="28575">
            <a:solidFill>
              <a:srgbClr val="0009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2"/>
          <p:cNvGrpSpPr/>
          <p:nvPr/>
        </p:nvGrpSpPr>
        <p:grpSpPr>
          <a:xfrm>
            <a:off x="2259360" y="1340770"/>
            <a:ext cx="1664568" cy="2556255"/>
            <a:chOff x="4131568" y="3429000"/>
            <a:chExt cx="656458" cy="1008114"/>
          </a:xfrm>
        </p:grpSpPr>
        <p:cxnSp>
          <p:nvCxnSpPr>
            <p:cNvPr id="15" name="Gerade Verbindung 13"/>
            <p:cNvCxnSpPr/>
            <p:nvPr/>
          </p:nvCxnSpPr>
          <p:spPr>
            <a:xfrm rot="16200000" flipH="1">
              <a:off x="4063751" y="3640833"/>
              <a:ext cx="792092" cy="6564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>
              <a:off x="3928120" y="3712841"/>
              <a:ext cx="1008114" cy="44043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Hash function families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(Hash) function families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de-DE" b="0" dirty="0" smtClean="0"/>
              </a:p>
              <a:p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de-DE" dirty="0" smtClean="0"/>
              </a:p>
              <a:p>
                <a:r>
                  <a:rPr lang="de-DE" dirty="0" smtClean="0"/>
                  <a:t>„efficient“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6"/>
          <p:cNvCxnSpPr>
            <a:endCxn id="4" idx="2"/>
          </p:cNvCxnSpPr>
          <p:nvPr/>
        </p:nvCxnSpPr>
        <p:spPr>
          <a:xfrm flipV="1">
            <a:off x="7560154" y="4713729"/>
            <a:ext cx="0" cy="57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>
            <a:stCxn id="4" idx="0"/>
          </p:cNvCxnSpPr>
          <p:nvPr/>
        </p:nvCxnSpPr>
        <p:spPr>
          <a:xfrm flipV="1">
            <a:off x="7560154" y="3517579"/>
            <a:ext cx="0" cy="464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17"/>
              <p:cNvSpPr txBox="1"/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7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18"/>
              <p:cNvSpPr txBox="1"/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CB6E-D043-45AE-B137-39AB5EE4D84F}" type="datetime1">
              <a:rPr lang="en-US" smtClean="0"/>
              <a:t>9/17/2018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One-wayness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4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FF4-4290-48B0-89FF-2EBDB1EA258A}" type="datetime1">
              <a:rPr lang="en-US" smtClean="0"/>
              <a:t>9/17/2018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Collision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de-D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5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103" t="-10526" r="-2051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2FD-FA79-4A0F-BACF-30BE18535725}" type="datetime1">
              <a:rPr lang="en-US" smtClean="0"/>
              <a:t>9/17/2018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15416</TotalTime>
  <Words>1672</Words>
  <Application>Microsoft Office PowerPoint</Application>
  <PresentationFormat>On-screen Show (4:3)</PresentationFormat>
  <Paragraphs>629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Bitstream Charter</vt:lpstr>
      <vt:lpstr>Calibri</vt:lpstr>
      <vt:lpstr>Calibri Light</vt:lpstr>
      <vt:lpstr>Cambria Math</vt:lpstr>
      <vt:lpstr>French Script MT</vt:lpstr>
      <vt:lpstr>Stafford</vt:lpstr>
      <vt:lpstr>Times New Roman</vt:lpstr>
      <vt:lpstr>Verdana</vt:lpstr>
      <vt:lpstr>Wingdings</vt:lpstr>
      <vt:lpstr>Office Theme</vt:lpstr>
      <vt:lpstr>Formel</vt:lpstr>
      <vt:lpstr>CorelDRAW</vt:lpstr>
      <vt:lpstr>Long-term secure authenticity using hash-based signatures</vt:lpstr>
      <vt:lpstr>Requirements for long-term authenticity</vt:lpstr>
      <vt:lpstr>Post-quantum signature schemes</vt:lpstr>
      <vt:lpstr>Hash-based Signature Schemes [Mer89]</vt:lpstr>
      <vt:lpstr>RSA – DSA – EC-DSA...</vt:lpstr>
      <vt:lpstr>Hash function families</vt:lpstr>
      <vt:lpstr>(Hash) function families</vt:lpstr>
      <vt:lpstr>One-wayness</vt:lpstr>
      <vt:lpstr>Collision resistance</vt:lpstr>
      <vt:lpstr>Second-preimage resistance</vt:lpstr>
      <vt:lpstr>Generic Security</vt:lpstr>
      <vt:lpstr>PowerPoint Presentation</vt:lpstr>
      <vt:lpstr>Lamport-Diffie OTS [Lam79]</vt:lpstr>
      <vt:lpstr>Security</vt:lpstr>
      <vt:lpstr>Merkle’s Hash-based Signatures</vt:lpstr>
      <vt:lpstr>Security</vt:lpstr>
      <vt:lpstr>Winternitz-OTS</vt:lpstr>
      <vt:lpstr>Function chains</vt:lpstr>
      <vt:lpstr>WOTS </vt:lpstr>
      <vt:lpstr>WOTS Signature generation</vt:lpstr>
      <vt:lpstr>WOTS Signature Verification</vt:lpstr>
      <vt:lpstr>WOTS Function Chains</vt:lpstr>
      <vt:lpstr>WOTS Security</vt:lpstr>
      <vt:lpstr>WOTS in MSS</vt:lpstr>
      <vt:lpstr>XMSS</vt:lpstr>
      <vt:lpstr>XMSS</vt:lpstr>
      <vt:lpstr>Multi-Tree XMSS</vt:lpstr>
      <vt:lpstr>Multi-target attack mitigation</vt:lpstr>
      <vt:lpstr>What if long-term security is needed?</vt:lpstr>
      <vt:lpstr>Hash-function properties </vt:lpstr>
      <vt:lpstr>This hardness gap can be used as early warning system!</vt:lpstr>
      <vt:lpstr>Attacks on Hash Functions</vt:lpstr>
      <vt:lpstr>Cheap Redundancy</vt:lpstr>
      <vt:lpstr>Forward Security</vt:lpstr>
      <vt:lpstr>Forward Security - cont‘d</vt:lpstr>
      <vt:lpstr>XMSS in practice</vt:lpstr>
      <vt:lpstr>RFC 8391: XMSS </vt:lpstr>
      <vt:lpstr>PowerPoint Presentation</vt:lpstr>
      <vt:lpstr>SPHINCS</vt:lpstr>
      <vt:lpstr>About the statefulness</vt:lpstr>
      <vt:lpstr>PowerPoint Presentation</vt:lpstr>
      <vt:lpstr>SPHINCS</vt:lpstr>
      <vt:lpstr>SPHINCS+ (our NIST submission)</vt:lpstr>
      <vt:lpstr>Instantiations</vt:lpstr>
      <vt:lpstr>Instantiations (small vs fast)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Hash-based Signatures</dc:title>
  <dc:creator>huelsing</dc:creator>
  <cp:lastModifiedBy>huelsing</cp:lastModifiedBy>
  <cp:revision>121</cp:revision>
  <dcterms:created xsi:type="dcterms:W3CDTF">2015-06-01T12:22:23Z</dcterms:created>
  <dcterms:modified xsi:type="dcterms:W3CDTF">2018-09-17T06:58:28Z</dcterms:modified>
</cp:coreProperties>
</file>