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60" r:id="rId3"/>
    <p:sldId id="267" r:id="rId4"/>
    <p:sldId id="264" r:id="rId5"/>
    <p:sldId id="257" r:id="rId6"/>
    <p:sldId id="265" r:id="rId7"/>
    <p:sldId id="269" r:id="rId8"/>
    <p:sldId id="270" r:id="rId9"/>
    <p:sldId id="272" r:id="rId10"/>
    <p:sldId id="30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03" r:id="rId20"/>
    <p:sldId id="281" r:id="rId21"/>
    <p:sldId id="323" r:id="rId22"/>
    <p:sldId id="314" r:id="rId23"/>
    <p:sldId id="315" r:id="rId24"/>
    <p:sldId id="316" r:id="rId25"/>
    <p:sldId id="317" r:id="rId26"/>
    <p:sldId id="285" r:id="rId27"/>
    <p:sldId id="286" r:id="rId28"/>
    <p:sldId id="326" r:id="rId29"/>
    <p:sldId id="319" r:id="rId30"/>
    <p:sldId id="290" r:id="rId31"/>
    <p:sldId id="318" r:id="rId32"/>
    <p:sldId id="320" r:id="rId33"/>
    <p:sldId id="321" r:id="rId34"/>
    <p:sldId id="322" r:id="rId35"/>
    <p:sldId id="324" r:id="rId36"/>
    <p:sldId id="325" r:id="rId37"/>
    <p:sldId id="288" r:id="rId38"/>
    <p:sldId id="289" r:id="rId39"/>
    <p:sldId id="298" r:id="rId40"/>
    <p:sldId id="313" r:id="rId41"/>
    <p:sldId id="295" r:id="rId42"/>
    <p:sldId id="304" r:id="rId43"/>
    <p:sldId id="306" r:id="rId44"/>
    <p:sldId id="305" r:id="rId45"/>
    <p:sldId id="296" r:id="rId46"/>
    <p:sldId id="297" r:id="rId47"/>
    <p:sldId id="299" r:id="rId48"/>
    <p:sldId id="30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9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E19A9-2522-4B87-918B-FE7173B853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7CE79B-AA91-4BDF-B654-4F755BD5C2EE}">
      <dgm:prSet/>
      <dgm:spPr/>
      <dgm:t>
        <a:bodyPr/>
        <a:lstStyle/>
        <a:p>
          <a:pPr rtl="0"/>
          <a:r>
            <a:rPr lang="en-US" dirty="0" smtClean="0"/>
            <a:t>Develop systems</a:t>
          </a:r>
          <a:endParaRPr lang="en-US" dirty="0"/>
        </a:p>
      </dgm:t>
    </dgm:pt>
    <dgm:pt modelId="{18AAD97D-FC64-4CCA-9281-214BABA0937E}" type="parTrans" cxnId="{843BA677-1EA6-4FFE-B99A-C65A36E213C6}">
      <dgm:prSet/>
      <dgm:spPr/>
      <dgm:t>
        <a:bodyPr/>
        <a:lstStyle/>
        <a:p>
          <a:endParaRPr lang="en-US"/>
        </a:p>
      </dgm:t>
    </dgm:pt>
    <dgm:pt modelId="{8F09850E-C4B4-4276-8B3E-0A972779E24A}" type="sibTrans" cxnId="{843BA677-1EA6-4FFE-B99A-C65A36E213C6}">
      <dgm:prSet/>
      <dgm:spPr/>
      <dgm:t>
        <a:bodyPr/>
        <a:lstStyle/>
        <a:p>
          <a:endParaRPr lang="en-US"/>
        </a:p>
      </dgm:t>
    </dgm:pt>
    <dgm:pt modelId="{A7580BBD-A98D-4FC4-845B-D4AB7F0F7A40}">
      <dgm:prSet/>
      <dgm:spPr/>
      <dgm:t>
        <a:bodyPr/>
        <a:lstStyle/>
        <a:p>
          <a:pPr rtl="0"/>
          <a:r>
            <a:rPr lang="en-US" dirty="0" smtClean="0"/>
            <a:t>Analyze security</a:t>
          </a:r>
          <a:endParaRPr lang="en-US" dirty="0"/>
        </a:p>
      </dgm:t>
    </dgm:pt>
    <dgm:pt modelId="{DA5BF806-F2A8-4F96-96F3-4E4BD39B6837}" type="parTrans" cxnId="{6381986F-9853-4349-815E-4795FE9FB4C3}">
      <dgm:prSet/>
      <dgm:spPr/>
      <dgm:t>
        <a:bodyPr/>
        <a:lstStyle/>
        <a:p>
          <a:endParaRPr lang="en-US"/>
        </a:p>
      </dgm:t>
    </dgm:pt>
    <dgm:pt modelId="{6B823901-2607-4C5A-A648-80FDF73CAEE0}" type="sibTrans" cxnId="{6381986F-9853-4349-815E-4795FE9FB4C3}">
      <dgm:prSet/>
      <dgm:spPr/>
      <dgm:t>
        <a:bodyPr/>
        <a:lstStyle/>
        <a:p>
          <a:endParaRPr lang="en-US"/>
        </a:p>
      </dgm:t>
    </dgm:pt>
    <dgm:pt modelId="{EB890852-1D91-415D-B29B-D80DEC4F2219}">
      <dgm:prSet/>
      <dgm:spPr/>
      <dgm:t>
        <a:bodyPr/>
        <a:lstStyle/>
        <a:p>
          <a:pPr rtl="0"/>
          <a:r>
            <a:rPr lang="en-US" dirty="0" smtClean="0"/>
            <a:t>Implement systems</a:t>
          </a:r>
          <a:endParaRPr lang="en-US" dirty="0"/>
        </a:p>
      </dgm:t>
    </dgm:pt>
    <dgm:pt modelId="{9830CCE0-2E0C-444D-976F-0F685D8556FE}" type="parTrans" cxnId="{BA20444C-ECBE-4F04-90C6-8D9097AFD60B}">
      <dgm:prSet/>
      <dgm:spPr/>
      <dgm:t>
        <a:bodyPr/>
        <a:lstStyle/>
        <a:p>
          <a:endParaRPr lang="en-US"/>
        </a:p>
      </dgm:t>
    </dgm:pt>
    <dgm:pt modelId="{ABC154F4-F92E-4DFA-9165-85F133FAAF36}" type="sibTrans" cxnId="{BA20444C-ECBE-4F04-90C6-8D9097AFD60B}">
      <dgm:prSet/>
      <dgm:spPr/>
      <dgm:t>
        <a:bodyPr/>
        <a:lstStyle/>
        <a:p>
          <a:endParaRPr lang="en-US"/>
        </a:p>
      </dgm:t>
    </dgm:pt>
    <dgm:pt modelId="{EFE9CA00-2152-4178-98BC-10C2328C2078}">
      <dgm:prSet/>
      <dgm:spPr/>
      <dgm:t>
        <a:bodyPr/>
        <a:lstStyle/>
        <a:p>
          <a:pPr rtl="0"/>
          <a:r>
            <a:rPr lang="en-US" dirty="0" smtClean="0"/>
            <a:t>Analyze implementation security</a:t>
          </a:r>
          <a:endParaRPr lang="en-US" dirty="0"/>
        </a:p>
      </dgm:t>
    </dgm:pt>
    <dgm:pt modelId="{8812A4DC-2815-4A56-BA02-44E4AE16B2AA}" type="parTrans" cxnId="{FB9D1FC8-3557-404D-8730-86AAE09DD8F6}">
      <dgm:prSet/>
      <dgm:spPr/>
      <dgm:t>
        <a:bodyPr/>
        <a:lstStyle/>
        <a:p>
          <a:endParaRPr lang="en-US"/>
        </a:p>
      </dgm:t>
    </dgm:pt>
    <dgm:pt modelId="{B537B83A-CA56-44B2-A6B3-98A51186DF00}" type="sibTrans" cxnId="{FB9D1FC8-3557-404D-8730-86AAE09DD8F6}">
      <dgm:prSet/>
      <dgm:spPr/>
      <dgm:t>
        <a:bodyPr/>
        <a:lstStyle/>
        <a:p>
          <a:endParaRPr lang="en-US"/>
        </a:p>
      </dgm:t>
    </dgm:pt>
    <dgm:pt modelId="{65834C10-552A-4858-9BD5-D65E12E391F3}">
      <dgm:prSet/>
      <dgm:spPr/>
      <dgm:t>
        <a:bodyPr/>
        <a:lstStyle/>
        <a:p>
          <a:pPr rtl="0"/>
          <a:r>
            <a:rPr lang="en-US" dirty="0" smtClean="0"/>
            <a:t>Select best systems and standardize them</a:t>
          </a:r>
          <a:endParaRPr lang="en-US" dirty="0"/>
        </a:p>
      </dgm:t>
    </dgm:pt>
    <dgm:pt modelId="{DF587052-BBA7-407D-967E-FBB088DF669D}" type="parTrans" cxnId="{BE6AA0D1-087C-4685-952D-51B24A4C944E}">
      <dgm:prSet/>
      <dgm:spPr/>
      <dgm:t>
        <a:bodyPr/>
        <a:lstStyle/>
        <a:p>
          <a:endParaRPr lang="en-US"/>
        </a:p>
      </dgm:t>
    </dgm:pt>
    <dgm:pt modelId="{B2CF98BC-240D-49A4-A5E1-D0FF3B399D8D}" type="sibTrans" cxnId="{BE6AA0D1-087C-4685-952D-51B24A4C944E}">
      <dgm:prSet/>
      <dgm:spPr/>
      <dgm:t>
        <a:bodyPr/>
        <a:lstStyle/>
        <a:p>
          <a:endParaRPr lang="en-US"/>
        </a:p>
      </dgm:t>
    </dgm:pt>
    <dgm:pt modelId="{693CB7F1-8C57-4A9F-A969-9290DA17506F}">
      <dgm:prSet/>
      <dgm:spPr/>
      <dgm:t>
        <a:bodyPr/>
        <a:lstStyle/>
        <a:p>
          <a:pPr rtl="0"/>
          <a:r>
            <a:rPr lang="en-US" dirty="0" smtClean="0"/>
            <a:t>Integrate systems into products &amp; protocols</a:t>
          </a:r>
          <a:endParaRPr lang="en-US" dirty="0"/>
        </a:p>
      </dgm:t>
    </dgm:pt>
    <dgm:pt modelId="{A0873F3A-03D1-4F30-8DFC-24645A049DAF}" type="parTrans" cxnId="{08A08028-63AD-429C-A3C4-F6FFBFE6F5E2}">
      <dgm:prSet/>
      <dgm:spPr/>
      <dgm:t>
        <a:bodyPr/>
        <a:lstStyle/>
        <a:p>
          <a:endParaRPr lang="en-US"/>
        </a:p>
      </dgm:t>
    </dgm:pt>
    <dgm:pt modelId="{90D6BB95-6AA9-4CD5-81BA-45F6FC7D8882}" type="sibTrans" cxnId="{08A08028-63AD-429C-A3C4-F6FFBFE6F5E2}">
      <dgm:prSet/>
      <dgm:spPr/>
      <dgm:t>
        <a:bodyPr/>
        <a:lstStyle/>
        <a:p>
          <a:endParaRPr lang="en-US"/>
        </a:p>
      </dgm:t>
    </dgm:pt>
    <dgm:pt modelId="{51997122-77E3-42E3-B701-F516053A6C20}">
      <dgm:prSet/>
      <dgm:spPr/>
      <dgm:t>
        <a:bodyPr/>
        <a:lstStyle/>
        <a:p>
          <a:pPr rtl="0"/>
          <a:r>
            <a:rPr lang="en-US" dirty="0" smtClean="0"/>
            <a:t>Role out secure products</a:t>
          </a:r>
          <a:endParaRPr lang="en-US" dirty="0"/>
        </a:p>
      </dgm:t>
    </dgm:pt>
    <dgm:pt modelId="{8BE4B4D2-9CDE-4EE7-A078-976C30E0524B}" type="parTrans" cxnId="{FEA77E05-67E5-42F9-A4EB-61F7CB1CA630}">
      <dgm:prSet/>
      <dgm:spPr/>
      <dgm:t>
        <a:bodyPr/>
        <a:lstStyle/>
        <a:p>
          <a:endParaRPr lang="en-US"/>
        </a:p>
      </dgm:t>
    </dgm:pt>
    <dgm:pt modelId="{63BE29F6-F4A4-4604-B3FB-E89E845425CB}" type="sibTrans" cxnId="{FEA77E05-67E5-42F9-A4EB-61F7CB1CA630}">
      <dgm:prSet/>
      <dgm:spPr/>
      <dgm:t>
        <a:bodyPr/>
        <a:lstStyle/>
        <a:p>
          <a:endParaRPr lang="en-US"/>
        </a:p>
      </dgm:t>
    </dgm:pt>
    <dgm:pt modelId="{D3E71103-A959-4718-BFF6-67E45E8C62D9}" type="pres">
      <dgm:prSet presAssocID="{F46E19A9-2522-4B87-918B-FE7173B8532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04D9D-41BE-4FD2-9570-ACCFA06CEF8C}" type="pres">
      <dgm:prSet presAssocID="{F46E19A9-2522-4B87-918B-FE7173B8532C}" presName="arrow" presStyleLbl="bgShp" presStyleIdx="0" presStyleCnt="1"/>
      <dgm:spPr/>
      <dgm:t>
        <a:bodyPr/>
        <a:lstStyle/>
        <a:p>
          <a:endParaRPr lang="en-US"/>
        </a:p>
      </dgm:t>
    </dgm:pt>
    <dgm:pt modelId="{48F8EC25-0AF3-4FE8-8FA4-BC18CB3CB190}" type="pres">
      <dgm:prSet presAssocID="{F46E19A9-2522-4B87-918B-FE7173B8532C}" presName="linearProcess" presStyleCnt="0"/>
      <dgm:spPr/>
      <dgm:t>
        <a:bodyPr/>
        <a:lstStyle/>
        <a:p>
          <a:endParaRPr lang="en-US"/>
        </a:p>
      </dgm:t>
    </dgm:pt>
    <dgm:pt modelId="{B62BD3D9-BAC5-4CF3-BCEF-D1DE3C8A91A9}" type="pres">
      <dgm:prSet presAssocID="{807CE79B-AA91-4BDF-B654-4F755BD5C2EE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A9BA7-7579-45C5-BF1D-C12010042AE5}" type="pres">
      <dgm:prSet presAssocID="{8F09850E-C4B4-4276-8B3E-0A972779E24A}" presName="sibTrans" presStyleCnt="0"/>
      <dgm:spPr/>
      <dgm:t>
        <a:bodyPr/>
        <a:lstStyle/>
        <a:p>
          <a:endParaRPr lang="en-US"/>
        </a:p>
      </dgm:t>
    </dgm:pt>
    <dgm:pt modelId="{C833057C-58CC-4AE9-A8BF-7B64CF302390}" type="pres">
      <dgm:prSet presAssocID="{A7580BBD-A98D-4FC4-845B-D4AB7F0F7A40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B49A1-DE15-4A7C-ACAB-AEAA09C77C4D}" type="pres">
      <dgm:prSet presAssocID="{6B823901-2607-4C5A-A648-80FDF73CAEE0}" presName="sibTrans" presStyleCnt="0"/>
      <dgm:spPr/>
      <dgm:t>
        <a:bodyPr/>
        <a:lstStyle/>
        <a:p>
          <a:endParaRPr lang="en-US"/>
        </a:p>
      </dgm:t>
    </dgm:pt>
    <dgm:pt modelId="{E10DD190-03C3-4900-8E4A-2FE06775F951}" type="pres">
      <dgm:prSet presAssocID="{EB890852-1D91-415D-B29B-D80DEC4F2219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41820-E96F-4AB1-A9E2-892306A0CE47}" type="pres">
      <dgm:prSet presAssocID="{ABC154F4-F92E-4DFA-9165-85F133FAAF36}" presName="sibTrans" presStyleCnt="0"/>
      <dgm:spPr/>
      <dgm:t>
        <a:bodyPr/>
        <a:lstStyle/>
        <a:p>
          <a:endParaRPr lang="en-US"/>
        </a:p>
      </dgm:t>
    </dgm:pt>
    <dgm:pt modelId="{31FBF0D1-05EA-4608-92DB-BE799127D310}" type="pres">
      <dgm:prSet presAssocID="{EFE9CA00-2152-4178-98BC-10C2328C2078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78088-3C0A-496C-B61B-C86A051987C3}" type="pres">
      <dgm:prSet presAssocID="{B537B83A-CA56-44B2-A6B3-98A51186DF00}" presName="sibTrans" presStyleCnt="0"/>
      <dgm:spPr/>
      <dgm:t>
        <a:bodyPr/>
        <a:lstStyle/>
        <a:p>
          <a:endParaRPr lang="en-US"/>
        </a:p>
      </dgm:t>
    </dgm:pt>
    <dgm:pt modelId="{E40C8BFA-66C6-4CD6-AF5F-CAD0772F8E8F}" type="pres">
      <dgm:prSet presAssocID="{65834C10-552A-4858-9BD5-D65E12E391F3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142E-D83C-4DD3-8D30-134D5C89DBD8}" type="pres">
      <dgm:prSet presAssocID="{B2CF98BC-240D-49A4-A5E1-D0FF3B399D8D}" presName="sibTrans" presStyleCnt="0"/>
      <dgm:spPr/>
      <dgm:t>
        <a:bodyPr/>
        <a:lstStyle/>
        <a:p>
          <a:endParaRPr lang="en-US"/>
        </a:p>
      </dgm:t>
    </dgm:pt>
    <dgm:pt modelId="{AAD65C54-E725-4A44-BEF5-775CB5D8B1DC}" type="pres">
      <dgm:prSet presAssocID="{693CB7F1-8C57-4A9F-A969-9290DA17506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25551-2BEE-4475-B488-2F1401C1E5A7}" type="pres">
      <dgm:prSet presAssocID="{90D6BB95-6AA9-4CD5-81BA-45F6FC7D8882}" presName="sibTrans" presStyleCnt="0"/>
      <dgm:spPr/>
      <dgm:t>
        <a:bodyPr/>
        <a:lstStyle/>
        <a:p>
          <a:endParaRPr lang="en-US"/>
        </a:p>
      </dgm:t>
    </dgm:pt>
    <dgm:pt modelId="{F555B15B-DA25-4845-B3E7-828FCCA9527A}" type="pres">
      <dgm:prSet presAssocID="{51997122-77E3-42E3-B701-F516053A6C20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7B548-9613-4738-B0DC-83C50FB745E2}" type="presOf" srcId="{EFE9CA00-2152-4178-98BC-10C2328C2078}" destId="{31FBF0D1-05EA-4608-92DB-BE799127D310}" srcOrd="0" destOrd="0" presId="urn:microsoft.com/office/officeart/2005/8/layout/hProcess9"/>
    <dgm:cxn modelId="{D081C6AB-ED0E-46E8-8C61-DCEA1FFDAD07}" type="presOf" srcId="{A7580BBD-A98D-4FC4-845B-D4AB7F0F7A40}" destId="{C833057C-58CC-4AE9-A8BF-7B64CF302390}" srcOrd="0" destOrd="0" presId="urn:microsoft.com/office/officeart/2005/8/layout/hProcess9"/>
    <dgm:cxn modelId="{6381986F-9853-4349-815E-4795FE9FB4C3}" srcId="{F46E19A9-2522-4B87-918B-FE7173B8532C}" destId="{A7580BBD-A98D-4FC4-845B-D4AB7F0F7A40}" srcOrd="1" destOrd="0" parTransId="{DA5BF806-F2A8-4F96-96F3-4E4BD39B6837}" sibTransId="{6B823901-2607-4C5A-A648-80FDF73CAEE0}"/>
    <dgm:cxn modelId="{FB9D1FC8-3557-404D-8730-86AAE09DD8F6}" srcId="{F46E19A9-2522-4B87-918B-FE7173B8532C}" destId="{EFE9CA00-2152-4178-98BC-10C2328C2078}" srcOrd="3" destOrd="0" parTransId="{8812A4DC-2815-4A56-BA02-44E4AE16B2AA}" sibTransId="{B537B83A-CA56-44B2-A6B3-98A51186DF00}"/>
    <dgm:cxn modelId="{6BAF8504-EF3D-487B-89B6-DB359AD7A09F}" type="presOf" srcId="{F46E19A9-2522-4B87-918B-FE7173B8532C}" destId="{D3E71103-A959-4718-BFF6-67E45E8C62D9}" srcOrd="0" destOrd="0" presId="urn:microsoft.com/office/officeart/2005/8/layout/hProcess9"/>
    <dgm:cxn modelId="{08A08028-63AD-429C-A3C4-F6FFBFE6F5E2}" srcId="{F46E19A9-2522-4B87-918B-FE7173B8532C}" destId="{693CB7F1-8C57-4A9F-A969-9290DA17506F}" srcOrd="5" destOrd="0" parTransId="{A0873F3A-03D1-4F30-8DFC-24645A049DAF}" sibTransId="{90D6BB95-6AA9-4CD5-81BA-45F6FC7D8882}"/>
    <dgm:cxn modelId="{89B55EE8-BB19-4755-84DA-EB66B30B8202}" type="presOf" srcId="{51997122-77E3-42E3-B701-F516053A6C20}" destId="{F555B15B-DA25-4845-B3E7-828FCCA9527A}" srcOrd="0" destOrd="0" presId="urn:microsoft.com/office/officeart/2005/8/layout/hProcess9"/>
    <dgm:cxn modelId="{FEA77E05-67E5-42F9-A4EB-61F7CB1CA630}" srcId="{F46E19A9-2522-4B87-918B-FE7173B8532C}" destId="{51997122-77E3-42E3-B701-F516053A6C20}" srcOrd="6" destOrd="0" parTransId="{8BE4B4D2-9CDE-4EE7-A078-976C30E0524B}" sibTransId="{63BE29F6-F4A4-4604-B3FB-E89E845425CB}"/>
    <dgm:cxn modelId="{86983958-DB8D-4771-B2E9-329B91D9370E}" type="presOf" srcId="{EB890852-1D91-415D-B29B-D80DEC4F2219}" destId="{E10DD190-03C3-4900-8E4A-2FE06775F951}" srcOrd="0" destOrd="0" presId="urn:microsoft.com/office/officeart/2005/8/layout/hProcess9"/>
    <dgm:cxn modelId="{0F3CCE6F-56CF-4DCF-9E6D-E2A11F53C9B0}" type="presOf" srcId="{65834C10-552A-4858-9BD5-D65E12E391F3}" destId="{E40C8BFA-66C6-4CD6-AF5F-CAD0772F8E8F}" srcOrd="0" destOrd="0" presId="urn:microsoft.com/office/officeart/2005/8/layout/hProcess9"/>
    <dgm:cxn modelId="{A7D5F5EE-CE1B-4D8E-A4AF-81A2418FB47F}" type="presOf" srcId="{693CB7F1-8C57-4A9F-A969-9290DA17506F}" destId="{AAD65C54-E725-4A44-BEF5-775CB5D8B1DC}" srcOrd="0" destOrd="0" presId="urn:microsoft.com/office/officeart/2005/8/layout/hProcess9"/>
    <dgm:cxn modelId="{BE6AA0D1-087C-4685-952D-51B24A4C944E}" srcId="{F46E19A9-2522-4B87-918B-FE7173B8532C}" destId="{65834C10-552A-4858-9BD5-D65E12E391F3}" srcOrd="4" destOrd="0" parTransId="{DF587052-BBA7-407D-967E-FBB088DF669D}" sibTransId="{B2CF98BC-240D-49A4-A5E1-D0FF3B399D8D}"/>
    <dgm:cxn modelId="{BA20444C-ECBE-4F04-90C6-8D9097AFD60B}" srcId="{F46E19A9-2522-4B87-918B-FE7173B8532C}" destId="{EB890852-1D91-415D-B29B-D80DEC4F2219}" srcOrd="2" destOrd="0" parTransId="{9830CCE0-2E0C-444D-976F-0F685D8556FE}" sibTransId="{ABC154F4-F92E-4DFA-9165-85F133FAAF36}"/>
    <dgm:cxn modelId="{72F77822-8F41-4562-B3C4-59C4E0B4EA96}" type="presOf" srcId="{807CE79B-AA91-4BDF-B654-4F755BD5C2EE}" destId="{B62BD3D9-BAC5-4CF3-BCEF-D1DE3C8A91A9}" srcOrd="0" destOrd="0" presId="urn:microsoft.com/office/officeart/2005/8/layout/hProcess9"/>
    <dgm:cxn modelId="{843BA677-1EA6-4FFE-B99A-C65A36E213C6}" srcId="{F46E19A9-2522-4B87-918B-FE7173B8532C}" destId="{807CE79B-AA91-4BDF-B654-4F755BD5C2EE}" srcOrd="0" destOrd="0" parTransId="{18AAD97D-FC64-4CCA-9281-214BABA0937E}" sibTransId="{8F09850E-C4B4-4276-8B3E-0A972779E24A}"/>
    <dgm:cxn modelId="{12D6E8C7-FFEB-4592-9ECD-4A5025E2D91A}" type="presParOf" srcId="{D3E71103-A959-4718-BFF6-67E45E8C62D9}" destId="{00C04D9D-41BE-4FD2-9570-ACCFA06CEF8C}" srcOrd="0" destOrd="0" presId="urn:microsoft.com/office/officeart/2005/8/layout/hProcess9"/>
    <dgm:cxn modelId="{37953460-8968-41E9-B2F8-2168068880AB}" type="presParOf" srcId="{D3E71103-A959-4718-BFF6-67E45E8C62D9}" destId="{48F8EC25-0AF3-4FE8-8FA4-BC18CB3CB190}" srcOrd="1" destOrd="0" presId="urn:microsoft.com/office/officeart/2005/8/layout/hProcess9"/>
    <dgm:cxn modelId="{9D257F2A-9669-41F3-A058-BF7DDD8C7487}" type="presParOf" srcId="{48F8EC25-0AF3-4FE8-8FA4-BC18CB3CB190}" destId="{B62BD3D9-BAC5-4CF3-BCEF-D1DE3C8A91A9}" srcOrd="0" destOrd="0" presId="urn:microsoft.com/office/officeart/2005/8/layout/hProcess9"/>
    <dgm:cxn modelId="{5566566B-E01F-4ED4-99AF-80EDEF435C99}" type="presParOf" srcId="{48F8EC25-0AF3-4FE8-8FA4-BC18CB3CB190}" destId="{5BBA9BA7-7579-45C5-BF1D-C12010042AE5}" srcOrd="1" destOrd="0" presId="urn:microsoft.com/office/officeart/2005/8/layout/hProcess9"/>
    <dgm:cxn modelId="{9A599D59-F931-4AAD-BE2C-08BAD7EE01A9}" type="presParOf" srcId="{48F8EC25-0AF3-4FE8-8FA4-BC18CB3CB190}" destId="{C833057C-58CC-4AE9-A8BF-7B64CF302390}" srcOrd="2" destOrd="0" presId="urn:microsoft.com/office/officeart/2005/8/layout/hProcess9"/>
    <dgm:cxn modelId="{3F6DEE3A-39A7-4C01-BC8B-A719A4CF6611}" type="presParOf" srcId="{48F8EC25-0AF3-4FE8-8FA4-BC18CB3CB190}" destId="{70FB49A1-DE15-4A7C-ACAB-AEAA09C77C4D}" srcOrd="3" destOrd="0" presId="urn:microsoft.com/office/officeart/2005/8/layout/hProcess9"/>
    <dgm:cxn modelId="{16DDAB7D-2395-42A5-8BB3-74FCE953DE7E}" type="presParOf" srcId="{48F8EC25-0AF3-4FE8-8FA4-BC18CB3CB190}" destId="{E10DD190-03C3-4900-8E4A-2FE06775F951}" srcOrd="4" destOrd="0" presId="urn:microsoft.com/office/officeart/2005/8/layout/hProcess9"/>
    <dgm:cxn modelId="{25D64352-3DD7-4E78-BDB2-B835FEB00376}" type="presParOf" srcId="{48F8EC25-0AF3-4FE8-8FA4-BC18CB3CB190}" destId="{E2741820-E96F-4AB1-A9E2-892306A0CE47}" srcOrd="5" destOrd="0" presId="urn:microsoft.com/office/officeart/2005/8/layout/hProcess9"/>
    <dgm:cxn modelId="{DA7AEE5E-B4EB-4B09-B8E6-B132B263C272}" type="presParOf" srcId="{48F8EC25-0AF3-4FE8-8FA4-BC18CB3CB190}" destId="{31FBF0D1-05EA-4608-92DB-BE799127D310}" srcOrd="6" destOrd="0" presId="urn:microsoft.com/office/officeart/2005/8/layout/hProcess9"/>
    <dgm:cxn modelId="{7F890A80-F038-478F-B4AB-8535FA916655}" type="presParOf" srcId="{48F8EC25-0AF3-4FE8-8FA4-BC18CB3CB190}" destId="{73A78088-3C0A-496C-B61B-C86A051987C3}" srcOrd="7" destOrd="0" presId="urn:microsoft.com/office/officeart/2005/8/layout/hProcess9"/>
    <dgm:cxn modelId="{543469B8-9E83-41F3-9A68-F93F98D6C65F}" type="presParOf" srcId="{48F8EC25-0AF3-4FE8-8FA4-BC18CB3CB190}" destId="{E40C8BFA-66C6-4CD6-AF5F-CAD0772F8E8F}" srcOrd="8" destOrd="0" presId="urn:microsoft.com/office/officeart/2005/8/layout/hProcess9"/>
    <dgm:cxn modelId="{9B25EA6E-7491-492A-B953-14A24D4FB2A7}" type="presParOf" srcId="{48F8EC25-0AF3-4FE8-8FA4-BC18CB3CB190}" destId="{6C27142E-D83C-4DD3-8D30-134D5C89DBD8}" srcOrd="9" destOrd="0" presId="urn:microsoft.com/office/officeart/2005/8/layout/hProcess9"/>
    <dgm:cxn modelId="{6ED023D7-C14C-49D2-B969-CA3F1E79B75E}" type="presParOf" srcId="{48F8EC25-0AF3-4FE8-8FA4-BC18CB3CB190}" destId="{AAD65C54-E725-4A44-BEF5-775CB5D8B1DC}" srcOrd="10" destOrd="0" presId="urn:microsoft.com/office/officeart/2005/8/layout/hProcess9"/>
    <dgm:cxn modelId="{D4E85DC6-32EF-462D-B2CC-616AB2B270CB}" type="presParOf" srcId="{48F8EC25-0AF3-4FE8-8FA4-BC18CB3CB190}" destId="{04F25551-2BEE-4475-B488-2F1401C1E5A7}" srcOrd="11" destOrd="0" presId="urn:microsoft.com/office/officeart/2005/8/layout/hProcess9"/>
    <dgm:cxn modelId="{6B5B2504-61A6-40AD-8D30-A4924ABDDF61}" type="presParOf" srcId="{48F8EC25-0AF3-4FE8-8FA4-BC18CB3CB190}" destId="{F555B15B-DA25-4845-B3E7-828FCCA9527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23CB6-AE18-43AD-9BB3-ACF93E9288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4F469-80BE-46AF-AFE8-1B3F9E65787A}">
      <dgm:prSet/>
      <dgm:spPr>
        <a:solidFill>
          <a:srgbClr val="C81919"/>
        </a:solidFill>
      </dgm:spPr>
      <dgm:t>
        <a:bodyPr/>
        <a:lstStyle/>
        <a:p>
          <a:pPr rtl="0"/>
          <a:r>
            <a:rPr lang="de-DE" dirty="0" smtClean="0"/>
            <a:t>No new hardness assumptions</a:t>
          </a:r>
          <a:endParaRPr lang="en-US" dirty="0"/>
        </a:p>
      </dgm:t>
    </dgm:pt>
    <dgm:pt modelId="{1A4FD4C1-2EEB-4A4E-9C07-3471E2E0E2A8}" type="parTrans" cxnId="{64F05573-7B05-43E9-AA58-1667AC11ADCC}">
      <dgm:prSet/>
      <dgm:spPr/>
      <dgm:t>
        <a:bodyPr/>
        <a:lstStyle/>
        <a:p>
          <a:endParaRPr lang="en-US"/>
        </a:p>
      </dgm:t>
    </dgm:pt>
    <dgm:pt modelId="{99B7DB34-F625-4198-8CA1-D1A3AC3FB897}" type="sibTrans" cxnId="{64F05573-7B05-43E9-AA58-1667AC11ADCC}">
      <dgm:prSet/>
      <dgm:spPr/>
      <dgm:t>
        <a:bodyPr/>
        <a:lstStyle/>
        <a:p>
          <a:endParaRPr lang="en-US"/>
        </a:p>
      </dgm:t>
    </dgm:pt>
    <dgm:pt modelId="{A8511C8E-6A07-4B86-8D97-E792864616E4}">
      <dgm:prSet/>
      <dgm:spPr>
        <a:solidFill>
          <a:srgbClr val="C81919"/>
        </a:solidFill>
      </dgm:spPr>
      <dgm:t>
        <a:bodyPr/>
        <a:lstStyle/>
        <a:p>
          <a:pPr rtl="0"/>
          <a:r>
            <a:rPr lang="de-DE" dirty="0" smtClean="0"/>
            <a:t>Provably (post-quantum) secure if </a:t>
          </a:r>
          <a:br>
            <a:rPr lang="de-DE" dirty="0" smtClean="0"/>
          </a:br>
          <a:r>
            <a:rPr lang="de-DE" dirty="0" smtClean="0"/>
            <a:t>(post-quantum) secure</a:t>
          </a:r>
          <a:br>
            <a:rPr lang="de-DE" dirty="0" smtClean="0"/>
          </a:br>
          <a:r>
            <a:rPr lang="de-DE" dirty="0" smtClean="0"/>
            <a:t>hash function is used</a:t>
          </a:r>
          <a:endParaRPr lang="en-US" dirty="0"/>
        </a:p>
      </dgm:t>
    </dgm:pt>
    <dgm:pt modelId="{EFFD8BDD-3038-41F0-9836-0C06D2900433}" type="parTrans" cxnId="{82D06FC8-E702-4219-B21F-4726F938828A}">
      <dgm:prSet/>
      <dgm:spPr/>
      <dgm:t>
        <a:bodyPr/>
        <a:lstStyle/>
        <a:p>
          <a:endParaRPr lang="en-US"/>
        </a:p>
      </dgm:t>
    </dgm:pt>
    <dgm:pt modelId="{16500508-26DD-497A-9334-4676436CAA10}" type="sibTrans" cxnId="{82D06FC8-E702-4219-B21F-4726F938828A}">
      <dgm:prSet/>
      <dgm:spPr/>
      <dgm:t>
        <a:bodyPr/>
        <a:lstStyle/>
        <a:p>
          <a:endParaRPr lang="en-US"/>
        </a:p>
      </dgm:t>
    </dgm:pt>
    <dgm:pt modelId="{83C19589-AE2D-43EE-8BEE-BB42FBA23CC2}">
      <dgm:prSet/>
      <dgm:spPr>
        <a:solidFill>
          <a:srgbClr val="C81919"/>
        </a:solidFill>
      </dgm:spPr>
      <dgm:t>
        <a:bodyPr/>
        <a:lstStyle/>
        <a:p>
          <a:pPr rtl="0"/>
          <a:r>
            <a:rPr lang="de-DE" dirty="0" smtClean="0"/>
            <a:t>Basic concept extremely easy</a:t>
          </a:r>
          <a:endParaRPr lang="en-US" dirty="0"/>
        </a:p>
      </dgm:t>
    </dgm:pt>
    <dgm:pt modelId="{7DE5927D-030B-4857-BB04-F85D8DB53AF6}" type="parTrans" cxnId="{22275B78-39AB-4492-927D-4DFDF5FD8315}">
      <dgm:prSet/>
      <dgm:spPr/>
      <dgm:t>
        <a:bodyPr/>
        <a:lstStyle/>
        <a:p>
          <a:endParaRPr lang="en-US"/>
        </a:p>
      </dgm:t>
    </dgm:pt>
    <dgm:pt modelId="{6A6EFFDF-7AF6-4A32-940E-B8BB2A406F3D}" type="sibTrans" cxnId="{22275B78-39AB-4492-927D-4DFDF5FD8315}">
      <dgm:prSet/>
      <dgm:spPr/>
      <dgm:t>
        <a:bodyPr/>
        <a:lstStyle/>
        <a:p>
          <a:endParaRPr lang="en-US"/>
        </a:p>
      </dgm:t>
    </dgm:pt>
    <dgm:pt modelId="{BD4C9469-F08F-46D0-A0DA-14F382CB7248}">
      <dgm:prSet/>
      <dgm:spPr>
        <a:solidFill>
          <a:srgbClr val="C81919"/>
        </a:solidFill>
      </dgm:spPr>
      <dgm:t>
        <a:bodyPr/>
        <a:lstStyle/>
        <a:p>
          <a:pPr rtl="0"/>
          <a:r>
            <a:rPr lang="de-DE" dirty="0" smtClean="0"/>
            <a:t>Stateful</a:t>
          </a:r>
          <a:endParaRPr lang="en-US" dirty="0"/>
        </a:p>
      </dgm:t>
    </dgm:pt>
    <dgm:pt modelId="{DFE2E441-3CE6-49FC-91BE-6F24A5DB5576}" type="parTrans" cxnId="{A0A5E560-0ABE-44B5-B5B2-352AD5CFAF28}">
      <dgm:prSet/>
      <dgm:spPr/>
      <dgm:t>
        <a:bodyPr/>
        <a:lstStyle/>
        <a:p>
          <a:endParaRPr lang="en-US"/>
        </a:p>
      </dgm:t>
    </dgm:pt>
    <dgm:pt modelId="{79540806-DFC9-421A-93AE-BEAB542AEC22}" type="sibTrans" cxnId="{A0A5E560-0ABE-44B5-B5B2-352AD5CFAF28}">
      <dgm:prSet/>
      <dgm:spPr/>
      <dgm:t>
        <a:bodyPr/>
        <a:lstStyle/>
        <a:p>
          <a:endParaRPr lang="en-US"/>
        </a:p>
      </dgm:t>
    </dgm:pt>
    <dgm:pt modelId="{8A4A5F32-D761-4EBC-9911-2051F28A4872}" type="pres">
      <dgm:prSet presAssocID="{49D23CB6-AE18-43AD-9BB3-ACF93E9288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54119-1D03-46CE-8984-4152A11D5857}" type="pres">
      <dgm:prSet presAssocID="{C824F469-80BE-46AF-AFE8-1B3F9E6578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FA49D-59C5-46DB-9650-DB841C4576A0}" type="pres">
      <dgm:prSet presAssocID="{99B7DB34-F625-4198-8CA1-D1A3AC3FB897}" presName="spacer" presStyleCnt="0"/>
      <dgm:spPr/>
    </dgm:pt>
    <dgm:pt modelId="{52F567FB-3351-4312-B634-8507279E6C7F}" type="pres">
      <dgm:prSet presAssocID="{A8511C8E-6A07-4B86-8D97-E792864616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F85CE-2CD4-41BA-9783-43DBEF17BED7}" type="pres">
      <dgm:prSet presAssocID="{16500508-26DD-497A-9334-4676436CAA10}" presName="spacer" presStyleCnt="0"/>
      <dgm:spPr/>
    </dgm:pt>
    <dgm:pt modelId="{F8598548-F0B0-4E8D-8D6E-743EA38A8227}" type="pres">
      <dgm:prSet presAssocID="{83C19589-AE2D-43EE-8BEE-BB42FBA23CC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E6069-8B8F-4C17-B836-1FEF678492A7}" type="pres">
      <dgm:prSet presAssocID="{6A6EFFDF-7AF6-4A32-940E-B8BB2A406F3D}" presName="spacer" presStyleCnt="0"/>
      <dgm:spPr/>
    </dgm:pt>
    <dgm:pt modelId="{E8141635-6071-4565-A370-F150A5FCEF79}" type="pres">
      <dgm:prSet presAssocID="{BD4C9469-F08F-46D0-A0DA-14F382CB72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DC66E-A1A7-4F32-8ABE-D32A8F6F7AAE}" type="presOf" srcId="{49D23CB6-AE18-43AD-9BB3-ACF93E9288DA}" destId="{8A4A5F32-D761-4EBC-9911-2051F28A4872}" srcOrd="0" destOrd="0" presId="urn:microsoft.com/office/officeart/2005/8/layout/vList2"/>
    <dgm:cxn modelId="{ED60AB09-10E5-4DFB-A71D-4051FC33F67D}" type="presOf" srcId="{C824F469-80BE-46AF-AFE8-1B3F9E65787A}" destId="{28A54119-1D03-46CE-8984-4152A11D5857}" srcOrd="0" destOrd="0" presId="urn:microsoft.com/office/officeart/2005/8/layout/vList2"/>
    <dgm:cxn modelId="{9DA3EA6A-F513-4850-8FF7-77AB1844F6B9}" type="presOf" srcId="{A8511C8E-6A07-4B86-8D97-E792864616E4}" destId="{52F567FB-3351-4312-B634-8507279E6C7F}" srcOrd="0" destOrd="0" presId="urn:microsoft.com/office/officeart/2005/8/layout/vList2"/>
    <dgm:cxn modelId="{64F05573-7B05-43E9-AA58-1667AC11ADCC}" srcId="{49D23CB6-AE18-43AD-9BB3-ACF93E9288DA}" destId="{C824F469-80BE-46AF-AFE8-1B3F9E65787A}" srcOrd="0" destOrd="0" parTransId="{1A4FD4C1-2EEB-4A4E-9C07-3471E2E0E2A8}" sibTransId="{99B7DB34-F625-4198-8CA1-D1A3AC3FB897}"/>
    <dgm:cxn modelId="{51D681D3-8BEF-4EAA-B9A0-3412D403B2BC}" type="presOf" srcId="{83C19589-AE2D-43EE-8BEE-BB42FBA23CC2}" destId="{F8598548-F0B0-4E8D-8D6E-743EA38A8227}" srcOrd="0" destOrd="0" presId="urn:microsoft.com/office/officeart/2005/8/layout/vList2"/>
    <dgm:cxn modelId="{A0A5E560-0ABE-44B5-B5B2-352AD5CFAF28}" srcId="{49D23CB6-AE18-43AD-9BB3-ACF93E9288DA}" destId="{BD4C9469-F08F-46D0-A0DA-14F382CB7248}" srcOrd="3" destOrd="0" parTransId="{DFE2E441-3CE6-49FC-91BE-6F24A5DB5576}" sibTransId="{79540806-DFC9-421A-93AE-BEAB542AEC22}"/>
    <dgm:cxn modelId="{22275B78-39AB-4492-927D-4DFDF5FD8315}" srcId="{49D23CB6-AE18-43AD-9BB3-ACF93E9288DA}" destId="{83C19589-AE2D-43EE-8BEE-BB42FBA23CC2}" srcOrd="2" destOrd="0" parTransId="{7DE5927D-030B-4857-BB04-F85D8DB53AF6}" sibTransId="{6A6EFFDF-7AF6-4A32-940E-B8BB2A406F3D}"/>
    <dgm:cxn modelId="{82D06FC8-E702-4219-B21F-4726F938828A}" srcId="{49D23CB6-AE18-43AD-9BB3-ACF93E9288DA}" destId="{A8511C8E-6A07-4B86-8D97-E792864616E4}" srcOrd="1" destOrd="0" parTransId="{EFFD8BDD-3038-41F0-9836-0C06D2900433}" sibTransId="{16500508-26DD-497A-9334-4676436CAA10}"/>
    <dgm:cxn modelId="{491876EC-51A7-4AE2-98F2-E8F0E6F0ADE9}" type="presOf" srcId="{BD4C9469-F08F-46D0-A0DA-14F382CB7248}" destId="{E8141635-6071-4565-A370-F150A5FCEF79}" srcOrd="0" destOrd="0" presId="urn:microsoft.com/office/officeart/2005/8/layout/vList2"/>
    <dgm:cxn modelId="{3C4D8F36-238B-4AE5-B6C7-476D75FE9648}" type="presParOf" srcId="{8A4A5F32-D761-4EBC-9911-2051F28A4872}" destId="{28A54119-1D03-46CE-8984-4152A11D5857}" srcOrd="0" destOrd="0" presId="urn:microsoft.com/office/officeart/2005/8/layout/vList2"/>
    <dgm:cxn modelId="{5FE22553-F579-4F4B-BDBE-082B883C2768}" type="presParOf" srcId="{8A4A5F32-D761-4EBC-9911-2051F28A4872}" destId="{04AFA49D-59C5-46DB-9650-DB841C4576A0}" srcOrd="1" destOrd="0" presId="urn:microsoft.com/office/officeart/2005/8/layout/vList2"/>
    <dgm:cxn modelId="{C6DB0324-D94A-446B-8E83-4A254B401059}" type="presParOf" srcId="{8A4A5F32-D761-4EBC-9911-2051F28A4872}" destId="{52F567FB-3351-4312-B634-8507279E6C7F}" srcOrd="2" destOrd="0" presId="urn:microsoft.com/office/officeart/2005/8/layout/vList2"/>
    <dgm:cxn modelId="{C46209C9-6711-4BC6-8E34-D22033DCDE64}" type="presParOf" srcId="{8A4A5F32-D761-4EBC-9911-2051F28A4872}" destId="{AD0F85CE-2CD4-41BA-9783-43DBEF17BED7}" srcOrd="3" destOrd="0" presId="urn:microsoft.com/office/officeart/2005/8/layout/vList2"/>
    <dgm:cxn modelId="{579785BE-8844-4236-87BA-37AEAE57CDCA}" type="presParOf" srcId="{8A4A5F32-D761-4EBC-9911-2051F28A4872}" destId="{F8598548-F0B0-4E8D-8D6E-743EA38A8227}" srcOrd="4" destOrd="0" presId="urn:microsoft.com/office/officeart/2005/8/layout/vList2"/>
    <dgm:cxn modelId="{1874240F-F513-4BFF-8B6A-56CF0909F990}" type="presParOf" srcId="{8A4A5F32-D761-4EBC-9911-2051F28A4872}" destId="{E53E6069-8B8F-4C17-B836-1FEF678492A7}" srcOrd="5" destOrd="0" presId="urn:microsoft.com/office/officeart/2005/8/layout/vList2"/>
    <dgm:cxn modelId="{A49EA922-ADA1-4179-B886-F3161AD32511}" type="presParOf" srcId="{8A4A5F32-D761-4EBC-9911-2051F28A4872}" destId="{E8141635-6071-4565-A370-F150A5FCEF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04D9D-41BE-4FD2-9570-ACCFA06CEF8C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BD3D9-BAC5-4CF3-BCEF-D1DE3C8A91A9}">
      <dsp:nvSpPr>
        <dsp:cNvPr id="0" name=""/>
        <dsp:cNvSpPr/>
      </dsp:nvSpPr>
      <dsp:spPr>
        <a:xfrm>
          <a:off x="898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 systems</a:t>
          </a:r>
          <a:endParaRPr lang="en-US" sz="1400" kern="1200" dirty="0"/>
        </a:p>
      </dsp:txBody>
      <dsp:txXfrm>
        <a:off x="71205" y="1375708"/>
        <a:ext cx="1299632" cy="1599921"/>
      </dsp:txXfrm>
    </dsp:sp>
    <dsp:sp modelId="{C833057C-58CC-4AE9-A8BF-7B64CF302390}">
      <dsp:nvSpPr>
        <dsp:cNvPr id="0" name=""/>
        <dsp:cNvSpPr/>
      </dsp:nvSpPr>
      <dsp:spPr>
        <a:xfrm>
          <a:off x="1513157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Analyze security</a:t>
          </a:r>
          <a:endParaRPr lang="en-US" sz="1400" kern="1200" dirty="0"/>
        </a:p>
      </dsp:txBody>
      <dsp:txXfrm>
        <a:off x="1583464" y="1375708"/>
        <a:ext cx="1299632" cy="1599921"/>
      </dsp:txXfrm>
    </dsp:sp>
    <dsp:sp modelId="{E10DD190-03C3-4900-8E4A-2FE06775F951}">
      <dsp:nvSpPr>
        <dsp:cNvPr id="0" name=""/>
        <dsp:cNvSpPr/>
      </dsp:nvSpPr>
      <dsp:spPr>
        <a:xfrm>
          <a:off x="3025417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Implement systems</a:t>
          </a:r>
          <a:endParaRPr lang="en-US" sz="1400" kern="1200" dirty="0"/>
        </a:p>
      </dsp:txBody>
      <dsp:txXfrm>
        <a:off x="3095724" y="1375708"/>
        <a:ext cx="1299632" cy="1599921"/>
      </dsp:txXfrm>
    </dsp:sp>
    <dsp:sp modelId="{31FBF0D1-05EA-4608-92DB-BE799127D310}">
      <dsp:nvSpPr>
        <dsp:cNvPr id="0" name=""/>
        <dsp:cNvSpPr/>
      </dsp:nvSpPr>
      <dsp:spPr>
        <a:xfrm>
          <a:off x="4537676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Analyze implementation security</a:t>
          </a:r>
          <a:endParaRPr lang="en-US" sz="1400" kern="1200" dirty="0"/>
        </a:p>
      </dsp:txBody>
      <dsp:txXfrm>
        <a:off x="4607983" y="1375708"/>
        <a:ext cx="1299632" cy="1599921"/>
      </dsp:txXfrm>
    </dsp:sp>
    <dsp:sp modelId="{E40C8BFA-66C6-4CD6-AF5F-CAD0772F8E8F}">
      <dsp:nvSpPr>
        <dsp:cNvPr id="0" name=""/>
        <dsp:cNvSpPr/>
      </dsp:nvSpPr>
      <dsp:spPr>
        <a:xfrm>
          <a:off x="6049935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Select best systems and standardize them</a:t>
          </a:r>
          <a:endParaRPr lang="en-US" sz="1400" kern="1200" dirty="0"/>
        </a:p>
      </dsp:txBody>
      <dsp:txXfrm>
        <a:off x="6120242" y="1375708"/>
        <a:ext cx="1299632" cy="1599921"/>
      </dsp:txXfrm>
    </dsp:sp>
    <dsp:sp modelId="{AAD65C54-E725-4A44-BEF5-775CB5D8B1DC}">
      <dsp:nvSpPr>
        <dsp:cNvPr id="0" name=""/>
        <dsp:cNvSpPr/>
      </dsp:nvSpPr>
      <dsp:spPr>
        <a:xfrm>
          <a:off x="7562195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 systems into products &amp; protocols</a:t>
          </a:r>
          <a:endParaRPr lang="en-US" sz="1400" kern="1200" dirty="0"/>
        </a:p>
      </dsp:txBody>
      <dsp:txXfrm>
        <a:off x="7632502" y="1375708"/>
        <a:ext cx="1299632" cy="1599921"/>
      </dsp:txXfrm>
    </dsp:sp>
    <dsp:sp modelId="{F555B15B-DA25-4845-B3E7-828FCCA9527A}">
      <dsp:nvSpPr>
        <dsp:cNvPr id="0" name=""/>
        <dsp:cNvSpPr/>
      </dsp:nvSpPr>
      <dsp:spPr>
        <a:xfrm>
          <a:off x="9074454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Role out secure products</a:t>
          </a:r>
          <a:endParaRPr lang="en-US" sz="1400" kern="1200" dirty="0"/>
        </a:p>
      </dsp:txBody>
      <dsp:txXfrm>
        <a:off x="9144761" y="1375708"/>
        <a:ext cx="1299632" cy="1599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54119-1D03-46CE-8984-4152A11D5857}">
      <dsp:nvSpPr>
        <dsp:cNvPr id="0" name=""/>
        <dsp:cNvSpPr/>
      </dsp:nvSpPr>
      <dsp:spPr>
        <a:xfrm>
          <a:off x="0" y="114753"/>
          <a:ext cx="5218471" cy="998375"/>
        </a:xfrm>
        <a:prstGeom prst="roundRect">
          <a:avLst/>
        </a:prstGeom>
        <a:solidFill>
          <a:srgbClr val="C819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No new hardness assumptions</a:t>
          </a:r>
          <a:endParaRPr lang="en-US" sz="1800" kern="1200" dirty="0"/>
        </a:p>
      </dsp:txBody>
      <dsp:txXfrm>
        <a:off x="48737" y="163490"/>
        <a:ext cx="5120997" cy="900901"/>
      </dsp:txXfrm>
    </dsp:sp>
    <dsp:sp modelId="{52F567FB-3351-4312-B634-8507279E6C7F}">
      <dsp:nvSpPr>
        <dsp:cNvPr id="0" name=""/>
        <dsp:cNvSpPr/>
      </dsp:nvSpPr>
      <dsp:spPr>
        <a:xfrm>
          <a:off x="0" y="1164969"/>
          <a:ext cx="5218471" cy="998375"/>
        </a:xfrm>
        <a:prstGeom prst="roundRect">
          <a:avLst/>
        </a:prstGeom>
        <a:solidFill>
          <a:srgbClr val="C819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Provably (post-quantum) secure if </a:t>
          </a:r>
          <a:br>
            <a:rPr lang="de-DE" sz="1800" kern="1200" dirty="0" smtClean="0"/>
          </a:br>
          <a:r>
            <a:rPr lang="de-DE" sz="1800" kern="1200" dirty="0" smtClean="0"/>
            <a:t>(post-quantum) secure</a:t>
          </a:r>
          <a:br>
            <a:rPr lang="de-DE" sz="1800" kern="1200" dirty="0" smtClean="0"/>
          </a:br>
          <a:r>
            <a:rPr lang="de-DE" sz="1800" kern="1200" dirty="0" smtClean="0"/>
            <a:t>hash function is used</a:t>
          </a:r>
          <a:endParaRPr lang="en-US" sz="1800" kern="1200" dirty="0"/>
        </a:p>
      </dsp:txBody>
      <dsp:txXfrm>
        <a:off x="48737" y="1213706"/>
        <a:ext cx="5120997" cy="900901"/>
      </dsp:txXfrm>
    </dsp:sp>
    <dsp:sp modelId="{F8598548-F0B0-4E8D-8D6E-743EA38A8227}">
      <dsp:nvSpPr>
        <dsp:cNvPr id="0" name=""/>
        <dsp:cNvSpPr/>
      </dsp:nvSpPr>
      <dsp:spPr>
        <a:xfrm>
          <a:off x="0" y="2215185"/>
          <a:ext cx="5218471" cy="998375"/>
        </a:xfrm>
        <a:prstGeom prst="roundRect">
          <a:avLst/>
        </a:prstGeom>
        <a:solidFill>
          <a:srgbClr val="C819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Basic concept extremely easy</a:t>
          </a:r>
          <a:endParaRPr lang="en-US" sz="1800" kern="1200" dirty="0"/>
        </a:p>
      </dsp:txBody>
      <dsp:txXfrm>
        <a:off x="48737" y="2263922"/>
        <a:ext cx="5120997" cy="900901"/>
      </dsp:txXfrm>
    </dsp:sp>
    <dsp:sp modelId="{E8141635-6071-4565-A370-F150A5FCEF79}">
      <dsp:nvSpPr>
        <dsp:cNvPr id="0" name=""/>
        <dsp:cNvSpPr/>
      </dsp:nvSpPr>
      <dsp:spPr>
        <a:xfrm>
          <a:off x="0" y="3265400"/>
          <a:ext cx="5218471" cy="998375"/>
        </a:xfrm>
        <a:prstGeom prst="roundRect">
          <a:avLst/>
        </a:prstGeom>
        <a:solidFill>
          <a:srgbClr val="C819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Stateful</a:t>
          </a:r>
          <a:endParaRPr lang="en-US" sz="1800" kern="1200" dirty="0"/>
        </a:p>
      </dsp:txBody>
      <dsp:txXfrm>
        <a:off x="48737" y="3314137"/>
        <a:ext cx="5120997" cy="90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C3DA9-D251-458C-A72C-092E75F3EB36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59ADD-64CB-435F-A767-434244E8B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9ADD-64CB-435F-A767-434244E8B2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3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59ADD-64CB-435F-A767-434244E8B2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Bitstream Charter"/>
            </a:endParaRPr>
          </a:p>
        </p:txBody>
      </p:sp>
      <p:sp>
        <p:nvSpPr>
          <p:cNvPr id="31748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75F93D-C2A7-40B5-B0C6-093000C39EA5}" type="datetime4">
              <a:rPr lang="de-DE" smtClean="0">
                <a:latin typeface="Stafford"/>
              </a:rPr>
              <a:pPr/>
              <a:t>14. März 2019</a:t>
            </a:fld>
            <a:endParaRPr lang="de-DE" smtClean="0">
              <a:latin typeface="Stafford"/>
            </a:endParaRP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D5A5CEAA-884E-4230-B43A-372554B37991}" type="slidenum">
              <a:rPr lang="de-DE" smtClean="0">
                <a:latin typeface="Stafford"/>
              </a:rPr>
              <a:pPr/>
              <a:t>15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424608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One promissing group of candidates are hash-based signature schemes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They start from an OTS – a signature scheme where a key pair can only be used for one signature.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central idea – proposed by Merkle - is to authenticate many OTS keypairs using a binary hash tree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These schemes have many advantages over the beforementioned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Quantum computers do not harm their security – the best known quantum attack is Grovers algorithm – allowing exhaustiv search in a set with n elements in time squareroot of n using log n space.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They are provably secure in the standard model</a:t>
            </a: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 And they can be instantiated using any secure hash function.</a:t>
            </a:r>
          </a:p>
          <a:p>
            <a:pPr>
              <a:buFontTx/>
              <a:buChar char="-"/>
            </a:pPr>
            <a:endParaRPr lang="de-DE" smtClean="0">
              <a:latin typeface="Bitstream Charter"/>
            </a:endParaRPr>
          </a:p>
          <a:p>
            <a:pPr>
              <a:buFontTx/>
              <a:buChar char="-"/>
            </a:pPr>
            <a:r>
              <a:rPr lang="de-DE" smtClean="0">
                <a:latin typeface="Bitstream Charter"/>
              </a:rPr>
              <a:t>On the downside, they produce long signatures.</a:t>
            </a:r>
          </a:p>
        </p:txBody>
      </p:sp>
      <p:sp>
        <p:nvSpPr>
          <p:cNvPr id="32772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30B818-1B31-4AD7-815C-9B1ECF05D7DD}" type="datetime4">
              <a:rPr lang="de-DE" smtClean="0">
                <a:latin typeface="Stafford"/>
              </a:rPr>
              <a:pPr/>
              <a:t>14. März 2019</a:t>
            </a:fld>
            <a:endParaRPr lang="de-DE" smtClean="0">
              <a:latin typeface="Stafford"/>
            </a:endParaRPr>
          </a:p>
        </p:txBody>
      </p:sp>
      <p:sp>
        <p:nvSpPr>
          <p:cNvPr id="32773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2774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90056CAC-5CBA-4E1D-B9BA-F784E5430E00}" type="slidenum">
              <a:rPr lang="de-DE" smtClean="0">
                <a:latin typeface="Stafford"/>
              </a:rPr>
              <a:pPr/>
              <a:t>16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25277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14. März 2019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17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381266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6C2240-5D36-4531-8347-7E4AF070782D}" type="datetime4">
              <a:rPr lang="de-DE" smtClean="0">
                <a:latin typeface="Stafford"/>
              </a:rPr>
              <a:t>14. März 2019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18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397591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8975" y="923925"/>
            <a:ext cx="5461000" cy="3071813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>
                <a:latin typeface="Bitstream Charter"/>
              </a:rPr>
              <a:t>Well, this work is concerned with the OTS.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There are several OTS schemes. LD, Merkle-OTS which is a specific instance of the W-OTS, the BM-OTS and Biba and HORS.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The most interesting one is the Winternitz OTS as it allows for a time-memory trade-off and even more important </a:t>
            </a:r>
          </a:p>
          <a:p>
            <a:endParaRPr lang="de-DE" smtClean="0">
              <a:latin typeface="Bitstream Charter"/>
            </a:endParaRPr>
          </a:p>
          <a:p>
            <a:r>
              <a:rPr lang="de-DE" smtClean="0">
                <a:latin typeface="Bitstream Charter"/>
              </a:rPr>
              <a:t>- It is possible to compute the public verification key given a signature. This reduces the signature size of a hash based signature scheme as normaly the public key of the OTS has to be included in a signature of the scheme. Now for WOTS this isn‘t necessary anymore.</a:t>
            </a:r>
          </a:p>
          <a:p>
            <a:endParaRPr lang="de-DE" smtClean="0">
              <a:latin typeface="Bitstream Charter"/>
            </a:endParaRPr>
          </a:p>
          <a:p>
            <a:endParaRPr lang="de-DE" smtClean="0">
              <a:latin typeface="Bitstream Charter"/>
            </a:endParaRP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9A423E-AF9F-4122-A3C5-8BD9F36D4B5E}" type="datetime4">
              <a:rPr lang="de-DE" smtClean="0">
                <a:latin typeface="Stafford"/>
              </a:rPr>
              <a:pPr/>
              <a:t>15. März 2019</a:t>
            </a:fld>
            <a:endParaRPr lang="de-DE" smtClean="0">
              <a:latin typeface="Stafford"/>
            </a:endParaRPr>
          </a:p>
        </p:txBody>
      </p:sp>
      <p:sp>
        <p:nvSpPr>
          <p:cNvPr id="33797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</a:p>
        </p:txBody>
      </p:sp>
      <p:sp>
        <p:nvSpPr>
          <p:cNvPr id="33798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Stafford"/>
              </a:rPr>
              <a:t>|  </a:t>
            </a:r>
            <a:fld id="{44393C98-EB1B-4BFF-9AAF-BD949F414638}" type="slidenum">
              <a:rPr lang="de-DE" smtClean="0">
                <a:latin typeface="Stafford"/>
              </a:rPr>
              <a:pPr/>
              <a:t>32</a:t>
            </a:fld>
            <a:endParaRPr lang="de-DE" smtClean="0">
              <a:latin typeface="Stafford"/>
            </a:endParaRPr>
          </a:p>
        </p:txBody>
      </p:sp>
    </p:spTree>
    <p:extLst>
      <p:ext uri="{BB962C8B-B14F-4D97-AF65-F5344CB8AC3E}">
        <p14:creationId xmlns:p14="http://schemas.microsoft.com/office/powerpoint/2010/main" val="343570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9F76-687B-41CE-A3FC-4968E7458F94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E515-ACD9-48F9-BD32-81FCAAF8D3D6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1DC3-408C-4C46-A5F4-E4C8AF3181CC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830-E774-4194-9E1E-9FF744964998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8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6D444-62D3-436C-AB2E-1F86F4164525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2C39-70BB-44C2-8BF0-A0FF4ACC60E3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5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B35C-DA98-4A73-9297-B0EF08F3AD1F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34-9B2E-47B3-93FC-674997C81CD7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4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6A7B-CC32-4375-87FC-28AD0A502168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1B3B-B5BA-4EC8-96E7-8F77B2BE6934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57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EE27-35E4-4426-982D-7FA851417901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6843-84EB-4DBB-9351-D3B6129F2E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69" y="572327"/>
            <a:ext cx="1822314" cy="9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attempt to simplify security arguments for hash-based signatures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6414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Andreas Hülsing</a:t>
            </a:r>
            <a:br>
              <a:rPr lang="de-DE" dirty="0" smtClean="0"/>
            </a:br>
            <a:r>
              <a:rPr lang="de-DE" dirty="0" smtClean="0"/>
              <a:t>Eindhoven University of Technology</a:t>
            </a:r>
          </a:p>
          <a:p>
            <a:endParaRPr lang="de-DE" dirty="0" smtClean="0"/>
          </a:p>
          <a:p>
            <a:r>
              <a:rPr lang="de-DE" dirty="0"/>
              <a:t>Oxford Post-Quantum Cryptography </a:t>
            </a:r>
            <a:r>
              <a:rPr lang="de-DE" dirty="0" smtClean="0"/>
              <a:t>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Lamport OTS </a:t>
            </a:r>
            <a:r>
              <a:rPr lang="en-US" sz="2400" dirty="0"/>
              <a:t>[Lam79]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Message M = b1,…,bm,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21A8-AF55-499F-9C4A-1B0F40C3EB6A}" type="datetime1">
              <a:rPr lang="de-DE" smtClean="0"/>
              <a:t>14.03.2019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251" y="253813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284584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378195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471805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526368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8462472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9398576" y="333022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284584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pk</a:t>
            </a:r>
            <a:r>
              <a:rPr lang="en-US" sz="1400" b="1" baseline="-250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378195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471805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7526368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8462472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9398576" y="4410346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pk</a:t>
            </a:r>
            <a:r>
              <a:rPr lang="en-US" sz="1400" b="1" baseline="-25000" dirty="0">
                <a:solidFill>
                  <a:srgbClr val="101073"/>
                </a:solidFill>
              </a:rPr>
              <a:t>m,1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331390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425000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518610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6014200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4" name="Ellipse 33"/>
          <p:cNvSpPr/>
          <p:nvPr/>
        </p:nvSpPr>
        <p:spPr>
          <a:xfrm>
            <a:off x="6518256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5" name="Ellipse 34"/>
          <p:cNvSpPr/>
          <p:nvPr/>
        </p:nvSpPr>
        <p:spPr>
          <a:xfrm>
            <a:off x="7022312" y="340223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6" name="Ellipse 35"/>
          <p:cNvSpPr/>
          <p:nvPr/>
        </p:nvSpPr>
        <p:spPr>
          <a:xfrm>
            <a:off x="6039367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7" name="Ellipse 36"/>
          <p:cNvSpPr/>
          <p:nvPr/>
        </p:nvSpPr>
        <p:spPr>
          <a:xfrm>
            <a:off x="6543423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8" name="Ellipse 37"/>
          <p:cNvSpPr/>
          <p:nvPr/>
        </p:nvSpPr>
        <p:spPr>
          <a:xfrm>
            <a:off x="7047479" y="448235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7994420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8930524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9866628" y="3546250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3349904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286008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222112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8030424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8966528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9902632" y="3762277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3313900" y="2814350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4250004" y="2814350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5186108" y="2814350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6835578" y="2814350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6835578" y="2814350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6835578" y="2814350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3393252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sk</a:t>
            </a:r>
            <a:r>
              <a:rPr lang="en-US" sz="1400" b="1" baseline="-25000" dirty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5278745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76" name="Rechteck 75"/>
          <p:cNvSpPr/>
          <p:nvPr/>
        </p:nvSpPr>
        <p:spPr>
          <a:xfrm>
            <a:off x="9048328" y="57316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>
                <a:solidFill>
                  <a:srgbClr val="101073"/>
                </a:solidFill>
              </a:rPr>
              <a:t>sk</a:t>
            </a:r>
            <a:r>
              <a:rPr lang="en-US" sz="1400" b="1" baseline="-25000" dirty="0">
                <a:solidFill>
                  <a:srgbClr val="101073"/>
                </a:solidFill>
              </a:rPr>
              <a:t>m,bm</a:t>
            </a:r>
          </a:p>
        </p:txBody>
      </p:sp>
      <p:sp>
        <p:nvSpPr>
          <p:cNvPr id="77" name="Ellipse 76"/>
          <p:cNvSpPr/>
          <p:nvPr/>
        </p:nvSpPr>
        <p:spPr>
          <a:xfrm>
            <a:off x="6960096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78" name="Ellipse 77"/>
          <p:cNvSpPr/>
          <p:nvPr/>
        </p:nvSpPr>
        <p:spPr>
          <a:xfrm>
            <a:off x="7464152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79" name="Ellipse 78"/>
          <p:cNvSpPr/>
          <p:nvPr/>
        </p:nvSpPr>
        <p:spPr>
          <a:xfrm>
            <a:off x="7968208" y="580366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80" name="Rechteck 79"/>
          <p:cNvSpPr/>
          <p:nvPr/>
        </p:nvSpPr>
        <p:spPr>
          <a:xfrm>
            <a:off x="6050204" y="1913217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*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2639616" y="3546250"/>
            <a:ext cx="1656184" cy="2176076"/>
            <a:chOff x="1115616" y="2827767"/>
            <a:chExt cx="1656184" cy="2176076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Mux</a:t>
              </a:r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7"/>
              <a:ext cx="318818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/>
            <p:nvPr/>
          </p:nvCxnSpPr>
          <p:spPr>
            <a:xfrm flipH="1">
              <a:off x="2545984" y="2827767"/>
              <a:ext cx="180020" cy="14653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b1</a:t>
              </a:r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0669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4511824" y="3546253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Mux</a:t>
              </a:r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b2</a:t>
              </a:r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8152864" y="3546253"/>
            <a:ext cx="1759560" cy="2185407"/>
            <a:chOff x="1012240" y="2827769"/>
            <a:chExt cx="1759560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Mux</a:t>
              </a: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88304" y="4542875"/>
              <a:ext cx="405810" cy="22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012240" y="4388986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bm</a:t>
              </a:r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</a:t>
            </a:r>
            <a:r>
              <a:rPr lang="en-US" dirty="0" smtClean="0"/>
              <a:t>Hash-based </a:t>
            </a:r>
            <a:r>
              <a:rPr lang="en-US" dirty="0" smtClean="0"/>
              <a:t>Signatures</a:t>
            </a:r>
            <a:endParaRPr lang="de-DE" dirty="0"/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1800026" y="1507801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baseline="-25000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D573-AE8A-47D4-A915-F74FC3DCF046}" type="datetime1">
              <a:rPr lang="de-DE" smtClean="0"/>
              <a:t>14.03.2019</a:t>
            </a:fld>
            <a:endParaRPr lang="nl-NL"/>
          </a:p>
        </p:txBody>
      </p:sp>
      <p:sp>
        <p:nvSpPr>
          <p:cNvPr id="369" name="Ellipse 368"/>
          <p:cNvSpPr/>
          <p:nvPr/>
        </p:nvSpPr>
        <p:spPr>
          <a:xfrm>
            <a:off x="5424289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4825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>
                <a:defRPr/>
              </a:pPr>
              <a:r>
                <a:rPr lang="de-DE" sz="20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3097014" y="4811389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4105076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5136951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6218039" y="4798689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7208639" y="4787576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8216701" y="4812976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9151736" y="4812976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3209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3520873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2304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sp>
        <p:nvSpPr>
          <p:cNvPr id="406" name="Trapezoid 405"/>
          <p:cNvSpPr/>
          <p:nvPr/>
        </p:nvSpPr>
        <p:spPr>
          <a:xfrm>
            <a:off x="4201914" y="4055739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4513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5209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5521123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6337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6648248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7299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7610273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8307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8618336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9242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9553373" y="4495476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2762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2700932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3153370" y="3696170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4682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4613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5113932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6802239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6737945" y="3686645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7218957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8786614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8715176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9182695" y="3692995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3746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3420863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4381301" y="2731764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7851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7494388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8486576" y="2731764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5794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kern="0" dirty="0">
                <a:solidFill>
                  <a:srgbClr val="000000"/>
                </a:solidFill>
                <a:latin typeface="Verdana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4937717" y="1456207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6990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5996582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5833864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kern="0">
                <a:solidFill>
                  <a:sysClr val="windowText" lastClr="000000"/>
                </a:solidFill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2439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4815537" y="3135817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7984023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6476602" y="1615900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i=2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,     ,     ,     ,      )</a:t>
            </a: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8777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885018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932170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982543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761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2212022" y="4792961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1760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500" b="1" kern="0" dirty="0">
                <a:solidFill>
                  <a:srgbClr val="000000"/>
                </a:solidFill>
                <a:latin typeface="Verdana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2955726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2615998" y="4495476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2474 0.3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  <p:bldP spid="369" grpId="0" animBg="1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8190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Winternitz-OTS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51C-209F-49F8-98E6-315907E90488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Lamport-OTS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Verification:</a:t>
            </a:r>
          </a:p>
          <a:p>
            <a:pPr marL="0" indent="0">
              <a:buNone/>
            </a:pPr>
            <a:r>
              <a:rPr lang="de-DE" dirty="0"/>
              <a:t>	1. Verify </a:t>
            </a:r>
          </a:p>
          <a:p>
            <a:pPr marL="0" indent="0">
              <a:buNone/>
            </a:pPr>
            <a:r>
              <a:rPr lang="de-DE" dirty="0"/>
              <a:t>	2. Verify authenticity of </a:t>
            </a:r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We can do better!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3416161" y="1615900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i=2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,     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5789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6261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6764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022" y="2920225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577" y="345925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752D-31BD-4A9D-A24F-70DC1F367185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WOTS in MSS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Verification:</a:t>
            </a:r>
          </a:p>
          <a:p>
            <a:pPr marL="0" indent="0">
              <a:buNone/>
            </a:pPr>
            <a:r>
              <a:rPr lang="de-DE" dirty="0"/>
              <a:t>	1. Compute        from </a:t>
            </a:r>
          </a:p>
          <a:p>
            <a:pPr marL="0" indent="0">
              <a:buNone/>
            </a:pPr>
            <a:r>
              <a:rPr lang="de-DE" dirty="0"/>
              <a:t>	2. Verify authenticity of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Steps 1 + 2 together verify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3416161" y="1615900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00" kern="0" dirty="0">
                <a:solidFill>
                  <a:sysClr val="windowText" lastClr="000000"/>
                </a:solidFill>
              </a:rPr>
              <a:t>SIG 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= (</a:t>
            </a:r>
            <a:r>
              <a:rPr lang="en-US" sz="2500" i="1" kern="0" dirty="0">
                <a:solidFill>
                  <a:sysClr val="windowText" lastClr="000000"/>
                </a:solidFill>
                <a:latin typeface="Times New Roman" pitchFamily="18" charset="0"/>
              </a:rPr>
              <a:t>i=2</a:t>
            </a:r>
            <a:r>
              <a:rPr lang="en-US" sz="2500" kern="0" dirty="0">
                <a:solidFill>
                  <a:sysClr val="windowText" lastClr="000000"/>
                </a:solidFill>
                <a:latin typeface="Times New Roman" pitchFamily="18" charset="0"/>
              </a:rPr>
              <a:t>,    ,     ,     ,     ,      )</a:t>
            </a:r>
          </a:p>
        </p:txBody>
      </p:sp>
      <p:pic>
        <p:nvPicPr>
          <p:cNvPr id="5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33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4"/>
          <p:cNvSpPr>
            <a:spLocks noChangeArrowheads="1"/>
          </p:cNvSpPr>
          <p:nvPr/>
        </p:nvSpPr>
        <p:spPr bwMode="auto">
          <a:xfrm>
            <a:off x="5789747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7" name="Oval 45"/>
          <p:cNvSpPr>
            <a:spLocks noChangeArrowheads="1"/>
          </p:cNvSpPr>
          <p:nvPr/>
        </p:nvSpPr>
        <p:spPr bwMode="auto">
          <a:xfrm>
            <a:off x="6261264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8" name="Oval 46"/>
          <p:cNvSpPr>
            <a:spLocks noChangeArrowheads="1"/>
          </p:cNvSpPr>
          <p:nvPr/>
        </p:nvSpPr>
        <p:spPr bwMode="auto">
          <a:xfrm>
            <a:off x="676499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20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877" y="2858384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639" y="294146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95827" y="1251865"/>
            <a:ext cx="55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FF0000"/>
                </a:solidFill>
              </a:rPr>
              <a:t>X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3" name="Picture 220" descr="r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626" y="3468767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2" descr="docs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473" y="4401046"/>
            <a:ext cx="42998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88A6-D104-4B41-9E0C-9C6FB9906DDE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Function chains</a:t>
            </a:r>
            <a:endParaRPr lang="de-DE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8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Hash function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Chain</a:t>
                </a: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h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090C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090C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h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∘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h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∘…∘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h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𝑥</m:t>
                    </m:r>
                    <m:r>
                      <a:rPr lang="de-DE" b="0" i="1" smtClean="0">
                        <a:solidFill>
                          <a:srgbClr val="00090C"/>
                        </a:solidFill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endParaRPr lang="de-DE" b="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b="1" baseline="30000" dirty="0" smtClean="0">
                  <a:solidFill>
                    <a:srgbClr val="00090C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102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19923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6400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22082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2877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935413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35036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8559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583116" y="5181600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2324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48006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8801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5278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60960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4483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151313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7175500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6743700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8247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84724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80406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91201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9767888" y="5181600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93360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8688388" y="5289550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391400" y="5289550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feld 32"/>
          <p:cNvSpPr txBox="1">
            <a:spLocks noChangeArrowheads="1"/>
          </p:cNvSpPr>
          <p:nvPr/>
        </p:nvSpPr>
        <p:spPr bwMode="auto">
          <a:xfrm>
            <a:off x="1635869" y="4745002"/>
            <a:ext cx="1296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x</a:t>
            </a:r>
            <a:endParaRPr lang="de-DE" sz="2000" i="1" dirty="0">
              <a:ea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7" name="Textfeld 33"/>
              <p:cNvSpPr txBox="1">
                <a:spLocks noChangeArrowheads="1"/>
              </p:cNvSpPr>
              <p:nvPr/>
            </p:nvSpPr>
            <p:spPr bwMode="auto">
              <a:xfrm>
                <a:off x="2078558" y="5590736"/>
                <a:ext cx="1810137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 =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h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(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𝑥</m:t>
                    </m:r>
                    <m:r>
                      <a:rPr lang="de-DE" sz="2000" i="1" dirty="0">
                        <a:latin typeface="Cambria Math" panose="02040503050406030204" pitchFamily="18" charset="0"/>
                        <a:ea typeface="Verdan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endParaRPr lang="de-DE" sz="14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7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558" y="5590736"/>
                <a:ext cx="1810137" cy="392993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feld 34"/>
              <p:cNvSpPr txBox="1">
                <a:spLocks noChangeArrowheads="1"/>
              </p:cNvSpPr>
              <p:nvPr/>
            </p:nvSpPr>
            <p:spPr bwMode="auto">
              <a:xfrm>
                <a:off x="9445691" y="5425284"/>
                <a:ext cx="1330832" cy="40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𝒘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de-DE" sz="2000" b="1" i="1" dirty="0">
                              <a:latin typeface="Cambria Math" panose="02040503050406030204" pitchFamily="18" charset="0"/>
                              <a:ea typeface="Verdana" pitchFamily="34" charset="0"/>
                              <a:cs typeface="Times New Roman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Verdana" pitchFamily="34" charset="0"/>
                          <a:cs typeface="Times New Roman" pitchFamily="18" charset="0"/>
                        </a:rPr>
                        <m:t>)  </m:t>
                      </m:r>
                    </m:oMath>
                  </m:oMathPara>
                </a14:m>
                <a:endParaRPr lang="de-DE" sz="2000" dirty="0"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8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91" y="5425283"/>
                <a:ext cx="1330832" cy="407099"/>
              </a:xfrm>
              <a:prstGeom prst="rect">
                <a:avLst/>
              </a:prstGeom>
              <a:blipFill rotWithShape="0">
                <a:blip r:embed="rId6"/>
                <a:stretch>
                  <a:fillRect b="-149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rot="5400000">
            <a:off x="6145919" y="3205340"/>
            <a:ext cx="233626" cy="1825537"/>
          </a:xfrm>
          <a:prstGeom prst="rightBrace">
            <a:avLst>
              <a:gd name="adj1" fmla="val 8333"/>
              <a:gd name="adj2" fmla="val 4889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97738" y="4342868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i-times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8430-E251-4BE6-AC9D-B4BB418DB84D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1056" grpId="0"/>
      <p:bldP spid="1057" grpId="0"/>
      <p:bldP spid="1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</a:t>
            </a:r>
            <a:r>
              <a:rPr lang="de-DE" baseline="30000" dirty="0" smtClean="0"/>
              <a:t> 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4921"/>
                <a:ext cx="9201150" cy="4351338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Winternitz parameter </a:t>
                </a:r>
                <a:r>
                  <a:rPr lang="en-US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w </a:t>
                </a:r>
                <a:r>
                  <a:rPr lang="en-US" dirty="0" smtClean="0">
                    <a:ea typeface="Verdana" pitchFamily="34" charset="0"/>
                    <a:cs typeface="Times New Roman" pitchFamily="18" charset="0"/>
                  </a:rPr>
                  <a:t>(usually a power of 2)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security parameter </a:t>
                </a:r>
                <a:r>
                  <a:rPr lang="en-US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message length </a:t>
                </a:r>
                <a:r>
                  <a:rPr lang="en-US" i="1" dirty="0" smtClean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hash function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b="1" dirty="0" smtClean="0">
                    <a:ea typeface="Verdana" pitchFamily="34" charset="0"/>
                    <a:cs typeface="Verdana" pitchFamily="34" charset="0"/>
                  </a:rPr>
                  <a:t>Key Generation: 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𝑙</m:t>
                    </m:r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,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dirty="0">
                  <a:ea typeface="Verdana" pitchFamily="34" charset="0"/>
                  <a:cs typeface="Verdana" pitchFamily="34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099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4921"/>
                <a:ext cx="9201150" cy="4351338"/>
              </a:xfrm>
              <a:blipFill rotWithShape="0">
                <a:blip r:embed="rId3"/>
                <a:stretch>
                  <a:fillRect l="-139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1834996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482696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8" idx="2"/>
          </p:cNvCxnSpPr>
          <p:nvPr/>
        </p:nvCxnSpPr>
        <p:spPr>
          <a:xfrm>
            <a:off x="2050896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130396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778096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Gerade Verbindung mit Pfeil 12"/>
          <p:cNvCxnSpPr>
            <a:stCxn id="11" idx="6"/>
            <a:endCxn id="12" idx="2"/>
          </p:cNvCxnSpPr>
          <p:nvPr/>
        </p:nvCxnSpPr>
        <p:spPr>
          <a:xfrm>
            <a:off x="3346296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8596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425799" y="575975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075083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" name="Gerade Verbindung mit Pfeil 16"/>
          <p:cNvCxnSpPr>
            <a:stCxn id="15" idx="6"/>
            <a:endCxn id="16" idx="2"/>
          </p:cNvCxnSpPr>
          <p:nvPr/>
        </p:nvCxnSpPr>
        <p:spPr>
          <a:xfrm>
            <a:off x="4643283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722783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370483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0" name="Gerade Verbindung mit Pfeil 19"/>
          <p:cNvCxnSpPr>
            <a:stCxn id="18" idx="6"/>
            <a:endCxn id="19" idx="2"/>
          </p:cNvCxnSpPr>
          <p:nvPr/>
        </p:nvCxnSpPr>
        <p:spPr>
          <a:xfrm>
            <a:off x="5938683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290983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993996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7018183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4" name="Gerade Verbindung mit Pfeil 23"/>
          <p:cNvCxnSpPr>
            <a:endCxn id="23" idx="2"/>
          </p:cNvCxnSpPr>
          <p:nvPr/>
        </p:nvCxnSpPr>
        <p:spPr>
          <a:xfrm>
            <a:off x="6586383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667471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8315171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7" name="Gerade Verbindung mit Pfeil 26"/>
          <p:cNvCxnSpPr>
            <a:stCxn id="25" idx="6"/>
            <a:endCxn id="26" idx="2"/>
          </p:cNvCxnSpPr>
          <p:nvPr/>
        </p:nvCxnSpPr>
        <p:spPr>
          <a:xfrm>
            <a:off x="7883371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8962871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9610571" y="575975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0" name="Gerade Verbindung mit Pfeil 29"/>
          <p:cNvCxnSpPr>
            <a:stCxn id="28" idx="6"/>
            <a:endCxn id="29" idx="2"/>
          </p:cNvCxnSpPr>
          <p:nvPr/>
        </p:nvCxnSpPr>
        <p:spPr>
          <a:xfrm>
            <a:off x="9178771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8531071" y="586770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234083" y="586770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6" name="Textfeld 32"/>
          <p:cNvSpPr txBox="1">
            <a:spLocks noChangeArrowheads="1"/>
          </p:cNvSpPr>
          <p:nvPr/>
        </p:nvSpPr>
        <p:spPr bwMode="auto">
          <a:xfrm>
            <a:off x="1366686" y="6047099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7" name="Textfeld 33"/>
          <p:cNvSpPr txBox="1">
            <a:spLocks noChangeArrowheads="1"/>
          </p:cNvSpPr>
          <p:nvPr/>
        </p:nvSpPr>
        <p:spPr bwMode="auto">
          <a:xfrm>
            <a:off x="2122336" y="5375586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28" name="Textfeld 34"/>
          <p:cNvSpPr txBox="1">
            <a:spLocks noChangeArrowheads="1"/>
          </p:cNvSpPr>
          <p:nvPr/>
        </p:nvSpPr>
        <p:spPr bwMode="auto">
          <a:xfrm>
            <a:off x="9323236" y="5375586"/>
            <a:ext cx="165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834996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482696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38" name="Gerade Verbindung mit Pfeil 37"/>
          <p:cNvCxnSpPr>
            <a:stCxn id="36" idx="6"/>
            <a:endCxn id="37" idx="2"/>
          </p:cNvCxnSpPr>
          <p:nvPr/>
        </p:nvCxnSpPr>
        <p:spPr>
          <a:xfrm>
            <a:off x="2050896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3130396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778096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1" name="Gerade Verbindung mit Pfeil 40"/>
          <p:cNvCxnSpPr>
            <a:stCxn id="39" idx="6"/>
            <a:endCxn id="40" idx="2"/>
          </p:cNvCxnSpPr>
          <p:nvPr/>
        </p:nvCxnSpPr>
        <p:spPr>
          <a:xfrm>
            <a:off x="3346296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698596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4425799" y="4011921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5075083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5" name="Gerade Verbindung mit Pfeil 44"/>
          <p:cNvCxnSpPr>
            <a:stCxn id="43" idx="6"/>
            <a:endCxn id="44" idx="2"/>
          </p:cNvCxnSpPr>
          <p:nvPr/>
        </p:nvCxnSpPr>
        <p:spPr>
          <a:xfrm>
            <a:off x="4643283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5722783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6370483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8" name="Gerade Verbindung mit Pfeil 47"/>
          <p:cNvCxnSpPr>
            <a:stCxn id="46" idx="6"/>
            <a:endCxn id="47" idx="2"/>
          </p:cNvCxnSpPr>
          <p:nvPr/>
        </p:nvCxnSpPr>
        <p:spPr>
          <a:xfrm>
            <a:off x="5938683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290983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3993996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7018183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2" name="Gerade Verbindung mit Pfeil 51"/>
          <p:cNvCxnSpPr>
            <a:endCxn id="51" idx="2"/>
          </p:cNvCxnSpPr>
          <p:nvPr/>
        </p:nvCxnSpPr>
        <p:spPr>
          <a:xfrm>
            <a:off x="6586383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7667471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8315171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5" name="Gerade Verbindung mit Pfeil 54"/>
          <p:cNvCxnSpPr>
            <a:stCxn id="53" idx="6"/>
            <a:endCxn id="54" idx="2"/>
          </p:cNvCxnSpPr>
          <p:nvPr/>
        </p:nvCxnSpPr>
        <p:spPr>
          <a:xfrm>
            <a:off x="7883371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8962871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9610571" y="401192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8" name="Gerade Verbindung mit Pfeil 57"/>
          <p:cNvCxnSpPr>
            <a:stCxn id="56" idx="6"/>
            <a:endCxn id="57" idx="2"/>
          </p:cNvCxnSpPr>
          <p:nvPr/>
        </p:nvCxnSpPr>
        <p:spPr>
          <a:xfrm>
            <a:off x="9178771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8531071" y="4119871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7234083" y="4119871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feld 60"/>
          <p:cNvSpPr txBox="1">
            <a:spLocks noChangeArrowheads="1"/>
          </p:cNvSpPr>
          <p:nvPr/>
        </p:nvSpPr>
        <p:spPr bwMode="auto">
          <a:xfrm>
            <a:off x="1366686" y="3673786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5" name="Textfeld 61"/>
          <p:cNvSpPr txBox="1">
            <a:spLocks noChangeArrowheads="1"/>
          </p:cNvSpPr>
          <p:nvPr/>
        </p:nvSpPr>
        <p:spPr bwMode="auto">
          <a:xfrm>
            <a:off x="2122336" y="4372286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56" name="Textfeld 62"/>
          <p:cNvSpPr txBox="1">
            <a:spLocks noChangeArrowheads="1"/>
          </p:cNvSpPr>
          <p:nvPr/>
        </p:nvSpPr>
        <p:spPr bwMode="auto">
          <a:xfrm>
            <a:off x="9251799" y="3627749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157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5583" y="4680261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Gerade Verbindung mit Pfeil 65"/>
          <p:cNvCxnSpPr/>
          <p:nvPr/>
        </p:nvCxnSpPr>
        <p:spPr>
          <a:xfrm flipV="1">
            <a:off x="1617508" y="4227824"/>
            <a:ext cx="217488" cy="452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endCxn id="7" idx="1"/>
          </p:cNvCxnSpPr>
          <p:nvPr/>
        </p:nvCxnSpPr>
        <p:spPr>
          <a:xfrm>
            <a:off x="1617508" y="5256524"/>
            <a:ext cx="247650" cy="5349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5835496" y="4607233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6FE3-FF28-49E1-9F38-515AA3BC7CC5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generation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1774828" y="1773238"/>
            <a:ext cx="6049963" cy="2159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Rechteck 11"/>
          <p:cNvSpPr/>
          <p:nvPr/>
        </p:nvSpPr>
        <p:spPr>
          <a:xfrm>
            <a:off x="1774828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7965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2782891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3287716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3790953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4295778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4800600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5303841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5808666" y="2781300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6311903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6816725" y="2781300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7319966" y="2781300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7824791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8334375" y="2781300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8837616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9348791" y="2781300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852028" y="2781300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31" name="Gerade Verbindung mit Pfeil 30"/>
          <p:cNvCxnSpPr>
            <a:stCxn id="10" idx="2"/>
            <a:endCxn id="12" idx="0"/>
          </p:cNvCxnSpPr>
          <p:nvPr/>
        </p:nvCxnSpPr>
        <p:spPr>
          <a:xfrm flipH="1">
            <a:off x="2027238" y="1989138"/>
            <a:ext cx="27733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0" idx="2"/>
            <a:endCxn id="13" idx="0"/>
          </p:cNvCxnSpPr>
          <p:nvPr/>
        </p:nvCxnSpPr>
        <p:spPr>
          <a:xfrm flipH="1">
            <a:off x="2532066" y="1989138"/>
            <a:ext cx="226853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0" idx="2"/>
          </p:cNvCxnSpPr>
          <p:nvPr/>
        </p:nvCxnSpPr>
        <p:spPr>
          <a:xfrm flipH="1">
            <a:off x="3000378" y="1989138"/>
            <a:ext cx="18002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0" idx="2"/>
          </p:cNvCxnSpPr>
          <p:nvPr/>
        </p:nvCxnSpPr>
        <p:spPr>
          <a:xfrm flipH="1">
            <a:off x="3503616" y="1989138"/>
            <a:ext cx="1296987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10" idx="2"/>
          </p:cNvCxnSpPr>
          <p:nvPr/>
        </p:nvCxnSpPr>
        <p:spPr>
          <a:xfrm flipH="1">
            <a:off x="4008438" y="1989138"/>
            <a:ext cx="792162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0" idx="2"/>
          </p:cNvCxnSpPr>
          <p:nvPr/>
        </p:nvCxnSpPr>
        <p:spPr>
          <a:xfrm flipH="1">
            <a:off x="4511678" y="1989138"/>
            <a:ext cx="2889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0" idx="2"/>
            <a:endCxn id="19" idx="0"/>
          </p:cNvCxnSpPr>
          <p:nvPr/>
        </p:nvCxnSpPr>
        <p:spPr>
          <a:xfrm>
            <a:off x="4800603" y="1989138"/>
            <a:ext cx="25082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0" idx="2"/>
            <a:endCxn id="20" idx="0"/>
          </p:cNvCxnSpPr>
          <p:nvPr/>
        </p:nvCxnSpPr>
        <p:spPr>
          <a:xfrm>
            <a:off x="4800600" y="1989138"/>
            <a:ext cx="7556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0" idx="2"/>
            <a:endCxn id="21" idx="0"/>
          </p:cNvCxnSpPr>
          <p:nvPr/>
        </p:nvCxnSpPr>
        <p:spPr>
          <a:xfrm>
            <a:off x="4800600" y="1989138"/>
            <a:ext cx="1258888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0" idx="2"/>
            <a:endCxn id="22" idx="0"/>
          </p:cNvCxnSpPr>
          <p:nvPr/>
        </p:nvCxnSpPr>
        <p:spPr>
          <a:xfrm>
            <a:off x="4800603" y="1989138"/>
            <a:ext cx="1763713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10" idx="2"/>
            <a:endCxn id="23" idx="0"/>
          </p:cNvCxnSpPr>
          <p:nvPr/>
        </p:nvCxnSpPr>
        <p:spPr>
          <a:xfrm>
            <a:off x="4800600" y="1989138"/>
            <a:ext cx="2266950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0" idx="2"/>
            <a:endCxn id="24" idx="0"/>
          </p:cNvCxnSpPr>
          <p:nvPr/>
        </p:nvCxnSpPr>
        <p:spPr>
          <a:xfrm>
            <a:off x="4800603" y="1989138"/>
            <a:ext cx="2771775" cy="79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eschweifte Klammer rechts 65"/>
          <p:cNvSpPr/>
          <p:nvPr/>
        </p:nvSpPr>
        <p:spPr>
          <a:xfrm rot="5400000">
            <a:off x="4674397" y="99222"/>
            <a:ext cx="252413" cy="60483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90C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>
            <a:off x="4840291" y="3205166"/>
            <a:ext cx="4249737" cy="1512887"/>
          </a:xfrm>
          <a:prstGeom prst="arc">
            <a:avLst>
              <a:gd name="adj1" fmla="val 108423"/>
              <a:gd name="adj2" fmla="val 10786543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Geschweifte Klammer rechts 67"/>
          <p:cNvSpPr/>
          <p:nvPr/>
        </p:nvSpPr>
        <p:spPr>
          <a:xfrm rot="5400000">
            <a:off x="8958263" y="2582863"/>
            <a:ext cx="252412" cy="251936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7820219" y="3509769"/>
            <a:ext cx="2527300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C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cxnSp>
        <p:nvCxnSpPr>
          <p:cNvPr id="72" name="Gerade Verbindung 71"/>
          <p:cNvCxnSpPr>
            <a:stCxn id="67" idx="2"/>
            <a:endCxn id="66" idx="1"/>
          </p:cNvCxnSpPr>
          <p:nvPr/>
        </p:nvCxnSpPr>
        <p:spPr>
          <a:xfrm flipH="1" flipV="1">
            <a:off x="4800600" y="3249616"/>
            <a:ext cx="39688" cy="720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70" idx="0"/>
            <a:endCxn id="25" idx="2"/>
          </p:cNvCxnSpPr>
          <p:nvPr/>
        </p:nvCxnSpPr>
        <p:spPr>
          <a:xfrm flipH="1" flipV="1">
            <a:off x="8076409" y="2997201"/>
            <a:ext cx="100746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0" idx="0"/>
            <a:endCxn id="26" idx="2"/>
          </p:cNvCxnSpPr>
          <p:nvPr/>
        </p:nvCxnSpPr>
        <p:spPr>
          <a:xfrm flipH="1" flipV="1">
            <a:off x="8585995" y="2997201"/>
            <a:ext cx="497875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70" idx="0"/>
            <a:endCxn id="27" idx="2"/>
          </p:cNvCxnSpPr>
          <p:nvPr/>
        </p:nvCxnSpPr>
        <p:spPr>
          <a:xfrm flipV="1">
            <a:off x="9083870" y="2997201"/>
            <a:ext cx="6159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0" idx="0"/>
            <a:endCxn id="28" idx="2"/>
          </p:cNvCxnSpPr>
          <p:nvPr/>
        </p:nvCxnSpPr>
        <p:spPr>
          <a:xfrm flipV="1">
            <a:off x="9083869" y="2997201"/>
            <a:ext cx="516540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0" idx="0"/>
            <a:endCxn id="29" idx="2"/>
          </p:cNvCxnSpPr>
          <p:nvPr/>
        </p:nvCxnSpPr>
        <p:spPr>
          <a:xfrm flipV="1">
            <a:off x="9083870" y="2997201"/>
            <a:ext cx="1020571" cy="5125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/>
          <p:cNvSpPr/>
          <p:nvPr/>
        </p:nvSpPr>
        <p:spPr>
          <a:xfrm>
            <a:off x="19923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6400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22082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32877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3935413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35036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28559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4583116" y="5445125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52324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48006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58801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6527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60960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54483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4151313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7175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6743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7824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8472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8040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9120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9767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9336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8688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7391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>
            <a:spLocks noChangeArrowheads="1"/>
          </p:cNvSpPr>
          <p:nvPr/>
        </p:nvSpPr>
        <p:spPr bwMode="auto">
          <a:xfrm>
            <a:off x="1524003" y="5732466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9120188" y="5013328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9923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26400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22082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32877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3935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35036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28559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4583116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5232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4800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5880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6527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6096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5448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4151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7175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6743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7824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8472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8040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9120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9767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9336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8688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7391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/>
          <p:cNvSpPr txBox="1">
            <a:spLocks noChangeArrowheads="1"/>
          </p:cNvSpPr>
          <p:nvPr/>
        </p:nvSpPr>
        <p:spPr bwMode="auto">
          <a:xfrm>
            <a:off x="1524003" y="3359153"/>
            <a:ext cx="1763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=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9120191" y="3313116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5992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2027241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3581400" y="3984628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en-US" sz="1400" baseline="2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6635750" y="1989141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6169025" y="5732466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</a:t>
            </a:r>
            <a:r>
              <a:rPr lang="de-DE" sz="1400" b="1" baseline="20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b="1" baseline="-25000" dirty="0"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1891342" y="4347104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C48-81A1-4131-BD36-2038A8F87F07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-0.1469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" pathEditMode="relative" ptsTypes="AA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149" grpId="0" animBg="1"/>
      <p:bldP spid="150" grpId="0" animBg="1"/>
      <p:bldP spid="152" grpId="0" animBg="1"/>
      <p:bldP spid="153" grpId="0" animBg="1"/>
      <p:bldP spid="156" grpId="0" animBg="1"/>
      <p:bldP spid="157" grpId="0" animBg="1"/>
      <p:bldP spid="159" grpId="0" animBg="1"/>
      <p:bldP spid="160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4" grpId="0"/>
      <p:bldP spid="176" grpId="0"/>
      <p:bldP spid="177" grpId="0" animBg="1"/>
      <p:bldP spid="178" grpId="0" animBg="1"/>
      <p:bldP spid="180" grpId="0" animBg="1"/>
      <p:bldP spid="181" grpId="0" animBg="1"/>
      <p:bldP spid="184" grpId="0" animBg="1"/>
      <p:bldP spid="185" grpId="0" animBg="1"/>
      <p:bldP spid="187" grpId="0" animBg="1"/>
      <p:bldP spid="188" grpId="0" animBg="1"/>
      <p:bldP spid="192" grpId="0" animBg="1"/>
      <p:bldP spid="194" grpId="0" animBg="1"/>
      <p:bldP spid="195" grpId="0" animBg="1"/>
      <p:bldP spid="197" grpId="0" animBg="1"/>
      <p:bldP spid="198" grpId="0" animBg="1"/>
      <p:bldP spid="202" grpId="0"/>
      <p:bldP spid="204" grpId="0"/>
      <p:bldP spid="212" grpId="0"/>
      <p:bldP spid="217" grpId="0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WOTS Signature Verification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630935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213575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2638998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3143823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3647060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4151885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4656707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5159948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5664773" y="234900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6168010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6672832" y="234900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7176073" y="234900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7680898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8190482" y="234900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>
                <a:solidFill>
                  <a:schemeClr val="tx1"/>
                </a:solidFill>
              </a:rPr>
              <a:t>b</a:t>
            </a:r>
            <a:r>
              <a:rPr lang="de-DE" sz="10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de-DE" sz="1000" baseline="-25000" dirty="0">
                <a:solidFill>
                  <a:schemeClr val="tx1"/>
                </a:solidFill>
              </a:rPr>
              <a:t>1+2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8693723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9204898" y="234900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708135" y="234900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8484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>
          <a:xfrm>
            <a:off x="24961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1" name="Gerade Verbindung mit Pfeil 150"/>
          <p:cNvCxnSpPr>
            <a:stCxn id="149" idx="6"/>
            <a:endCxn id="150" idx="2"/>
          </p:cNvCxnSpPr>
          <p:nvPr/>
        </p:nvCxnSpPr>
        <p:spPr>
          <a:xfrm>
            <a:off x="20643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31438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3791520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4" name="Gerade Verbindung mit Pfeil 153"/>
          <p:cNvCxnSpPr>
            <a:stCxn id="152" idx="6"/>
            <a:endCxn id="153" idx="2"/>
          </p:cNvCxnSpPr>
          <p:nvPr/>
        </p:nvCxnSpPr>
        <p:spPr>
          <a:xfrm>
            <a:off x="33597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/>
          <p:nvPr/>
        </p:nvCxnSpPr>
        <p:spPr>
          <a:xfrm>
            <a:off x="27120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4439223" y="5445125"/>
            <a:ext cx="217487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50885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58" name="Gerade Verbindung mit Pfeil 157"/>
          <p:cNvCxnSpPr>
            <a:stCxn id="156" idx="6"/>
            <a:endCxn id="157" idx="2"/>
          </p:cNvCxnSpPr>
          <p:nvPr/>
        </p:nvCxnSpPr>
        <p:spPr>
          <a:xfrm>
            <a:off x="46567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5736207" y="5445125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63839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1" name="Gerade Verbindung mit Pfeil 160"/>
          <p:cNvCxnSpPr>
            <a:stCxn id="159" idx="6"/>
            <a:endCxn id="160" idx="2"/>
          </p:cNvCxnSpPr>
          <p:nvPr/>
        </p:nvCxnSpPr>
        <p:spPr>
          <a:xfrm>
            <a:off x="59521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161"/>
          <p:cNvCxnSpPr/>
          <p:nvPr/>
        </p:nvCxnSpPr>
        <p:spPr>
          <a:xfrm>
            <a:off x="5304407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>
            <a:off x="4007420" y="5553075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7031607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6599807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76808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83285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78967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89762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9623995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91921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8544495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7247507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10200456" y="5094152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8484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24961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9" name="Gerade Verbindung mit Pfeil 178"/>
          <p:cNvCxnSpPr>
            <a:stCxn id="177" idx="6"/>
            <a:endCxn id="178" idx="2"/>
          </p:cNvCxnSpPr>
          <p:nvPr/>
        </p:nvCxnSpPr>
        <p:spPr>
          <a:xfrm>
            <a:off x="20643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3143820" y="3697288"/>
            <a:ext cx="215900" cy="215900"/>
          </a:xfrm>
          <a:prstGeom prst="ellipse">
            <a:avLst/>
          </a:prstGeom>
          <a:noFill/>
          <a:ln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379152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2" name="Gerade Verbindung mit Pfeil 181"/>
          <p:cNvCxnSpPr>
            <a:stCxn id="180" idx="6"/>
            <a:endCxn id="181" idx="2"/>
          </p:cNvCxnSpPr>
          <p:nvPr/>
        </p:nvCxnSpPr>
        <p:spPr>
          <a:xfrm>
            <a:off x="33597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mit Pfeil 182"/>
          <p:cNvCxnSpPr/>
          <p:nvPr/>
        </p:nvCxnSpPr>
        <p:spPr>
          <a:xfrm>
            <a:off x="2712020" y="3805238"/>
            <a:ext cx="431800" cy="0"/>
          </a:xfrm>
          <a:prstGeom prst="straightConnector1">
            <a:avLst/>
          </a:prstGeom>
          <a:ln w="22225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Ellipse 183"/>
          <p:cNvSpPr/>
          <p:nvPr/>
        </p:nvSpPr>
        <p:spPr>
          <a:xfrm>
            <a:off x="4439223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50885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46567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57362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63839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59521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53044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400742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7031607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6599807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76808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83285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78967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89762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9623995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91921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8544495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7247507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10191469" y="3331046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5848920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1883348" y="2564904"/>
            <a:ext cx="2016125" cy="11323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mit Pfeil 212"/>
          <p:cNvCxnSpPr>
            <a:stCxn id="29" idx="2"/>
            <a:endCxn id="160" idx="0"/>
          </p:cNvCxnSpPr>
          <p:nvPr/>
        </p:nvCxnSpPr>
        <p:spPr>
          <a:xfrm flipH="1">
            <a:off x="6491857" y="2564907"/>
            <a:ext cx="3468688" cy="28802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eck 101"/>
          <p:cNvSpPr/>
          <p:nvPr/>
        </p:nvSpPr>
        <p:spPr>
          <a:xfrm>
            <a:off x="1745476" y="4216653"/>
            <a:ext cx="254934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3759632" y="3861051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6312024" y="5661251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0272588" y="544534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" name="Ellipse 111"/>
          <p:cNvSpPr/>
          <p:nvPr/>
        </p:nvSpPr>
        <p:spPr>
          <a:xfrm>
            <a:off x="10272588" y="3697511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feld 112"/>
              <p:cNvSpPr txBox="1">
                <a:spLocks noChangeArrowheads="1"/>
              </p:cNvSpPr>
              <p:nvPr/>
            </p:nvSpPr>
            <p:spPr bwMode="auto">
              <a:xfrm>
                <a:off x="4223794" y="3331045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400" baseline="200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3" name="Textfeld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3" y="3331045"/>
                <a:ext cx="1080615" cy="312586"/>
              </a:xfrm>
              <a:prstGeom prst="rect">
                <a:avLst/>
              </a:prstGeom>
              <a:blipFill rotWithShape="0">
                <a:blip r:embed="rId3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feld 113"/>
              <p:cNvSpPr txBox="1">
                <a:spLocks noChangeArrowheads="1"/>
              </p:cNvSpPr>
              <p:nvPr/>
            </p:nvSpPr>
            <p:spPr bwMode="auto">
              <a:xfrm>
                <a:off x="4943380" y="3985321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feld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379" y="3985321"/>
                <a:ext cx="1080615" cy="312586"/>
              </a:xfrm>
              <a:prstGeom prst="rect">
                <a:avLst/>
              </a:prstGeom>
              <a:blipFill rotWithShape="0">
                <a:blip r:embed="rId4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feld 114"/>
              <p:cNvSpPr txBox="1">
                <a:spLocks noChangeArrowheads="1"/>
              </p:cNvSpPr>
              <p:nvPr/>
            </p:nvSpPr>
            <p:spPr bwMode="auto">
              <a:xfrm>
                <a:off x="5519444" y="3337249"/>
                <a:ext cx="1080615" cy="312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feld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443" y="3337249"/>
                <a:ext cx="1080615" cy="312586"/>
              </a:xfrm>
              <a:prstGeom prst="rect">
                <a:avLst/>
              </a:prstGeom>
              <a:blipFill rotWithShape="0">
                <a:blip r:embed="rId5"/>
                <a:stretch>
                  <a:fillRect t="-1923" b="-17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/>
              <p:cNvSpPr txBox="1">
                <a:spLocks noChangeArrowheads="1"/>
              </p:cNvSpPr>
              <p:nvPr/>
            </p:nvSpPr>
            <p:spPr bwMode="auto">
              <a:xfrm>
                <a:off x="9204898" y="4012611"/>
                <a:ext cx="1175307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de-DE" sz="1400" baseline="-250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1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feld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897" y="4012611"/>
                <a:ext cx="1175307" cy="315856"/>
              </a:xfrm>
              <a:prstGeom prst="rect">
                <a:avLst/>
              </a:prstGeom>
              <a:blipFill rotWithShape="0">
                <a:blip r:embed="rId6"/>
                <a:stretch>
                  <a:fillRect t="-1923" b="-1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>
                <a:spLocks noChangeArrowheads="1"/>
              </p:cNvSpPr>
              <p:nvPr/>
            </p:nvSpPr>
            <p:spPr bwMode="auto">
              <a:xfrm>
                <a:off x="9299590" y="5661250"/>
                <a:ext cx="1188899" cy="31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𝒄</m:t>
                        </m:r>
                      </m:e>
                      <m:sup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𝒘</m:t>
                        </m:r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de-DE" sz="1400" b="1" i="1" dirty="0">
                            <a:latin typeface="Cambria Math" panose="02040503050406030204" pitchFamily="18" charset="0"/>
                            <a:ea typeface="Verdana" pitchFamily="34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b="1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de-DE" sz="1400" b="1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de-DE" sz="1400" b="1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Times New Roman" pitchFamily="18" charset="0"/>
                              </a:rPr>
                              <m:t>𝒍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400" i="1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(</a:t>
                </a:r>
                <a:r>
                  <a:rPr lang="el-GR" sz="1400" dirty="0">
                    <a:solidFill>
                      <a:srgbClr val="7030A0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σ</a:t>
                </a:r>
                <a:r>
                  <a:rPr lang="en-US" sz="1400" b="1" i="1" baseline="-25000" dirty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l</a:t>
                </a:r>
                <a:r>
                  <a:rPr lang="en-US" sz="1400" b="1" i="1" dirty="0">
                    <a:solidFill>
                      <a:srgbClr val="7030A0"/>
                    </a:solidFill>
                    <a:latin typeface="French Script MT" pitchFamily="66" charset="0"/>
                    <a:ea typeface="Verdana" pitchFamily="34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ea typeface="Verdana" pitchFamily="34" charset="0"/>
                    <a:cs typeface="Times New Roman" pitchFamily="18" charset="0"/>
                  </a:rPr>
                  <a:t>)</a:t>
                </a:r>
                <a:endParaRPr lang="de-DE" sz="1400" dirty="0">
                  <a:solidFill>
                    <a:srgbClr val="C00000"/>
                  </a:solidFill>
                  <a:ea typeface="Verdan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589" y="5661250"/>
                <a:ext cx="1188899" cy="315856"/>
              </a:xfrm>
              <a:prstGeom prst="rect">
                <a:avLst/>
              </a:prstGeom>
              <a:blipFill rotWithShape="0">
                <a:blip r:embed="rId7"/>
                <a:stretch>
                  <a:fillRect t="-3922" b="-176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9840419" y="360887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9885244" y="5355286"/>
            <a:ext cx="1080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</a:t>
            </a:r>
            <a:r>
              <a:rPr lang="de-DE" sz="2000" b="1" i="1" baseline="30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de-DE" sz="2000" b="1" baseline="30000" dirty="0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1774825" y="1628800"/>
            <a:ext cx="417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>
                <a:solidFill>
                  <a:srgbClr val="00090C"/>
                </a:solidFill>
              </a:rPr>
              <a:t>Verifier knows: M, w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6CF8-B4AA-4D1D-9C3C-379438314B95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8190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6600" dirty="0" smtClean="0"/>
              <a:t>Multi-Tree MSS</a:t>
            </a:r>
            <a:endParaRPr lang="en-US" sz="6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C51C-209F-49F8-98E6-315907E90488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quantum threat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Shor’s algorithm</a:t>
            </a:r>
            <a:r>
              <a:rPr lang="en-US" dirty="0" smtClean="0"/>
              <a:t> breaks RSA, </a:t>
            </a:r>
            <a:br>
              <a:rPr lang="en-US" dirty="0" smtClean="0"/>
            </a:br>
            <a:r>
              <a:rPr lang="en-US" dirty="0" smtClean="0"/>
              <a:t>(EC)DSA, (EC)DH,…</a:t>
            </a:r>
          </a:p>
          <a:p>
            <a:endParaRPr lang="en-US" dirty="0" smtClean="0"/>
          </a:p>
          <a:p>
            <a:r>
              <a:rPr lang="en-US" b="1" dirty="0" smtClean="0"/>
              <a:t>Grover’s algorithm </a:t>
            </a:r>
            <a:r>
              <a:rPr lang="en-US" dirty="0" smtClean="0"/>
              <a:t>asymptotically </a:t>
            </a:r>
            <a:br>
              <a:rPr lang="en-US" dirty="0" smtClean="0"/>
            </a:br>
            <a:r>
              <a:rPr lang="en-US" dirty="0" smtClean="0"/>
              <a:t>reduces complexity of brute-force </a:t>
            </a:r>
            <a:br>
              <a:rPr lang="en-US" dirty="0" smtClean="0"/>
            </a:br>
            <a:r>
              <a:rPr lang="en-US" dirty="0" smtClean="0"/>
              <a:t>search attacks by a square-root </a:t>
            </a:r>
            <a:br>
              <a:rPr lang="en-US" dirty="0" smtClean="0"/>
            </a:br>
            <a:r>
              <a:rPr lang="en-US" dirty="0" smtClean="0"/>
              <a:t>factor.</a:t>
            </a:r>
            <a:br>
              <a:rPr lang="en-US" dirty="0" smtClean="0"/>
            </a:br>
            <a:endParaRPr lang="de-DE" dirty="0" smtClean="0"/>
          </a:p>
        </p:txBody>
      </p:sp>
      <p:pic>
        <p:nvPicPr>
          <p:cNvPr id="14340" name="Picture 4" descr="https://upload.wikimedia.org/wikipedia/commons/thumb/a/af/Peter_Shor.jpg/220px-Peter_Sh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18" y="1690688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tZ1zafuNR_pXEZ5nk96XeP9B7QVfI2cbVuNFLN2SohcT6Mxx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91" y="2948203"/>
            <a:ext cx="1938655" cy="23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C7B9-B252-402E-86B3-D0FF5F015548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">
        <p14:flythrough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Multi-Tree </a:t>
            </a:r>
            <a:r>
              <a:rPr lang="de-DE" dirty="0" smtClean="0"/>
              <a:t>MSS / Hypertree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Uses multiple layers of trees to reduce key generation time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-&gt; Key </a:t>
                </a:r>
                <a:r>
                  <a:rPr lang="en-US" dirty="0" smtClean="0"/>
                  <a:t>state generation &amp; stateless signing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2000" dirty="0"/>
                  <a:t>(= Building </a:t>
                </a:r>
                <a:r>
                  <a:rPr lang="en-US" sz="2000" dirty="0" smtClean="0"/>
                  <a:t>one tree </a:t>
                </a:r>
                <a:r>
                  <a:rPr lang="en-US" sz="2000" dirty="0"/>
                  <a:t>on each layer)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 baseline="30000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b="0" i="1" dirty="0" smtClean="0">
                                  <a:solidFill>
                                    <a:srgbClr val="00090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dirty="0" smtClean="0">
                                  <a:solidFill>
                                    <a:srgbClr val="00090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dirty="0" smtClean="0">
                                  <a:solidFill>
                                    <a:srgbClr val="00090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b="0" i="1" dirty="0" smtClean="0">
                                  <a:solidFill>
                                    <a:srgbClr val="00090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b="0" i="1" dirty="0" smtClean="0">
                                  <a:solidFill>
                                    <a:srgbClr val="00090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090C"/>
                  </a:solidFill>
                </a:endParaRPr>
              </a:p>
              <a:p>
                <a:pPr marL="0" indent="0">
                  <a:buNone/>
                </a:pPr>
                <a:r>
                  <a:rPr lang="de-DE" dirty="0" smtClean="0"/>
                  <a:t>-&gt; Worst-case </a:t>
                </a:r>
                <a:r>
                  <a:rPr lang="de-DE" dirty="0" smtClean="0"/>
                  <a:t>stateful signing </a:t>
                </a:r>
                <a:r>
                  <a:rPr lang="de-DE" dirty="0" smtClean="0"/>
                  <a:t>times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→</m:t>
                      </m:r>
                      <m:r>
                        <a:rPr lang="en-US" i="1" dirty="0">
                          <a:solidFill>
                            <a:srgbClr val="00090C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r>
                            <a:rPr lang="de-DE" b="0" i="1" dirty="0" smtClean="0">
                              <a:solidFill>
                                <a:srgbClr val="00090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90C"/>
                  </a:solidFill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solidFill>
                      <a:srgbClr val="00090C"/>
                    </a:solidFill>
                  </a:rPr>
                  <a:t>-&gt; Increases signature </a:t>
                </a:r>
                <a:br>
                  <a:rPr lang="de-DE" dirty="0" smtClean="0">
                    <a:solidFill>
                      <a:srgbClr val="00090C"/>
                    </a:solidFill>
                  </a:rPr>
                </a:br>
                <a:r>
                  <a:rPr lang="de-DE" dirty="0" smtClean="0">
                    <a:solidFill>
                      <a:srgbClr val="00090C"/>
                    </a:solidFill>
                  </a:rPr>
                  <a:t>size by d-1 one-time </a:t>
                </a:r>
                <a:br>
                  <a:rPr lang="de-DE" dirty="0" smtClean="0">
                    <a:solidFill>
                      <a:srgbClr val="00090C"/>
                    </a:solidFill>
                  </a:rPr>
                </a:br>
                <a:r>
                  <a:rPr lang="de-DE" dirty="0" smtClean="0">
                    <a:solidFill>
                      <a:srgbClr val="00090C"/>
                    </a:solidFill>
                  </a:rPr>
                  <a:t>signatures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64"/>
          <p:cNvGrpSpPr/>
          <p:nvPr/>
        </p:nvGrpSpPr>
        <p:grpSpPr>
          <a:xfrm>
            <a:off x="4655841" y="2924945"/>
            <a:ext cx="5847408" cy="3176215"/>
            <a:chOff x="250825" y="2800350"/>
            <a:chExt cx="4448175" cy="2416175"/>
          </a:xfrm>
        </p:grpSpPr>
        <p:pic>
          <p:nvPicPr>
            <p:cNvPr id="6" name="Picture 302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0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7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77" name="Picture 36" descr="cert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37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8" descr="docsi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0" name="Picture 24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pic>
          <p:nvPicPr>
            <p:cNvPr id="73" name="Picture 261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75" name="Picture 304" descr="do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2473-1CB4-4DB7-B80F-A498301A85FA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hash-based signatures </a:t>
            </a:r>
            <a:r>
              <a:rPr lang="en-US" sz="2000" dirty="0"/>
              <a:t>[NY89,Gol87,Gol04]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Goldreich’s</a:t>
                </a:r>
                <a:r>
                  <a:rPr lang="en-US" dirty="0"/>
                  <a:t> approach </a:t>
                </a:r>
                <a:r>
                  <a:rPr lang="en-US" dirty="0"/>
                  <a:t>[Gol04]: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Security </a:t>
                </a:r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 binary tree as in </a:t>
                </a:r>
                <a:r>
                  <a:rPr lang="en-US" dirty="0" err="1"/>
                  <a:t>Merkle</a:t>
                </a:r>
                <a:r>
                  <a:rPr lang="en-US" dirty="0"/>
                  <a:t>, but</a:t>
                </a:r>
                <a:r>
                  <a:rPr lang="en-US" dirty="0"/>
                  <a:t>...</a:t>
                </a:r>
                <a:endParaRPr lang="en-US" dirty="0"/>
              </a:p>
              <a:p>
                <a:r>
                  <a:rPr lang="en-US" dirty="0"/>
                  <a:t>…for security</a:t>
                </a:r>
                <a:endParaRPr lang="en-US" dirty="0"/>
              </a:p>
              <a:p>
                <a:pPr lvl="1"/>
                <a:r>
                  <a:rPr lang="en-US" dirty="0"/>
                  <a:t>pick </a:t>
                </a:r>
                <a:r>
                  <a:rPr lang="en-US" dirty="0"/>
                  <a:t>index </a:t>
                </a:r>
                <a:r>
                  <a:rPr lang="en-US" dirty="0" err="1"/>
                  <a:t>i</a:t>
                </a:r>
                <a:r>
                  <a:rPr lang="en-US" dirty="0"/>
                  <a:t> at random;</a:t>
                </a:r>
                <a:endParaRPr lang="en-US" dirty="0"/>
              </a:p>
              <a:p>
                <a:pPr lvl="1"/>
                <a:r>
                  <a:rPr lang="en-US" dirty="0"/>
                  <a:t>requires huge tree to avoid index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collisions (e.g</a:t>
                </a:r>
                <a:r>
                  <a:rPr lang="en-US" dirty="0"/>
                  <a:t>., </a:t>
                </a:r>
                <a:r>
                  <a:rPr lang="en-US" dirty="0"/>
                  <a:t>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dirty="0"/>
                  <a:t>).</a:t>
                </a:r>
                <a:endParaRPr lang="en-US" dirty="0"/>
              </a:p>
              <a:p>
                <a:r>
                  <a:rPr lang="en-US" dirty="0"/>
                  <a:t>…for </a:t>
                </a:r>
                <a:r>
                  <a:rPr lang="en-US" dirty="0"/>
                  <a:t>efficiency</a:t>
                </a:r>
                <a:r>
                  <a:rPr lang="en-US" dirty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use </a:t>
                </a:r>
                <a:r>
                  <a:rPr lang="en-US" dirty="0" smtClean="0"/>
                  <a:t>binary certification tree of OTS key pairs</a:t>
                </a:r>
                <a:br>
                  <a:rPr lang="en-US" dirty="0" smtClean="0"/>
                </a:br>
                <a:r>
                  <a:rPr lang="en-US" dirty="0" smtClean="0"/>
                  <a:t>(= </a:t>
                </a:r>
                <a:r>
                  <a:rPr lang="en-US" dirty="0" err="1" smtClean="0"/>
                  <a:t>Hypertree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OTS secret keys are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generated </a:t>
                </a:r>
                <a:r>
                  <a:rPr lang="en-US" dirty="0" err="1"/>
                  <a:t>pseudorandomly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15-3-2019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22</a:t>
            </a:fld>
            <a:endParaRPr lang="nl-NL"/>
          </a:p>
        </p:txBody>
      </p:sp>
      <p:grpSp>
        <p:nvGrpSpPr>
          <p:cNvPr id="8" name="Gruppieren 85"/>
          <p:cNvGrpSpPr>
            <a:grpSpLocks/>
          </p:cNvGrpSpPr>
          <p:nvPr/>
        </p:nvGrpSpPr>
        <p:grpSpPr bwMode="auto">
          <a:xfrm>
            <a:off x="9192345" y="1196752"/>
            <a:ext cx="504056" cy="706666"/>
            <a:chOff x="3275856" y="2492896"/>
            <a:chExt cx="1080120" cy="1512168"/>
          </a:xfrm>
        </p:grpSpPr>
        <p:sp>
          <p:nvSpPr>
            <p:cNvPr id="9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10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pieren 85"/>
          <p:cNvGrpSpPr>
            <a:grpSpLocks/>
          </p:cNvGrpSpPr>
          <p:nvPr/>
        </p:nvGrpSpPr>
        <p:grpSpPr bwMode="auto">
          <a:xfrm>
            <a:off x="8866509" y="2060848"/>
            <a:ext cx="504056" cy="706666"/>
            <a:chOff x="3275856" y="2492896"/>
            <a:chExt cx="1080120" cy="1512168"/>
          </a:xfrm>
        </p:grpSpPr>
        <p:sp>
          <p:nvSpPr>
            <p:cNvPr id="13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14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pieren 85"/>
          <p:cNvGrpSpPr>
            <a:grpSpLocks/>
          </p:cNvGrpSpPr>
          <p:nvPr/>
        </p:nvGrpSpPr>
        <p:grpSpPr bwMode="auto">
          <a:xfrm>
            <a:off x="9579561" y="2060848"/>
            <a:ext cx="504056" cy="706666"/>
            <a:chOff x="3275856" y="2492896"/>
            <a:chExt cx="1080120" cy="1512168"/>
          </a:xfrm>
        </p:grpSpPr>
        <p:sp>
          <p:nvSpPr>
            <p:cNvPr id="17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18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Straight Connector 35"/>
          <p:cNvCxnSpPr>
            <a:endCxn id="9" idx="2"/>
          </p:cNvCxnSpPr>
          <p:nvPr/>
        </p:nvCxnSpPr>
        <p:spPr>
          <a:xfrm flipV="1">
            <a:off x="9215831" y="1903418"/>
            <a:ext cx="228543" cy="2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" idx="2"/>
          </p:cNvCxnSpPr>
          <p:nvPr/>
        </p:nvCxnSpPr>
        <p:spPr>
          <a:xfrm flipH="1" flipV="1">
            <a:off x="9444374" y="1903419"/>
            <a:ext cx="275513" cy="2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85"/>
          <p:cNvGrpSpPr>
            <a:grpSpLocks/>
          </p:cNvGrpSpPr>
          <p:nvPr/>
        </p:nvGrpSpPr>
        <p:grpSpPr bwMode="auto">
          <a:xfrm>
            <a:off x="8544272" y="2938358"/>
            <a:ext cx="504056" cy="706666"/>
            <a:chOff x="3275856" y="2492896"/>
            <a:chExt cx="1080120" cy="1512168"/>
          </a:xfrm>
        </p:grpSpPr>
        <p:sp>
          <p:nvSpPr>
            <p:cNvPr id="42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3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pieren 85"/>
          <p:cNvGrpSpPr>
            <a:grpSpLocks/>
          </p:cNvGrpSpPr>
          <p:nvPr/>
        </p:nvGrpSpPr>
        <p:grpSpPr bwMode="auto">
          <a:xfrm>
            <a:off x="9285738" y="2938358"/>
            <a:ext cx="504056" cy="706666"/>
            <a:chOff x="3275856" y="2492896"/>
            <a:chExt cx="1080120" cy="1512168"/>
          </a:xfrm>
        </p:grpSpPr>
        <p:sp>
          <p:nvSpPr>
            <p:cNvPr id="46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47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9" name="Straight Connector 48"/>
          <p:cNvCxnSpPr/>
          <p:nvPr/>
        </p:nvCxnSpPr>
        <p:spPr>
          <a:xfrm flipV="1">
            <a:off x="8893594" y="2780928"/>
            <a:ext cx="228543" cy="2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9122137" y="2780929"/>
            <a:ext cx="275513" cy="2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85"/>
          <p:cNvGrpSpPr>
            <a:grpSpLocks/>
          </p:cNvGrpSpPr>
          <p:nvPr/>
        </p:nvGrpSpPr>
        <p:grpSpPr bwMode="auto">
          <a:xfrm>
            <a:off x="8939388" y="3802454"/>
            <a:ext cx="504056" cy="706666"/>
            <a:chOff x="3275856" y="2492896"/>
            <a:chExt cx="1080120" cy="1512168"/>
          </a:xfrm>
        </p:grpSpPr>
        <p:sp>
          <p:nvSpPr>
            <p:cNvPr id="52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53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uppieren 85"/>
          <p:cNvGrpSpPr>
            <a:grpSpLocks/>
          </p:cNvGrpSpPr>
          <p:nvPr/>
        </p:nvGrpSpPr>
        <p:grpSpPr bwMode="auto">
          <a:xfrm>
            <a:off x="9652440" y="3802454"/>
            <a:ext cx="504056" cy="706666"/>
            <a:chOff x="3275856" y="2492896"/>
            <a:chExt cx="1080120" cy="1512168"/>
          </a:xfrm>
        </p:grpSpPr>
        <p:sp>
          <p:nvSpPr>
            <p:cNvPr id="56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57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>
          <a:xfrm flipV="1">
            <a:off x="9288710" y="3645024"/>
            <a:ext cx="228543" cy="2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9517253" y="3645025"/>
            <a:ext cx="275513" cy="2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85"/>
          <p:cNvGrpSpPr>
            <a:grpSpLocks/>
          </p:cNvGrpSpPr>
          <p:nvPr/>
        </p:nvGrpSpPr>
        <p:grpSpPr bwMode="auto">
          <a:xfrm>
            <a:off x="8616280" y="5314622"/>
            <a:ext cx="504056" cy="706666"/>
            <a:chOff x="3275856" y="2492896"/>
            <a:chExt cx="1080120" cy="1512168"/>
          </a:xfrm>
        </p:grpSpPr>
        <p:sp>
          <p:nvSpPr>
            <p:cNvPr id="62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63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uppieren 85"/>
          <p:cNvGrpSpPr>
            <a:grpSpLocks/>
          </p:cNvGrpSpPr>
          <p:nvPr/>
        </p:nvGrpSpPr>
        <p:grpSpPr bwMode="auto">
          <a:xfrm>
            <a:off x="9329332" y="5314622"/>
            <a:ext cx="504056" cy="706666"/>
            <a:chOff x="3275856" y="2492896"/>
            <a:chExt cx="1080120" cy="1512168"/>
          </a:xfrm>
        </p:grpSpPr>
        <p:sp>
          <p:nvSpPr>
            <p:cNvPr id="66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de-DE" sz="1200" kern="0" dirty="0">
                  <a:solidFill>
                    <a:srgbClr val="000000"/>
                  </a:solidFill>
                  <a:latin typeface="Verdana"/>
                </a:rPr>
                <a:t>OTS</a:t>
              </a:r>
            </a:p>
          </p:txBody>
        </p:sp>
        <p:pic>
          <p:nvPicPr>
            <p:cNvPr id="67" name="Picture 220" descr="ru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234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9" name="Straight Connector 68"/>
          <p:cNvCxnSpPr/>
          <p:nvPr/>
        </p:nvCxnSpPr>
        <p:spPr>
          <a:xfrm flipV="1">
            <a:off x="8965602" y="5157192"/>
            <a:ext cx="228543" cy="235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9194145" y="5157193"/>
            <a:ext cx="275513" cy="25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2874" t="95673" r="27285"/>
          <a:stretch/>
        </p:blipFill>
        <p:spPr bwMode="auto">
          <a:xfrm>
            <a:off x="9340071" y="6095029"/>
            <a:ext cx="50405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Connector 71"/>
          <p:cNvCxnSpPr>
            <a:stCxn id="52" idx="2"/>
          </p:cNvCxnSpPr>
          <p:nvPr/>
        </p:nvCxnSpPr>
        <p:spPr>
          <a:xfrm>
            <a:off x="9191417" y="4509120"/>
            <a:ext cx="9133" cy="666102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 </a:t>
            </a:r>
            <a:r>
              <a:rPr lang="de-DE" sz="3200" dirty="0"/>
              <a:t>[</a:t>
            </a:r>
            <a:r>
              <a:rPr lang="de-DE" sz="3200" dirty="0" smtClean="0"/>
              <a:t>BHH</a:t>
            </a:r>
            <a:r>
              <a:rPr lang="de-DE" sz="3200" baseline="30000" dirty="0" smtClean="0"/>
              <a:t>+</a:t>
            </a:r>
            <a:r>
              <a:rPr lang="de-DE" sz="3200" dirty="0" smtClean="0"/>
              <a:t>15]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Select index pseudo-randomly</a:t>
            </a:r>
          </a:p>
          <a:p>
            <a:r>
              <a:rPr lang="de-DE" dirty="0" smtClean="0"/>
              <a:t>Use a few-time signature key-pair on</a:t>
            </a:r>
            <a:br>
              <a:rPr lang="de-DE" dirty="0" smtClean="0"/>
            </a:br>
            <a:r>
              <a:rPr lang="de-DE" dirty="0" smtClean="0"/>
              <a:t>leaves to sign messages</a:t>
            </a:r>
          </a:p>
          <a:p>
            <a:pPr lvl="1"/>
            <a:r>
              <a:rPr lang="de-DE" dirty="0" smtClean="0"/>
              <a:t>Few index collisions allowed</a:t>
            </a:r>
          </a:p>
          <a:p>
            <a:pPr lvl="1"/>
            <a:r>
              <a:rPr lang="de-DE" dirty="0" smtClean="0"/>
              <a:t>Allows to reduce tree height</a:t>
            </a:r>
          </a:p>
          <a:p>
            <a:r>
              <a:rPr lang="de-DE" dirty="0" smtClean="0"/>
              <a:t>Use hypertree: Use d &lt;&lt; h.</a:t>
            </a:r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885" y="365125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5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arguments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462-EAD9-4F4C-88FE-D6DF2202F863}" type="datetime1">
              <a:rPr lang="de-DE" smtClean="0"/>
              <a:t>15.03.2019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7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Reductions should lead to</a:t>
            </a:r>
          </a:p>
          <a:p>
            <a:r>
              <a:rPr lang="de-DE" dirty="0" smtClean="0"/>
              <a:t>collision-resilience,</a:t>
            </a:r>
          </a:p>
          <a:p>
            <a:r>
              <a:rPr lang="de-DE" dirty="0"/>
              <a:t>m</a:t>
            </a:r>
            <a:r>
              <a:rPr lang="de-DE" dirty="0" smtClean="0"/>
              <a:t>ulti-target attack protection,</a:t>
            </a:r>
          </a:p>
          <a:p>
            <a:r>
              <a:rPr lang="de-DE" dirty="0"/>
              <a:t>t</a:t>
            </a:r>
            <a:r>
              <a:rPr lang="de-DE" dirty="0" smtClean="0"/>
              <a:t>ight security reductions,</a:t>
            </a:r>
          </a:p>
          <a:p>
            <a:pPr marL="0" indent="0">
              <a:buNone/>
            </a:pPr>
            <a:r>
              <a:rPr lang="de-DE" dirty="0"/>
              <a:t>a</a:t>
            </a:r>
            <a:r>
              <a:rPr lang="de-DE" dirty="0" smtClean="0"/>
              <a:t>nd allow for</a:t>
            </a:r>
            <a:endParaRPr lang="de-DE" dirty="0"/>
          </a:p>
          <a:p>
            <a:r>
              <a:rPr lang="de-DE" dirty="0"/>
              <a:t>e</a:t>
            </a:r>
            <a:r>
              <a:rPr lang="de-DE" dirty="0" smtClean="0"/>
              <a:t>asy verification, and</a:t>
            </a:r>
          </a:p>
          <a:p>
            <a:r>
              <a:rPr lang="de-DE" dirty="0" smtClean="0"/>
              <a:t>maintainability.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F830-E774-4194-9E1E-9FF744964998}" type="datetime1">
              <a:rPr lang="de-DE" smtClean="0"/>
              <a:t>15.03.2019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Multi-target </a:t>
            </a:r>
            <a:r>
              <a:rPr lang="de-DE" dirty="0" smtClean="0"/>
              <a:t>attacks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 smtClean="0"/>
                  <a:t>WOTS &amp; Lamport need </a:t>
                </a:r>
                <a:r>
                  <a:rPr lang="en-US" dirty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h</a:t>
                </a:r>
                <a:r>
                  <a:rPr lang="en-US" dirty="0" smtClean="0">
                    <a:solidFill>
                      <a:srgbClr val="00090C"/>
                    </a:solidFill>
                    <a:ea typeface="Verdana" pitchFamily="34" charset="0"/>
                    <a:cs typeface="Verdana" pitchFamily="34" charset="0"/>
                  </a:rPr>
                  <a:t>ash function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dirty="0" smtClean="0"/>
                  <a:t> to </a:t>
                </a:r>
                <a:br>
                  <a:rPr lang="de-DE" dirty="0" smtClean="0"/>
                </a:br>
                <a:r>
                  <a:rPr lang="de-DE" dirty="0" smtClean="0"/>
                  <a:t>be one-way</a:t>
                </a:r>
              </a:p>
              <a:p>
                <a:r>
                  <a:rPr lang="de-DE" dirty="0" smtClean="0"/>
                  <a:t>Hypertree </a:t>
                </a:r>
                <a:r>
                  <a:rPr lang="de-DE" dirty="0" smtClean="0"/>
                  <a:t>of total height 60 with WOTS </a:t>
                </a:r>
                <a:br>
                  <a:rPr lang="de-DE" dirty="0" smtClean="0"/>
                </a:br>
                <a:r>
                  <a:rPr lang="de-DE" dirty="0" smtClean="0"/>
                  <a:t>(w=16) leads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∙67≈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66</m:t>
                        </m:r>
                      </m:sup>
                    </m:sSup>
                  </m:oMath>
                </a14:m>
                <a:r>
                  <a:rPr lang="de-DE" b="0" dirty="0" smtClean="0">
                    <a:ea typeface="Cambria Math" panose="02040503050406030204" pitchFamily="18" charset="0"/>
                  </a:rPr>
                  <a:t/>
                </a:r>
                <a:br>
                  <a:rPr lang="de-DE" b="0" dirty="0" smtClean="0">
                    <a:ea typeface="Cambria Math" panose="02040503050406030204" pitchFamily="18" charset="0"/>
                  </a:rPr>
                </a:br>
                <a:r>
                  <a:rPr lang="de-DE" b="0" dirty="0" smtClean="0">
                    <a:ea typeface="Cambria Math" panose="02040503050406030204" pitchFamily="18" charset="0"/>
                  </a:rPr>
                  <a:t>images. </a:t>
                </a:r>
              </a:p>
              <a:p>
                <a:r>
                  <a:rPr lang="de-DE" b="0" dirty="0" smtClean="0">
                    <a:ea typeface="Cambria Math" panose="02040503050406030204" pitchFamily="18" charset="0"/>
                  </a:rPr>
                  <a:t>Inverting one of them allows existential </a:t>
                </a:r>
                <a:br>
                  <a:rPr lang="de-DE" b="0" dirty="0" smtClean="0">
                    <a:ea typeface="Cambria Math" panose="02040503050406030204" pitchFamily="18" charset="0"/>
                  </a:rPr>
                </a:br>
                <a:r>
                  <a:rPr lang="de-DE" b="0" dirty="0" smtClean="0">
                    <a:ea typeface="Cambria Math" panose="02040503050406030204" pitchFamily="18" charset="0"/>
                  </a:rPr>
                  <a:t>forgery (at least massively reduces complexity)</a:t>
                </a:r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de-DE" dirty="0">
                    <a:ea typeface="Cambria Math" panose="02040503050406030204" pitchFamily="18" charset="0"/>
                  </a:rPr>
                  <a:t>q</a:t>
                </a:r>
                <a:r>
                  <a:rPr lang="de-DE" b="0" dirty="0" smtClean="0">
                    <a:ea typeface="Cambria Math" panose="02040503050406030204" pitchFamily="18" charset="0"/>
                  </a:rPr>
                  <a:t>-query brute-force succeeds with probability</a:t>
                </a:r>
                <a:br>
                  <a:rPr lang="de-DE" b="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conventional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quantum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We loose 66 bits of security! (33 bits quantum)</a:t>
                </a:r>
                <a:r>
                  <a:rPr lang="de-DE" b="0" dirty="0" smtClean="0">
                    <a:ea typeface="Cambria Math" panose="02040503050406030204" pitchFamily="18" charset="0"/>
                  </a:rPr>
                  <a:t/>
                </a:r>
                <a:br>
                  <a:rPr lang="de-DE" b="0" dirty="0" smtClean="0">
                    <a:ea typeface="Cambria Math" panose="02040503050406030204" pitchFamily="18" charset="0"/>
                  </a:rPr>
                </a:br>
                <a:endParaRPr lang="de-DE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9E70-08D4-4323-8B11-AD2BF138754A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26</a:t>
            </a:fld>
            <a:endParaRPr lang="en-US" dirty="0"/>
          </a:p>
        </p:txBody>
      </p:sp>
      <p:sp>
        <p:nvSpPr>
          <p:cNvPr id="13" name="AutoShape 2" descr="Bildergebnis für dartboard"/>
          <p:cNvSpPr>
            <a:spLocks noChangeAspect="1" noChangeArrowheads="1"/>
          </p:cNvSpPr>
          <p:nvPr/>
        </p:nvSpPr>
        <p:spPr bwMode="auto">
          <a:xfrm>
            <a:off x="155575" y="-2438400"/>
            <a:ext cx="50863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76" y="1981814"/>
            <a:ext cx="1194005" cy="1194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58" y="1980355"/>
            <a:ext cx="1194005" cy="11940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63" y="1980355"/>
            <a:ext cx="1194005" cy="1194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25" y="3009286"/>
            <a:ext cx="1194005" cy="1194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07" y="3007827"/>
            <a:ext cx="1194005" cy="1194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12" y="3007827"/>
            <a:ext cx="1194005" cy="119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90" y="4031838"/>
            <a:ext cx="1194005" cy="119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72" y="4030379"/>
            <a:ext cx="1194005" cy="1194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77" y="4030379"/>
            <a:ext cx="1194005" cy="11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Multi-target </a:t>
            </a:r>
            <a:r>
              <a:rPr lang="de-DE" dirty="0" smtClean="0"/>
              <a:t>attacks: Mitigation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Mitigation: Separate targets [HRS16]</a:t>
                </a:r>
              </a:p>
              <a:p>
                <a:r>
                  <a:rPr lang="de-DE" dirty="0" smtClean="0"/>
                  <a:t>Common approach: </a:t>
                </a:r>
              </a:p>
              <a:p>
                <a:pPr lvl="1"/>
                <a:r>
                  <a:rPr lang="de-DE" dirty="0" smtClean="0"/>
                  <a:t>In addition to </a:t>
                </a:r>
                <a:r>
                  <a:rPr lang="de-DE" dirty="0" smtClean="0"/>
                  <a:t>hash function description </a:t>
                </a:r>
                <a:br>
                  <a:rPr lang="de-DE" dirty="0" smtClean="0"/>
                </a:br>
                <a:r>
                  <a:rPr lang="de-DE" dirty="0" smtClean="0"/>
                  <a:t>and </a:t>
                </a:r>
                <a:r>
                  <a:rPr lang="de-DE" dirty="0" smtClean="0"/>
                  <a:t>„input“ take</a:t>
                </a:r>
              </a:p>
              <a:p>
                <a:pPr lvl="2"/>
                <a:r>
                  <a:rPr lang="de-DE" dirty="0" smtClean="0"/>
                  <a:t>Hash „Address“  (uniqueness in key pair)</a:t>
                </a:r>
              </a:p>
              <a:p>
                <a:pPr lvl="2"/>
                <a:r>
                  <a:rPr lang="de-DE" dirty="0" smtClean="0"/>
                  <a:t>Hash „key“ used for all hashes of one key pair </a:t>
                </a:r>
                <a:br>
                  <a:rPr lang="de-DE" dirty="0" smtClean="0"/>
                </a:br>
                <a:r>
                  <a:rPr lang="de-DE" dirty="0" smtClean="0"/>
                  <a:t>(uniqueness among key pairs)</a:t>
                </a:r>
                <a:endParaRPr lang="en-US" dirty="0" smtClean="0"/>
              </a:p>
              <a:p>
                <a:r>
                  <a:rPr lang="de-DE" dirty="0" smtClean="0"/>
                  <a:t>Tweakable Hash Function: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smtClean="0"/>
                  <a:t>	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𝐡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𝑀𝐷</m:t>
                    </m:r>
                  </m:oMath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r>
                  <a:rPr lang="de-DE" sz="2000" b="0" dirty="0" smtClean="0"/>
                  <a:t>P: </a:t>
                </a:r>
                <a:r>
                  <a:rPr lang="de-DE" sz="2000" b="0" dirty="0" smtClean="0"/>
                  <a:t>Public </a:t>
                </a:r>
                <a:r>
                  <a:rPr lang="de-DE" sz="2000" b="0" dirty="0" smtClean="0"/>
                  <a:t>parameters (one per key pair)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 smtClean="0"/>
                  <a:t>T: Tweak (one per hash call)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M: </a:t>
                </a:r>
                <a:r>
                  <a:rPr lang="de-DE" sz="2000" dirty="0" smtClean="0"/>
                  <a:t>Message</a:t>
                </a:r>
                <a:br>
                  <a:rPr lang="de-DE" sz="2000" dirty="0" smtClean="0"/>
                </a:br>
                <a:r>
                  <a:rPr lang="de-DE" sz="2000" dirty="0" smtClean="0"/>
                  <a:t>MD: Message Digest</a:t>
                </a:r>
                <a:endParaRPr lang="de-DE" sz="20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BFE3-054E-4BD8-9797-A1D571A2B3F9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76" y="1981814"/>
            <a:ext cx="1194005" cy="1194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58" y="1980355"/>
            <a:ext cx="1194005" cy="11940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63" y="1980355"/>
            <a:ext cx="1194005" cy="1194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25" y="3009286"/>
            <a:ext cx="1194005" cy="1194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07" y="3007827"/>
            <a:ext cx="1194005" cy="1194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12" y="3007827"/>
            <a:ext cx="1194005" cy="119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90" y="4031838"/>
            <a:ext cx="1194005" cy="119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72" y="4030379"/>
            <a:ext cx="1194005" cy="1194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77" y="4030379"/>
            <a:ext cx="1194005" cy="11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64752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33907 -0.2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12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784 0.1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253 -0.25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1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7135 -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9284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9714 -0.025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57" y="-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63841 0.20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100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2214 0.20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Multi-target attacks: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Mitigation: Separate targets [HRS16]</a:t>
            </a:r>
          </a:p>
          <a:p>
            <a:r>
              <a:rPr lang="de-DE" dirty="0" smtClean="0"/>
              <a:t>Common approach: </a:t>
            </a:r>
          </a:p>
          <a:p>
            <a:pPr lvl="1"/>
            <a:r>
              <a:rPr lang="de-DE" dirty="0" smtClean="0"/>
              <a:t>In addition to </a:t>
            </a:r>
            <a:r>
              <a:rPr lang="de-DE" dirty="0" smtClean="0"/>
              <a:t>hash function description </a:t>
            </a:r>
            <a:br>
              <a:rPr lang="de-DE" dirty="0" smtClean="0"/>
            </a:br>
            <a:r>
              <a:rPr lang="de-DE" dirty="0" smtClean="0"/>
              <a:t>and </a:t>
            </a:r>
            <a:r>
              <a:rPr lang="de-DE" dirty="0" smtClean="0"/>
              <a:t>„input“ take</a:t>
            </a:r>
          </a:p>
          <a:p>
            <a:pPr lvl="2"/>
            <a:r>
              <a:rPr lang="de-DE" dirty="0" smtClean="0"/>
              <a:t>Hash „Address“  (uniqueness in key pair)</a:t>
            </a:r>
          </a:p>
          <a:p>
            <a:pPr lvl="2"/>
            <a:r>
              <a:rPr lang="de-DE" dirty="0" smtClean="0"/>
              <a:t>Hash „key“ used for all hashes of one key pair </a:t>
            </a:r>
            <a:br>
              <a:rPr lang="de-DE" dirty="0" smtClean="0"/>
            </a:br>
            <a:r>
              <a:rPr lang="de-DE" dirty="0" smtClean="0"/>
              <a:t>(uniqueness among key pairs</a:t>
            </a:r>
            <a:r>
              <a:rPr lang="de-DE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BFE3-054E-4BD8-9797-A1D571A2B3F9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76" y="1981814"/>
            <a:ext cx="1194005" cy="1194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58" y="1980355"/>
            <a:ext cx="1194005" cy="11940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63" y="1980355"/>
            <a:ext cx="1194005" cy="11940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25" y="3009286"/>
            <a:ext cx="1194005" cy="1194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07" y="3007827"/>
            <a:ext cx="1194005" cy="1194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12" y="3007827"/>
            <a:ext cx="1194005" cy="119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90" y="4031838"/>
            <a:ext cx="1194005" cy="119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72" y="4030379"/>
            <a:ext cx="1194005" cy="11940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77" y="4030379"/>
            <a:ext cx="1194005" cy="11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intermediate abstraction: </a:t>
            </a:r>
            <a:br>
              <a:rPr lang="de-DE" dirty="0"/>
            </a:br>
            <a:r>
              <a:rPr lang="de-DE" dirty="0"/>
              <a:t>Tweakable Hash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de-DE" dirty="0"/>
                  <a:t>Tweakable Hash Function:</a:t>
                </a:r>
                <a:r>
                  <a:rPr lang="de-DE" dirty="0"/>
                  <a:t/>
                </a:r>
                <a:br>
                  <a:rPr lang="de-DE" dirty="0"/>
                </a:br>
                <a:endParaRPr lang="de-D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1" dirty="0">
                          <a:latin typeface="Cambria Math" panose="02040503050406030204" pitchFamily="18" charset="0"/>
                        </a:rPr>
                        <m:t>𝐓𝐡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𝑀𝐷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/>
                  <a:t>P: Public parameters (one per key pair)</a:t>
                </a: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/>
                  <a:t>T: Tweak (one per hash call)</a:t>
                </a:r>
                <a:br>
                  <a:rPr lang="de-DE" dirty="0"/>
                </a:br>
                <a:r>
                  <a:rPr lang="de-DE" dirty="0"/>
                  <a:t>M: Message</a:t>
                </a:r>
                <a:br>
                  <a:rPr lang="de-DE" dirty="0"/>
                </a:br>
                <a:r>
                  <a:rPr lang="de-DE" dirty="0"/>
                  <a:t>MD: Message </a:t>
                </a:r>
                <a:r>
                  <a:rPr lang="de-DE" dirty="0" smtClean="0"/>
                  <a:t>Digest</a:t>
                </a:r>
              </a:p>
              <a:p>
                <a:r>
                  <a:rPr lang="de-DE" dirty="0" smtClean="0"/>
                  <a:t>Security in two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Prove security of SPHINCS(+), XMSS, LMS,..... using tweakable hash functions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Prove tweakable hash function security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So what properties do we need?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2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care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532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U</a:t>
            </a:r>
            <a:r>
              <a:rPr lang="en-US" dirty="0" smtClean="0"/>
              <a:t> launched a one billion Euro project on quantum technologies</a:t>
            </a:r>
          </a:p>
          <a:p>
            <a:r>
              <a:rPr lang="en-US" dirty="0"/>
              <a:t>S</a:t>
            </a:r>
            <a:r>
              <a:rPr lang="en-US" dirty="0" smtClean="0"/>
              <a:t>imilar range is spent in </a:t>
            </a:r>
            <a:r>
              <a:rPr lang="en-US" b="1" dirty="0" smtClean="0"/>
              <a:t>China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US</a:t>
            </a:r>
            <a:r>
              <a:rPr lang="en-US" dirty="0" smtClean="0"/>
              <a:t> administration passed a bill on spending $1.275 billion US dollar on quantum computing research</a:t>
            </a:r>
          </a:p>
          <a:p>
            <a:r>
              <a:rPr lang="en-US" b="1" dirty="0" smtClean="0"/>
              <a:t>Google</a:t>
            </a:r>
            <a:r>
              <a:rPr lang="en-US" dirty="0" smtClean="0"/>
              <a:t>, </a:t>
            </a:r>
            <a:r>
              <a:rPr lang="en-US" b="1" dirty="0" smtClean="0"/>
              <a:t>IBM</a:t>
            </a:r>
            <a:r>
              <a:rPr lang="en-US" dirty="0" smtClean="0"/>
              <a:t>, </a:t>
            </a:r>
            <a:r>
              <a:rPr lang="en-US" b="1" dirty="0" smtClean="0"/>
              <a:t>Microsoft</a:t>
            </a:r>
            <a:r>
              <a:rPr lang="en-US" dirty="0" smtClean="0"/>
              <a:t>, </a:t>
            </a:r>
            <a:r>
              <a:rPr lang="en-US" b="1" dirty="0" smtClean="0"/>
              <a:t>Alibaba</a:t>
            </a:r>
            <a:r>
              <a:rPr lang="en-US" dirty="0" smtClean="0"/>
              <a:t>, and others run their own research programs.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891-23D1-4DDB-A9FF-EBE465B20D12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311" t="9749" r="19216" b="8765"/>
          <a:stretch/>
        </p:blipFill>
        <p:spPr>
          <a:xfrm>
            <a:off x="5388078" y="1825625"/>
            <a:ext cx="5732206" cy="41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2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">
        <p14:flythrough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Single-function </a:t>
            </a:r>
            <a:r>
              <a:rPr lang="en-US" dirty="0"/>
              <a:t>multi-target collision resistance for distinct tweaks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Intuition</a:t>
                </a:r>
                <a:r>
                  <a:rPr lang="de-DE" dirty="0" smtClean="0"/>
                  <a:t>:</a:t>
                </a:r>
                <a:endParaRPr lang="en-US" dirty="0" smtClean="0"/>
              </a:p>
              <a:p>
                <a:pPr lvl="1"/>
                <a:r>
                  <a:rPr lang="de-DE" dirty="0" smtClean="0"/>
                  <a:t>Adversary gets black box access to </a:t>
                </a:r>
                <a14:m>
                  <m:oMath xmlns:m="http://schemas.openxmlformats.org/officeDocument/2006/math"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⋅ 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random </a:t>
                </a:r>
                <a:r>
                  <a:rPr lang="en-US" dirty="0" smtClean="0"/>
                  <a:t>P.</a:t>
                </a:r>
                <a:endParaRPr lang="en-US" dirty="0" smtClean="0"/>
              </a:p>
              <a:p>
                <a:pPr lvl="1"/>
                <a:r>
                  <a:rPr lang="de-DE" dirty="0" smtClean="0"/>
                  <a:t>Adversary can adapatively query with restriction to use each tweak only once.</a:t>
                </a:r>
              </a:p>
              <a:p>
                <a:pPr lvl="1"/>
                <a:r>
                  <a:rPr lang="de-DE" dirty="0" smtClean="0"/>
                  <a:t>Adversary receives </a:t>
                </a:r>
                <a:r>
                  <a:rPr lang="de-DE" dirty="0" smtClean="0"/>
                  <a:t>P </a:t>
                </a:r>
                <a:r>
                  <a:rPr lang="de-DE" dirty="0" smtClean="0"/>
                  <a:t>and has to find second-preimage for one of its previous queries (such that </a:t>
                </a:r>
                <a:r>
                  <a:rPr lang="de-DE" dirty="0" smtClean="0"/>
                  <a:t>P </a:t>
                </a:r>
                <a:r>
                  <a:rPr lang="de-DE" dirty="0" smtClean="0"/>
                  <a:t>and </a:t>
                </a:r>
                <a:r>
                  <a:rPr lang="de-DE" dirty="0" smtClean="0"/>
                  <a:t>T </a:t>
                </a:r>
                <a:r>
                  <a:rPr lang="de-DE" dirty="0" smtClean="0"/>
                  <a:t>are the same</a:t>
                </a:r>
                <a:r>
                  <a:rPr lang="de-DE" dirty="0" smtClean="0"/>
                  <a:t>).</a:t>
                </a:r>
              </a:p>
              <a:p>
                <a:r>
                  <a:rPr lang="de-DE" dirty="0" smtClean="0"/>
                  <a:t>This is what the hashing in [HRS16] already tightly achieves!</a:t>
                </a:r>
              </a:p>
              <a:p>
                <a:pPr lvl="1"/>
                <a:r>
                  <a:rPr lang="de-DE" dirty="0" smtClean="0"/>
                  <a:t>Generating pseudorandom bitmasks &amp; function keys from P and T.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FB49-E813-4293-B83F-CD887F1908BA}" type="datetime1">
              <a:rPr lang="de-DE" smtClean="0"/>
              <a:t>15.03.2019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Decisional second-preimage resistance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(actually: Single-function </a:t>
                </a:r>
                <a:r>
                  <a:rPr lang="en-US" dirty="0" smtClean="0"/>
                  <a:t>multi-target decisional second preimage </a:t>
                </a:r>
                <a:r>
                  <a:rPr lang="en-US" dirty="0" smtClean="0"/>
                  <a:t>resistance for distinct </a:t>
                </a:r>
                <a:r>
                  <a:rPr lang="en-US" dirty="0" smtClean="0"/>
                  <a:t>tweaks)</a:t>
                </a:r>
                <a:endParaRPr lang="en-US" dirty="0" smtClean="0"/>
              </a:p>
              <a:p>
                <a:r>
                  <a:rPr lang="de-DE" dirty="0" smtClean="0"/>
                  <a:t>[HRS16] required statistical property: Every message input has to have </a:t>
                </a:r>
                <a:r>
                  <a:rPr lang="de-DE" dirty="0"/>
                  <a:t>a sibling (colliding </a:t>
                </a:r>
                <a:r>
                  <a:rPr lang="de-DE" dirty="0" smtClean="0"/>
                  <a:t>value) under </a:t>
                </a:r>
                <a14:m>
                  <m:oMath xmlns:m="http://schemas.openxmlformats.org/officeDocument/2006/math">
                    <m:r>
                      <a:rPr lang="de-DE" b="1" dirty="0">
                        <a:latin typeface="Cambria Math" panose="02040503050406030204" pitchFamily="18" charset="0"/>
                      </a:rPr>
                      <m:t>𝐓𝐡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,  ⋅  ,  ⋅ 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the length-preserving case (|M| = |MD|).</a:t>
                </a:r>
              </a:p>
              <a:p>
                <a:r>
                  <a:rPr lang="de-DE" dirty="0" smtClean="0"/>
                  <a:t>Reason: Want reduction using SPR instead of OW.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FB49-E813-4293-B83F-CD887F1908BA}" type="datetime1">
              <a:rPr lang="de-DE" smtClean="0"/>
              <a:t>15.03.2019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dirty="0" smtClean="0"/>
              <a:t>WOTS reduction from PRE </a:t>
            </a:r>
            <a:br>
              <a:rPr lang="de-DE" dirty="0" smtClean="0"/>
            </a:br>
            <a:r>
              <a:rPr lang="de-DE" sz="3100" dirty="0" smtClean="0"/>
              <a:t>(assume adversary that always inverts one of the signature query elements)</a:t>
            </a:r>
            <a:endParaRPr lang="de-DE" dirty="0" smtClean="0"/>
          </a:p>
        </p:txBody>
      </p:sp>
      <p:sp>
        <p:nvSpPr>
          <p:cNvPr id="12" name="Rechteck 11"/>
          <p:cNvSpPr/>
          <p:nvPr/>
        </p:nvSpPr>
        <p:spPr>
          <a:xfrm>
            <a:off x="1774828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hteck 12"/>
          <p:cNvSpPr/>
          <p:nvPr/>
        </p:nvSpPr>
        <p:spPr>
          <a:xfrm>
            <a:off x="2279650" y="176961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>
          <a:xfrm>
            <a:off x="2782891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Rechteck 15"/>
          <p:cNvSpPr/>
          <p:nvPr/>
        </p:nvSpPr>
        <p:spPr>
          <a:xfrm>
            <a:off x="3287716" y="176961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hteck 16"/>
          <p:cNvSpPr/>
          <p:nvPr/>
        </p:nvSpPr>
        <p:spPr>
          <a:xfrm>
            <a:off x="3790953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eck 17"/>
          <p:cNvSpPr/>
          <p:nvPr/>
        </p:nvSpPr>
        <p:spPr>
          <a:xfrm>
            <a:off x="4295778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hteck 18"/>
          <p:cNvSpPr/>
          <p:nvPr/>
        </p:nvSpPr>
        <p:spPr>
          <a:xfrm>
            <a:off x="4800600" y="176961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hteck 19"/>
          <p:cNvSpPr/>
          <p:nvPr/>
        </p:nvSpPr>
        <p:spPr>
          <a:xfrm>
            <a:off x="5303841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hteck 20"/>
          <p:cNvSpPr/>
          <p:nvPr/>
        </p:nvSpPr>
        <p:spPr>
          <a:xfrm>
            <a:off x="5808666" y="1769614"/>
            <a:ext cx="503237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6311903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Rechteck 22"/>
          <p:cNvSpPr/>
          <p:nvPr/>
        </p:nvSpPr>
        <p:spPr>
          <a:xfrm>
            <a:off x="6816725" y="1769614"/>
            <a:ext cx="503238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aseline="-25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7319966" y="1769614"/>
            <a:ext cx="504825" cy="215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b</a:t>
            </a:r>
            <a:r>
              <a:rPr lang="de-DE" sz="1400" baseline="-25000" dirty="0">
                <a:solidFill>
                  <a:schemeClr val="tx1"/>
                </a:solidFill>
              </a:rPr>
              <a:t>m‘</a:t>
            </a:r>
          </a:p>
        </p:txBody>
      </p:sp>
      <p:sp>
        <p:nvSpPr>
          <p:cNvPr id="25" name="Rechteck 24"/>
          <p:cNvSpPr/>
          <p:nvPr/>
        </p:nvSpPr>
        <p:spPr>
          <a:xfrm>
            <a:off x="7824791" y="176961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</a:t>
            </a:r>
            <a:r>
              <a:rPr lang="de-DE" sz="1000" b="1" baseline="-25000" dirty="0">
                <a:solidFill>
                  <a:schemeClr val="tx1"/>
                </a:solidFill>
                <a:latin typeface="French Script MT" pitchFamily="66" charset="0"/>
              </a:rPr>
              <a:t>‘</a:t>
            </a:r>
            <a:r>
              <a:rPr lang="de-DE" sz="1000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26" name="Rechteck 25"/>
          <p:cNvSpPr/>
          <p:nvPr/>
        </p:nvSpPr>
        <p:spPr>
          <a:xfrm>
            <a:off x="8334375" y="1769614"/>
            <a:ext cx="503238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>
                <a:solidFill>
                  <a:schemeClr val="tx1"/>
                </a:solidFill>
              </a:rPr>
              <a:t>b</a:t>
            </a:r>
            <a:r>
              <a:rPr lang="de-DE" sz="1000" baseline="-25000" dirty="0">
                <a:solidFill>
                  <a:schemeClr val="tx1"/>
                </a:solidFill>
              </a:rPr>
              <a:t>m‘+2</a:t>
            </a:r>
          </a:p>
        </p:txBody>
      </p:sp>
      <p:sp>
        <p:nvSpPr>
          <p:cNvPr id="27" name="Rechteck 26"/>
          <p:cNvSpPr/>
          <p:nvPr/>
        </p:nvSpPr>
        <p:spPr>
          <a:xfrm>
            <a:off x="8837616" y="176961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9348791" y="1769614"/>
            <a:ext cx="503237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…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852028" y="1769614"/>
            <a:ext cx="504825" cy="2159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b</a:t>
            </a:r>
            <a:r>
              <a:rPr lang="de-DE" sz="1400" b="1" baseline="-25000" dirty="0" err="1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de-DE" sz="1400" b="1" baseline="-25000" dirty="0">
                <a:solidFill>
                  <a:schemeClr val="tx1"/>
                </a:solidFill>
                <a:latin typeface="French Script MT" pitchFamily="66" charset="0"/>
              </a:rPr>
              <a:t> </a:t>
            </a:r>
            <a:endParaRPr lang="de-DE" sz="1400" baseline="-25000" dirty="0">
              <a:solidFill>
                <a:schemeClr val="tx1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65278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4" name="Ellipse 163"/>
          <p:cNvSpPr/>
          <p:nvPr/>
        </p:nvSpPr>
        <p:spPr>
          <a:xfrm>
            <a:off x="7175500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5" name="Gerade Verbindung mit Pfeil 164"/>
          <p:cNvCxnSpPr>
            <a:endCxn id="164" idx="2"/>
          </p:cNvCxnSpPr>
          <p:nvPr/>
        </p:nvCxnSpPr>
        <p:spPr>
          <a:xfrm>
            <a:off x="6743700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78247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84724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8" name="Gerade Verbindung mit Pfeil 167"/>
          <p:cNvCxnSpPr>
            <a:stCxn id="166" idx="6"/>
            <a:endCxn id="167" idx="2"/>
          </p:cNvCxnSpPr>
          <p:nvPr/>
        </p:nvCxnSpPr>
        <p:spPr>
          <a:xfrm>
            <a:off x="80406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/>
          <p:cNvSpPr/>
          <p:nvPr/>
        </p:nvSpPr>
        <p:spPr>
          <a:xfrm>
            <a:off x="91201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9767888" y="5445125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71" name="Gerade Verbindung mit Pfeil 170"/>
          <p:cNvCxnSpPr>
            <a:stCxn id="169" idx="6"/>
            <a:endCxn id="170" idx="2"/>
          </p:cNvCxnSpPr>
          <p:nvPr/>
        </p:nvCxnSpPr>
        <p:spPr>
          <a:xfrm>
            <a:off x="93360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mit Pfeil 171"/>
          <p:cNvCxnSpPr/>
          <p:nvPr/>
        </p:nvCxnSpPr>
        <p:spPr>
          <a:xfrm>
            <a:off x="8688388" y="5553075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mit Pfeil 172"/>
          <p:cNvCxnSpPr/>
          <p:nvPr/>
        </p:nvCxnSpPr>
        <p:spPr>
          <a:xfrm>
            <a:off x="7391400" y="5553075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feld 175"/>
          <p:cNvSpPr txBox="1">
            <a:spLocks noChangeArrowheads="1"/>
          </p:cNvSpPr>
          <p:nvPr/>
        </p:nvSpPr>
        <p:spPr bwMode="auto">
          <a:xfrm>
            <a:off x="9120188" y="5013328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="1" i="1" baseline="-25000" dirty="0">
                <a:solidFill>
                  <a:srgbClr val="0070C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="1" i="1" baseline="-25000" dirty="0">
                <a:solidFill>
                  <a:srgbClr val="C0000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3935413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" name="Ellipse 183"/>
          <p:cNvSpPr/>
          <p:nvPr/>
        </p:nvSpPr>
        <p:spPr>
          <a:xfrm>
            <a:off x="4583116" y="3697288"/>
            <a:ext cx="217487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52324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6" name="Gerade Verbindung mit Pfeil 185"/>
          <p:cNvCxnSpPr>
            <a:stCxn id="184" idx="6"/>
            <a:endCxn id="185" idx="2"/>
          </p:cNvCxnSpPr>
          <p:nvPr/>
        </p:nvCxnSpPr>
        <p:spPr>
          <a:xfrm>
            <a:off x="48006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/>
          <p:cNvSpPr/>
          <p:nvPr/>
        </p:nvSpPr>
        <p:spPr>
          <a:xfrm>
            <a:off x="58801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65278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89" name="Gerade Verbindung mit Pfeil 188"/>
          <p:cNvCxnSpPr>
            <a:stCxn id="187" idx="6"/>
            <a:endCxn id="188" idx="2"/>
          </p:cNvCxnSpPr>
          <p:nvPr/>
        </p:nvCxnSpPr>
        <p:spPr>
          <a:xfrm>
            <a:off x="60960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mit Pfeil 189"/>
          <p:cNvCxnSpPr/>
          <p:nvPr/>
        </p:nvCxnSpPr>
        <p:spPr>
          <a:xfrm>
            <a:off x="54483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mit Pfeil 190"/>
          <p:cNvCxnSpPr/>
          <p:nvPr/>
        </p:nvCxnSpPr>
        <p:spPr>
          <a:xfrm>
            <a:off x="4151313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Ellipse 191"/>
          <p:cNvSpPr/>
          <p:nvPr/>
        </p:nvSpPr>
        <p:spPr>
          <a:xfrm>
            <a:off x="7175500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3" name="Gerade Verbindung mit Pfeil 192"/>
          <p:cNvCxnSpPr>
            <a:endCxn id="192" idx="2"/>
          </p:cNvCxnSpPr>
          <p:nvPr/>
        </p:nvCxnSpPr>
        <p:spPr>
          <a:xfrm>
            <a:off x="6743700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/>
          <p:cNvSpPr/>
          <p:nvPr/>
        </p:nvSpPr>
        <p:spPr>
          <a:xfrm>
            <a:off x="78247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84724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6" name="Gerade Verbindung mit Pfeil 195"/>
          <p:cNvCxnSpPr>
            <a:stCxn id="194" idx="6"/>
            <a:endCxn id="195" idx="2"/>
          </p:cNvCxnSpPr>
          <p:nvPr/>
        </p:nvCxnSpPr>
        <p:spPr>
          <a:xfrm>
            <a:off x="80406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Ellipse 196"/>
          <p:cNvSpPr/>
          <p:nvPr/>
        </p:nvSpPr>
        <p:spPr>
          <a:xfrm>
            <a:off x="91201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9767888" y="3697288"/>
            <a:ext cx="215900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9" name="Gerade Verbindung mit Pfeil 198"/>
          <p:cNvCxnSpPr>
            <a:stCxn id="197" idx="6"/>
            <a:endCxn id="198" idx="2"/>
          </p:cNvCxnSpPr>
          <p:nvPr/>
        </p:nvCxnSpPr>
        <p:spPr>
          <a:xfrm>
            <a:off x="93360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mit Pfeil 199"/>
          <p:cNvCxnSpPr/>
          <p:nvPr/>
        </p:nvCxnSpPr>
        <p:spPr>
          <a:xfrm>
            <a:off x="8688388" y="3805238"/>
            <a:ext cx="4318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mit Pfeil 200"/>
          <p:cNvCxnSpPr/>
          <p:nvPr/>
        </p:nvCxnSpPr>
        <p:spPr>
          <a:xfrm>
            <a:off x="7391400" y="3805238"/>
            <a:ext cx="4333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feld 203"/>
          <p:cNvSpPr txBox="1">
            <a:spLocks noChangeArrowheads="1"/>
          </p:cNvSpPr>
          <p:nvPr/>
        </p:nvSpPr>
        <p:spPr bwMode="auto">
          <a:xfrm>
            <a:off x="9120191" y="3313116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pk</a:t>
            </a:r>
            <a:r>
              <a:rPr lang="en-US" sz="1400" baseline="-25000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</a:t>
            </a:r>
            <a:r>
              <a:rPr lang="en-US" sz="14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400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</a:t>
            </a:r>
            <a:r>
              <a:rPr lang="en-US" sz="1400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sk</a:t>
            </a:r>
            <a:r>
              <a:rPr lang="en-US" sz="1400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08" name="Gerade Verbindung 207"/>
          <p:cNvCxnSpPr/>
          <p:nvPr/>
        </p:nvCxnSpPr>
        <p:spPr>
          <a:xfrm>
            <a:off x="5992813" y="4292600"/>
            <a:ext cx="0" cy="76835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mit Pfeil 209"/>
          <p:cNvCxnSpPr>
            <a:endCxn id="181" idx="0"/>
          </p:cNvCxnSpPr>
          <p:nvPr/>
        </p:nvCxnSpPr>
        <p:spPr>
          <a:xfrm>
            <a:off x="2027241" y="1989138"/>
            <a:ext cx="2016125" cy="170815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3581400" y="3984628"/>
            <a:ext cx="1435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target1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213" name="Gerade Verbindung mit Pfeil 212"/>
          <p:cNvCxnSpPr>
            <a:endCxn id="160" idx="0"/>
          </p:cNvCxnSpPr>
          <p:nvPr/>
        </p:nvCxnSpPr>
        <p:spPr>
          <a:xfrm flipH="1">
            <a:off x="6635750" y="1989141"/>
            <a:ext cx="3468688" cy="3455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6169025" y="5732466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14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14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= target </a:t>
            </a:r>
            <a:r>
              <a:rPr lang="en-US" sz="1400" b="1" dirty="0" smtClean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de-DE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1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de-DE" sz="1400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3" name="Rechteck 110"/>
          <p:cNvSpPr/>
          <p:nvPr/>
        </p:nvSpPr>
        <p:spPr>
          <a:xfrm>
            <a:off x="1891342" y="4347104"/>
            <a:ext cx="240445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Signature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b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(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…,</a:t>
            </a:r>
            <a:r>
              <a:rPr lang="de-DE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l-GR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σ</a:t>
            </a:r>
            <a:r>
              <a:rPr lang="en-US" sz="2800" b="1" i="1" baseline="-25000" dirty="0">
                <a:solidFill>
                  <a:srgbClr val="7030A0"/>
                </a:solidFill>
                <a:latin typeface="French Script MT" pitchFamily="66" charset="0"/>
                <a:ea typeface="Verdana" pitchFamily="34" charset="0"/>
                <a:cs typeface="Times New Roman" pitchFamily="18" charset="0"/>
              </a:rPr>
              <a:t>l</a:t>
            </a:r>
            <a:r>
              <a:rPr lang="en-US" sz="2800" baseline="-250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rgbClr val="7030A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de-DE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8C48-81A1-4131-BD36-2038A8F87F07}" type="datetime1">
              <a:rPr lang="de-DE" smtClean="0"/>
              <a:t>15.03.2019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Decisional second-preimage resistance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(actually: Single-function </a:t>
                </a:r>
                <a:r>
                  <a:rPr lang="en-US" dirty="0" smtClean="0"/>
                  <a:t>multi-target decisional second preimage </a:t>
                </a:r>
                <a:r>
                  <a:rPr lang="en-US" dirty="0" smtClean="0"/>
                  <a:t>resistance for distinct </a:t>
                </a:r>
                <a:r>
                  <a:rPr lang="en-US" dirty="0" smtClean="0"/>
                  <a:t>tweaks)</a:t>
                </a:r>
                <a:endParaRPr lang="en-US" dirty="0" smtClean="0"/>
              </a:p>
              <a:p>
                <a:r>
                  <a:rPr lang="de-DE" dirty="0" smtClean="0"/>
                  <a:t>HRS16 required statistical property: Every message input has to have </a:t>
                </a:r>
                <a:r>
                  <a:rPr lang="de-DE" dirty="0"/>
                  <a:t>a sibling (colliding </a:t>
                </a:r>
                <a:r>
                  <a:rPr lang="de-DE" dirty="0" smtClean="0"/>
                  <a:t>value) under </a:t>
                </a:r>
                <a14:m>
                  <m:oMath xmlns:m="http://schemas.openxmlformats.org/officeDocument/2006/math">
                    <m:r>
                      <a:rPr lang="de-DE" b="1" dirty="0">
                        <a:latin typeface="Cambria Math" panose="02040503050406030204" pitchFamily="18" charset="0"/>
                      </a:rPr>
                      <m:t>𝐓𝐡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,  ⋅  ,  ⋅ 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the length-preserving case (|M| = |MD|).</a:t>
                </a:r>
              </a:p>
              <a:p>
                <a:r>
                  <a:rPr lang="de-DE" dirty="0" smtClean="0"/>
                  <a:t>Reason: Want reduction using SPR instead of OW.</a:t>
                </a:r>
              </a:p>
              <a:p>
                <a:pPr lvl="1"/>
                <a:r>
                  <a:rPr lang="de-DE" dirty="0" smtClean="0"/>
                  <a:t>WOTS reduction fails if guess was incorrect (Recall, </a:t>
                </a:r>
                <a:r>
                  <a:rPr lang="de-DE" dirty="0"/>
                  <a:t>i</a:t>
                </a:r>
                <a:r>
                  <a:rPr lang="de-DE" dirty="0" smtClean="0"/>
                  <a:t>n SPHINCS we have to make </a:t>
                </a: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66</m:t>
                        </m:r>
                      </m:sup>
                    </m:sSup>
                  </m:oMath>
                </a14:m>
                <a:r>
                  <a:rPr lang="en-US" dirty="0" smtClean="0"/>
                  <a:t> guesses)</a:t>
                </a:r>
              </a:p>
              <a:p>
                <a:pPr lvl="1"/>
                <a:r>
                  <a:rPr lang="de-DE" dirty="0" smtClean="0"/>
                  <a:t>When reducing SPR, we know full chain -&gt; no guesses</a:t>
                </a:r>
                <a:endParaRPr lang="en-US" dirty="0" smtClean="0"/>
              </a:p>
              <a:p>
                <a:r>
                  <a:rPr lang="de-DE" dirty="0" smtClean="0"/>
                  <a:t>WOTS reduction gives us Inverter</a:t>
                </a:r>
                <a:r>
                  <a:rPr lang="de-DE" dirty="0"/>
                  <a:t> </a:t>
                </a:r>
                <a:r>
                  <a:rPr lang="de-DE" dirty="0" smtClean="0"/>
                  <a:t>with non-negligible success probability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FB49-E813-4293-B83F-CD887F1908BA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SPR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PRE for </a:t>
                </a:r>
                <a:br>
                  <a:rPr lang="en-US" dirty="0" smtClean="0"/>
                </a:br>
                <a:r>
                  <a:rPr lang="en-US" dirty="0" smtClean="0"/>
                  <a:t>length-preserving functions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671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Reduction idea: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pPr lvl="1"/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b="1" dirty="0" smtClean="0"/>
                  <a:t>has sibling</a:t>
                </a:r>
                <a:r>
                  <a:rPr lang="de-DE" dirty="0" smtClean="0"/>
                  <a:t>, reduction loss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≤1/2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Cannonical counter example: Identity function</a:t>
                </a:r>
              </a:p>
              <a:p>
                <a:r>
                  <a:rPr lang="de-DE" dirty="0" smtClean="0"/>
                  <a:t>What about random functions?</a:t>
                </a:r>
              </a:p>
              <a:p>
                <a:pPr lvl="1"/>
                <a:r>
                  <a:rPr lang="de-DE" dirty="0" smtClean="0"/>
                  <a:t>About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de-DE" dirty="0" smtClean="0"/>
                  <a:t> of inputs has no second preimage</a:t>
                </a:r>
              </a:p>
              <a:p>
                <a:pPr lvl="1"/>
                <a:r>
                  <a:rPr lang="de-DE" dirty="0" smtClean="0"/>
                  <a:t>Unbounded adversary might only return preimage if it is a singleton</a:t>
                </a:r>
              </a:p>
              <a:p>
                <a:r>
                  <a:rPr lang="de-DE" dirty="0" smtClean="0"/>
                  <a:t>Reduction works if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 smtClean="0"/>
                  <a:t> cannot tell singletons from values with siblings...</a:t>
                </a:r>
              </a:p>
              <a:p>
                <a:pPr lvl="1"/>
                <a:r>
                  <a:rPr lang="de-DE" dirty="0" smtClean="0"/>
                  <a:t>... </a:t>
                </a:r>
                <a:r>
                  <a:rPr lang="de-DE" dirty="0"/>
                  <a:t>b</a:t>
                </a:r>
                <a:r>
                  <a:rPr lang="de-DE" dirty="0" smtClean="0"/>
                  <a:t>etter than guessing.</a:t>
                </a:r>
              </a:p>
              <a:p>
                <a:r>
                  <a:rPr lang="de-DE" dirty="0" smtClean="0"/>
                  <a:t>This is formalized in DSPR.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DSPR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76" y="4047820"/>
            <a:ext cx="84201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72" y="1472407"/>
            <a:ext cx="855345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05" y="3150042"/>
            <a:ext cx="830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DSPR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Result: </a:t>
                </a:r>
                <a:r>
                  <a:rPr lang="de-DE" b="1" dirty="0"/>
                  <a:t>DSPR + SPR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b="1" dirty="0"/>
                  <a:t> PRE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More:</a:t>
                </a:r>
              </a:p>
              <a:p>
                <a:r>
                  <a:rPr lang="de-DE" dirty="0" smtClean="0"/>
                  <a:t>Best generic attack we found needs a high probability </a:t>
                </a:r>
                <a:br>
                  <a:rPr lang="de-DE" dirty="0" smtClean="0"/>
                </a:br>
                <a:r>
                  <a:rPr lang="de-DE" dirty="0" smtClean="0"/>
                  <a:t>second-preimage finder (probability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dirty="0" smtClean="0"/>
                  <a:t> SPprob).</a:t>
                </a:r>
              </a:p>
              <a:p>
                <a:r>
                  <a:rPr lang="de-DE" dirty="0" smtClean="0"/>
                  <a:t>Quantum query complexity is the same as for SPR</a:t>
                </a:r>
              </a:p>
              <a:p>
                <a:r>
                  <a:rPr lang="de-DE" dirty="0" smtClean="0"/>
                  <a:t>Strongly compressing random functions have </a:t>
                </a:r>
                <a:br>
                  <a:rPr lang="de-DE" dirty="0" smtClean="0"/>
                </a:br>
                <a:r>
                  <a:rPr lang="de-DE" dirty="0" smtClean="0"/>
                  <a:t>SPprob negligibly close to 1 </a:t>
                </a:r>
                <a:r>
                  <a:rPr lang="de-DE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b="0" i="1" dirty="0" smtClean="0">
                    <a:latin typeface="Cambria Math" panose="02040503050406030204" pitchFamily="18" charset="0"/>
                  </a:rPr>
                </a:br>
                <a:r>
                  <a:rPr lang="de-DE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 smtClean="0"/>
                  <a:t> DSPR advantage can only be negligible.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Instantiating the tweakable hash </a:t>
            </a:r>
            <a:br>
              <a:rPr lang="de-DE" dirty="0" smtClean="0"/>
            </a:br>
            <a:r>
              <a:rPr lang="de-DE" dirty="0" smtClean="0"/>
              <a:t>(for SHA2)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297707"/>
                <a:ext cx="5157787" cy="823912"/>
              </a:xfrm>
            </p:spPr>
            <p:txBody>
              <a:bodyPr/>
              <a:lstStyle/>
              <a:p>
                <a:r>
                  <a:rPr lang="de-DE" dirty="0" smtClean="0"/>
                  <a:t>SPHINCS</a:t>
                </a:r>
                <a:r>
                  <a:rPr lang="de-DE" baseline="30000" dirty="0" smtClean="0"/>
                  <a:t>+</a:t>
                </a:r>
                <a:r>
                  <a:rPr lang="de-DE" dirty="0" smtClean="0"/>
                  <a:t>-robust (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dirty="0" smtClean="0"/>
                  <a:t>XMSS)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297707"/>
                <a:ext cx="5157787" cy="823912"/>
              </a:xfrm>
              <a:blipFill rotWithShape="0">
                <a:blip r:embed="rId2"/>
                <a:stretch>
                  <a:fillRect l="-1891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57775" y="2121618"/>
                <a:ext cx="5214425" cy="4234731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K = SHA2(pad(P</a:t>
                </a:r>
                <a:r>
                  <a:rPr lang="de-DE" dirty="0" smtClean="0"/>
                  <a:t>)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dirty="0" smtClean="0"/>
                  <a:t> T),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BM = </a:t>
                </a:r>
                <a:r>
                  <a:rPr lang="de-DE" dirty="0"/>
                  <a:t>SHA2(pad(P)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dirty="0" smtClean="0"/>
                  <a:t> T+1</a:t>
                </a:r>
                <a:r>
                  <a:rPr lang="de-DE" dirty="0" smtClean="0"/>
                  <a:t>),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MD=</a:t>
                </a:r>
                <a:r>
                  <a:rPr lang="de-DE" dirty="0"/>
                  <a:t> </a:t>
                </a:r>
                <a:r>
                  <a:rPr lang="de-DE" dirty="0" smtClean="0"/>
                  <a:t>SHA2(pad(K)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smtClean="0"/>
                  <a:t>M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de-DE" dirty="0" smtClean="0"/>
                  <a:t> BM)</a:t>
                </a:r>
              </a:p>
              <a:p>
                <a:r>
                  <a:rPr lang="de-DE" dirty="0" smtClean="0"/>
                  <a:t>Standard model proof if K &amp; BM were random, </a:t>
                </a:r>
              </a:p>
              <a:p>
                <a:r>
                  <a:rPr lang="de-DE" dirty="0" smtClean="0"/>
                  <a:t>(Q)ROM proof when generating K &amp; BM as above (modeling those SHA2 invocations as RO)</a:t>
                </a:r>
              </a:p>
              <a:p>
                <a:r>
                  <a:rPr lang="de-DE" dirty="0" smtClean="0"/>
                  <a:t>Tight </a:t>
                </a:r>
                <a:r>
                  <a:rPr lang="de-DE" dirty="0" smtClean="0"/>
                  <a:t>proof</a:t>
                </a:r>
                <a:endParaRPr lang="de-DE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57775" y="2121618"/>
                <a:ext cx="5214425" cy="4234731"/>
              </a:xfrm>
              <a:blipFill rotWithShape="0">
                <a:blip r:embed="rId3"/>
                <a:stretch>
                  <a:fillRect l="-2103" t="-2302" r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72200" y="1297707"/>
                <a:ext cx="5183188" cy="823912"/>
              </a:xfrm>
            </p:spPr>
            <p:txBody>
              <a:bodyPr/>
              <a:lstStyle/>
              <a:p>
                <a:r>
                  <a:rPr lang="de-DE" dirty="0"/>
                  <a:t>SPHINCS</a:t>
                </a:r>
                <a:r>
                  <a:rPr lang="de-DE" baseline="30000" dirty="0"/>
                  <a:t>+</a:t>
                </a:r>
                <a:r>
                  <a:rPr lang="de-DE" dirty="0"/>
                  <a:t>- </a:t>
                </a:r>
                <a:r>
                  <a:rPr lang="de-DE" dirty="0" smtClean="0"/>
                  <a:t>simple </a:t>
                </a:r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de-DE" dirty="0" smtClean="0"/>
                  <a:t>LMS)</a:t>
                </a:r>
                <a:endParaRPr lang="en-US" dirty="0"/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72200" y="1297707"/>
                <a:ext cx="5183188" cy="823912"/>
              </a:xfrm>
              <a:blipFill rotWithShape="0">
                <a:blip r:embed="rId4"/>
                <a:stretch>
                  <a:fillRect l="-1882" b="-1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121618"/>
                <a:ext cx="5183188" cy="4141529"/>
              </a:xfrm>
            </p:spPr>
            <p:txBody>
              <a:bodyPr/>
              <a:lstStyle/>
              <a:p>
                <a:r>
                  <a:rPr lang="de-DE" dirty="0" smtClean="0"/>
                  <a:t>MD = </a:t>
                </a:r>
                <a:r>
                  <a:rPr lang="de-DE" dirty="0" smtClean="0"/>
                  <a:t>SHA2(P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dirty="0" smtClean="0"/>
                  <a:t> T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de-DE" dirty="0" smtClean="0"/>
                  <a:t> M)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QROM proof assuming SHA2 is QRO</a:t>
                </a:r>
              </a:p>
              <a:p>
                <a:r>
                  <a:rPr lang="de-DE" dirty="0" smtClean="0"/>
                  <a:t>Tight proofs conjectured (LMS has tight proof)</a:t>
                </a:r>
                <a:endParaRPr lang="de-DE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121618"/>
                <a:ext cx="5183188" cy="4141529"/>
              </a:xfrm>
              <a:blipFill rotWithShape="0">
                <a:blip r:embed="rId5"/>
                <a:stretch>
                  <a:fillRect l="-2118" t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59A0-D108-4382-9EA7-210E92E9501E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Instantiating the tweakable hash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-simple </a:t>
            </a:r>
            <a:r>
              <a:rPr lang="de-DE" dirty="0"/>
              <a:t>is </a:t>
            </a:r>
            <a:r>
              <a:rPr lang="de-DE" dirty="0" smtClean="0"/>
              <a:t>factor 3 </a:t>
            </a:r>
            <a:r>
              <a:rPr lang="de-DE" dirty="0" smtClean="0"/>
              <a:t>faster</a:t>
            </a:r>
            <a:endParaRPr lang="de-DE" dirty="0" smtClean="0"/>
          </a:p>
          <a:p>
            <a:r>
              <a:rPr lang="de-DE" dirty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-simple </a:t>
            </a:r>
            <a:r>
              <a:rPr lang="de-DE" dirty="0" smtClean="0"/>
              <a:t>makes somewhat stronger assumptions about the security properties of the used hash function</a:t>
            </a:r>
          </a:p>
          <a:p>
            <a:r>
              <a:rPr lang="de-DE" dirty="0" smtClean="0"/>
              <a:t>More research on direct constructions needed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1171-F4EA-4151-8B25-0C63E389FBAF}" type="datetime1">
              <a:rPr lang="de-DE" smtClean="0"/>
              <a:t>17.03.2019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1196755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/>
              <a:t>Thank you!</a:t>
            </a:r>
          </a:p>
          <a:p>
            <a:pPr algn="ctr">
              <a:buNone/>
            </a:pPr>
            <a:r>
              <a:rPr lang="en-US" sz="4400" dirty="0"/>
              <a:t>Questions?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5714-6E0F-436E-8EAD-3D7935EE5B91}" type="datetime1">
              <a:rPr lang="de-DE" smtClean="0"/>
              <a:t>14.03.2019</a:t>
            </a:fld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39</a:t>
            </a:fld>
            <a:endParaRPr lang="nl-NL"/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2780928"/>
            <a:ext cx="4067944" cy="26212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19536" y="558924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For references, literature &amp; longer lectures see https://huelsing.net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It‘s a question of risk assessment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8E3A-4C9D-4285-B1A8-0C85171FB5E9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">
        <p14:flythrough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/>
              <a:t>+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Joint work with </a:t>
            </a:r>
            <a:r>
              <a:rPr lang="de-DE" dirty="0"/>
              <a:t>Daniel J. Bernstein, Christoph Dobraunig, Maria Eichlseder, Scott Fluhrer, Stefan-Lukas Gazdag, </a:t>
            </a:r>
            <a:r>
              <a:rPr lang="de-DE" dirty="0" smtClean="0"/>
              <a:t>Panos </a:t>
            </a:r>
            <a:r>
              <a:rPr lang="de-DE" dirty="0"/>
              <a:t>Kampanakis, Stefan Kölbl, Tanja Lange, Martin M. Lauridsen, Florian Mendel, Ruben Niederhagen, Christian Rechberger, Joost Rijneveld, Peter Schwabe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294D-C29D-4C86-B2F0-248C5C21C6A6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SPHINCS</a:t>
            </a:r>
            <a:r>
              <a:rPr lang="de-DE" baseline="30000" dirty="0" smtClean="0"/>
              <a:t>+ </a:t>
            </a:r>
            <a:r>
              <a:rPr lang="de-DE" dirty="0" smtClean="0"/>
              <a:t>(our NIST submission)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Strengthened security gives smaller signatures</a:t>
            </a:r>
          </a:p>
          <a:p>
            <a:r>
              <a:rPr lang="en-US" dirty="0"/>
              <a:t>Collision- and multi-target attack </a:t>
            </a:r>
            <a:r>
              <a:rPr lang="en-US" dirty="0" smtClean="0"/>
              <a:t>resilient (XMSS tweakable hash)</a:t>
            </a:r>
            <a:endParaRPr lang="en-US" dirty="0"/>
          </a:p>
          <a:p>
            <a:r>
              <a:rPr lang="en-US" dirty="0"/>
              <a:t>Fixed length signatures </a:t>
            </a:r>
            <a:endParaRPr lang="en-US" dirty="0"/>
          </a:p>
          <a:p>
            <a:r>
              <a:rPr lang="de-DE" dirty="0" smtClean="0"/>
              <a:t>Small </a:t>
            </a:r>
            <a:r>
              <a:rPr lang="de-DE" dirty="0"/>
              <a:t>keys, medium size signatures (lv 3: 17kB)</a:t>
            </a:r>
          </a:p>
          <a:p>
            <a:r>
              <a:rPr lang="de-DE" dirty="0"/>
              <a:t>Sizes can be much smaller if q_sign gets reduced</a:t>
            </a:r>
          </a:p>
          <a:p>
            <a:r>
              <a:rPr lang="de-DE" dirty="0" smtClean="0"/>
              <a:t>The </a:t>
            </a:r>
            <a:r>
              <a:rPr lang="de-DE" b="1" dirty="0" smtClean="0"/>
              <a:t>conservative </a:t>
            </a:r>
            <a:r>
              <a:rPr lang="de-DE" b="1" dirty="0"/>
              <a:t>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https://huelsing.net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6DCE-8541-415B-87BB-16E4EC45D06A}" type="datetime1">
              <a:rPr lang="de-DE" smtClean="0"/>
              <a:t>14.03.2019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 (Forest of random subsets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Parameters t, a = log t, k such that ka = m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638300" y="2846118"/>
            <a:ext cx="8683720" cy="3053034"/>
            <a:chOff x="-1813" y="2957225"/>
            <a:chExt cx="9616261" cy="3745925"/>
          </a:xfrm>
        </p:grpSpPr>
        <p:sp>
          <p:nvSpPr>
            <p:cNvPr id="8" name="TextBox 7"/>
            <p:cNvSpPr txBox="1"/>
            <p:nvPr/>
          </p:nvSpPr>
          <p:spPr>
            <a:xfrm>
              <a:off x="6278007" y="4781262"/>
              <a:ext cx="1279719" cy="528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...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50828" y="4162502"/>
              <a:ext cx="2593063" cy="1680682"/>
              <a:chOff x="1504604" y="4156364"/>
              <a:chExt cx="2593063" cy="1680682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1504604" y="4156364"/>
                <a:ext cx="2593063" cy="168068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705094" y="5511167"/>
                <a:ext cx="240300" cy="295583"/>
                <a:chOff x="1705094" y="5511167"/>
                <a:chExt cx="240300" cy="295583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705094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873098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746398" y="5569527"/>
                  <a:ext cx="74072" cy="1478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1878943" y="5569527"/>
                  <a:ext cx="29754" cy="1552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Oval 25"/>
                <p:cNvSpPr/>
                <p:nvPr/>
              </p:nvSpPr>
              <p:spPr>
                <a:xfrm>
                  <a:off x="1810636" y="5511167"/>
                  <a:ext cx="72296" cy="8848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2015938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83942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2057242" y="5572210"/>
                <a:ext cx="74072" cy="1478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2189787" y="5572210"/>
                <a:ext cx="29754" cy="1552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2121480" y="551385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15938" y="521626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stCxn id="16" idx="7"/>
              </p:cNvCxnSpPr>
              <p:nvPr/>
            </p:nvCxnSpPr>
            <p:spPr>
              <a:xfrm flipH="1" flipV="1">
                <a:off x="2073357" y="5299953"/>
                <a:ext cx="109831" cy="2268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6" idx="7"/>
                <a:endCxn id="17" idx="3"/>
              </p:cNvCxnSpPr>
              <p:nvPr/>
            </p:nvCxnSpPr>
            <p:spPr>
              <a:xfrm flipV="1">
                <a:off x="1872344" y="5291788"/>
                <a:ext cx="154182" cy="2323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319983" y="5157603"/>
                <a:ext cx="1279719" cy="52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...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64987" y="4156364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21385" y="4151452"/>
              <a:ext cx="2593063" cy="1680682"/>
              <a:chOff x="1504604" y="4156364"/>
              <a:chExt cx="2593063" cy="1680682"/>
            </a:xfrm>
          </p:grpSpPr>
          <p:sp>
            <p:nvSpPr>
              <p:cNvPr id="28" name="Isosceles Triangle 27"/>
              <p:cNvSpPr/>
              <p:nvPr/>
            </p:nvSpPr>
            <p:spPr>
              <a:xfrm>
                <a:off x="1504604" y="4156364"/>
                <a:ext cx="2593063" cy="168068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705094" y="5511167"/>
                <a:ext cx="240300" cy="295583"/>
                <a:chOff x="1705094" y="5511167"/>
                <a:chExt cx="240300" cy="29558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1705094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873098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1746398" y="5569527"/>
                  <a:ext cx="74072" cy="1478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1878943" y="5569527"/>
                  <a:ext cx="29754" cy="1552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/>
                <p:cNvSpPr/>
                <p:nvPr/>
              </p:nvSpPr>
              <p:spPr>
                <a:xfrm>
                  <a:off x="1810636" y="5511167"/>
                  <a:ext cx="72296" cy="8848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2049190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83942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2090494" y="5572210"/>
                <a:ext cx="74072" cy="1478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2204576" y="5574563"/>
                <a:ext cx="29754" cy="1552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2154732" y="551385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015938" y="521626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2056531" y="5284083"/>
                <a:ext cx="109831" cy="2268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44" idx="7"/>
                <a:endCxn id="35" idx="3"/>
              </p:cNvCxnSpPr>
              <p:nvPr/>
            </p:nvCxnSpPr>
            <p:spPr>
              <a:xfrm flipV="1">
                <a:off x="1872344" y="5291788"/>
                <a:ext cx="154182" cy="2323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319983" y="5157603"/>
                <a:ext cx="1279719" cy="52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...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64987" y="4156364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10640" y="4156364"/>
              <a:ext cx="2593063" cy="1680682"/>
              <a:chOff x="1504604" y="4156364"/>
              <a:chExt cx="2593063" cy="1680682"/>
            </a:xfrm>
          </p:grpSpPr>
          <p:sp>
            <p:nvSpPr>
              <p:cNvPr id="46" name="Isosceles Triangle 45"/>
              <p:cNvSpPr/>
              <p:nvPr/>
            </p:nvSpPr>
            <p:spPr>
              <a:xfrm>
                <a:off x="1504604" y="4156364"/>
                <a:ext cx="2593063" cy="168068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1705094" y="5511167"/>
                <a:ext cx="240300" cy="295583"/>
                <a:chOff x="1705094" y="5511167"/>
                <a:chExt cx="240300" cy="29558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705094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73098" y="5718264"/>
                  <a:ext cx="72296" cy="8848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1746398" y="5569527"/>
                  <a:ext cx="74072" cy="1478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1878943" y="5569527"/>
                  <a:ext cx="29754" cy="1552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/>
                <p:cNvSpPr/>
                <p:nvPr/>
              </p:nvSpPr>
              <p:spPr>
                <a:xfrm>
                  <a:off x="1810636" y="5511167"/>
                  <a:ext cx="72296" cy="8848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2024251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192255" y="5720947"/>
                <a:ext cx="72296" cy="8848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2065555" y="5572210"/>
                <a:ext cx="74072" cy="14784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2198100" y="5572210"/>
                <a:ext cx="29754" cy="15526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2121480" y="551385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007625" y="5216260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7"/>
              </p:cNvCxnSpPr>
              <p:nvPr/>
            </p:nvCxnSpPr>
            <p:spPr>
              <a:xfrm flipH="1" flipV="1">
                <a:off x="2073357" y="5299953"/>
                <a:ext cx="109831" cy="22685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62" idx="7"/>
                <a:endCxn id="53" idx="3"/>
              </p:cNvCxnSpPr>
              <p:nvPr/>
            </p:nvCxnSpPr>
            <p:spPr>
              <a:xfrm flipV="1">
                <a:off x="1872344" y="5291788"/>
                <a:ext cx="145869" cy="23233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319983" y="5157603"/>
                <a:ext cx="1279719" cy="52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...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764987" y="4156364"/>
                <a:ext cx="72296" cy="8848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2107171" y="3395485"/>
              <a:ext cx="2920461" cy="79276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281460" y="3395485"/>
              <a:ext cx="3012401" cy="74655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0" idx="0"/>
              <a:endCxn id="66" idx="4"/>
            </p:cNvCxnSpPr>
            <p:nvPr/>
          </p:nvCxnSpPr>
          <p:spPr>
            <a:xfrm flipV="1">
              <a:off x="5047360" y="3202749"/>
              <a:ext cx="113941" cy="95975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5089322" y="3068844"/>
              <a:ext cx="143958" cy="133905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37061" y="4130059"/>
              <a:ext cx="8313" cy="167669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13" y="4649007"/>
              <a:ext cx="765164" cy="21991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4921" y="6438635"/>
              <a:ext cx="1831833" cy="2645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791" y="5913794"/>
              <a:ext cx="514445" cy="15428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1559" y="5869831"/>
              <a:ext cx="627496" cy="23985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0932" y="5926580"/>
              <a:ext cx="509927" cy="17523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3663" y="2957225"/>
              <a:ext cx="1262758" cy="17857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9324" y="6139889"/>
              <a:ext cx="2514567" cy="22852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15413" y="5876469"/>
              <a:ext cx="930254" cy="223881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263588" y="3905291"/>
              <a:ext cx="1279719" cy="528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...</a:t>
              </a: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09004" y="3287555"/>
              <a:ext cx="304594" cy="241063"/>
            </a:xfrm>
            <a:prstGeom prst="rect">
              <a:avLst/>
            </a:prstGeom>
          </p:spPr>
        </p:pic>
      </p:grpSp>
      <p:sp>
        <p:nvSpPr>
          <p:cNvPr id="7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https://sphincs.org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1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Verifiable index selection </a:t>
            </a:r>
            <a:br>
              <a:rPr lang="de-DE" dirty="0" smtClean="0"/>
            </a:br>
            <a:r>
              <a:rPr lang="de-DE" sz="3100" dirty="0"/>
              <a:t>(and optionally non-deterministic randomness)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SPHINCS: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 i="0" dirty="0" smtClean="0">
                          <a:latin typeface="Cambria Math" panose="02040503050406030204" pitchFamily="18" charset="0"/>
                        </a:rPr>
                        <m:t>idx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de-DE" b="1" i="0" dirty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0" dirty="0" smtClean="0">
                          <a:latin typeface="Cambria Math" panose="02040503050406030204" pitchFamily="18" charset="0"/>
                        </a:rPr>
                        <m:t>𝐒𝐊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de-DE" b="0" i="0" dirty="0" smtClean="0">
                          <a:latin typeface="Cambria Math" panose="02040503050406030204" pitchFamily="18" charset="0"/>
                        </a:rPr>
                        <m:t>prf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md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msg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1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SPHINCS</a:t>
                </a:r>
                <a:r>
                  <a:rPr lang="de-DE" baseline="30000" dirty="0" smtClean="0"/>
                  <a:t>+</a:t>
                </a:r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𝑃𝑅𝐹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0">
                          <a:latin typeface="Cambria Math" panose="02040503050406030204" pitchFamily="18" charset="0"/>
                        </a:rPr>
                        <m:t>𝐒𝐊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de-DE" i="0">
                          <a:latin typeface="Cambria Math" panose="02040503050406030204" pitchFamily="18" charset="0"/>
                        </a:rPr>
                        <m:t>prf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de-DE" i="0">
                          <a:latin typeface="Cambria Math" panose="02040503050406030204" pitchFamily="18" charset="0"/>
                        </a:rPr>
                        <m:t>OptRand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md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idx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 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msg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1" i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https://sphincs.org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5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Verifiable index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Improves FORS security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SPHINCS: Attacks </a:t>
            </a:r>
            <a:r>
              <a:rPr lang="de-DE" dirty="0" smtClean="0"/>
              <a:t>can </a:t>
            </a:r>
            <a:r>
              <a:rPr lang="de-DE" dirty="0" smtClean="0"/>
              <a:t>target „weakest“ HORST key pair</a:t>
            </a:r>
          </a:p>
          <a:p>
            <a:r>
              <a:rPr lang="de-DE" dirty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: Every hash query </a:t>
            </a:r>
            <a:r>
              <a:rPr lang="de-DE" dirty="0" smtClean="0"/>
              <a:t>also selects </a:t>
            </a:r>
            <a:r>
              <a:rPr lang="de-DE" dirty="0" smtClean="0"/>
              <a:t>FORS key pair</a:t>
            </a:r>
            <a:endParaRPr lang="de-DE" dirty="0"/>
          </a:p>
          <a:p>
            <a:pPr lvl="1"/>
            <a:r>
              <a:rPr lang="de-DE" dirty="0"/>
              <a:t>Leads to notion of interleaved target subset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https://sphincs.org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3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Instantiations </a:t>
            </a:r>
            <a:br>
              <a:rPr lang="de-DE" dirty="0" smtClean="0"/>
            </a:br>
            <a:r>
              <a:rPr lang="de-DE" dirty="0" smtClean="0"/>
              <a:t>(after second round tweaks)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-</a:t>
            </a:r>
            <a:r>
              <a:rPr lang="de-DE" dirty="0" smtClean="0"/>
              <a:t>SHAKE256-robust</a:t>
            </a:r>
            <a:endParaRPr lang="de-DE" dirty="0" smtClean="0"/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SHAKE256-simple </a:t>
            </a:r>
            <a:endParaRPr lang="de-DE" dirty="0" smtClean="0"/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/>
              <a:t>SHA-256-robust</a:t>
            </a:r>
            <a:endParaRPr lang="en-US" dirty="0"/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SHA-256-simple</a:t>
            </a:r>
            <a:endParaRPr lang="de-DE" dirty="0" smtClean="0"/>
          </a:p>
          <a:p>
            <a:r>
              <a:rPr lang="de-DE" dirty="0" smtClean="0"/>
              <a:t>SPHINCS</a:t>
            </a:r>
            <a:r>
              <a:rPr lang="de-DE" baseline="30000" dirty="0" smtClean="0"/>
              <a:t>+</a:t>
            </a:r>
            <a:r>
              <a:rPr lang="de-DE" dirty="0" smtClean="0"/>
              <a:t>-</a:t>
            </a:r>
            <a:r>
              <a:rPr lang="de-DE" dirty="0"/>
              <a:t>Haraka-robust</a:t>
            </a:r>
            <a:endParaRPr lang="en-US" dirty="0"/>
          </a:p>
          <a:p>
            <a:r>
              <a:rPr lang="de-DE" dirty="0"/>
              <a:t>SPHINCS</a:t>
            </a:r>
            <a:r>
              <a:rPr lang="de-DE" baseline="30000" dirty="0"/>
              <a:t>+</a:t>
            </a:r>
            <a:r>
              <a:rPr lang="de-DE" dirty="0"/>
              <a:t>-</a:t>
            </a:r>
            <a:r>
              <a:rPr lang="de-DE" dirty="0" smtClean="0"/>
              <a:t>Haraka-simple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https://huelsing.net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F844-A983-4A53-88F8-2D91DFAA7D4F}" type="datetime1">
              <a:rPr lang="de-DE" smtClean="0"/>
              <a:t>17.03.2019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77254" y="2218818"/>
            <a:ext cx="1094363" cy="627774"/>
            <a:chOff x="7845356" y="170411"/>
            <a:chExt cx="1254868" cy="719847"/>
          </a:xfrm>
        </p:grpSpPr>
        <p:sp>
          <p:nvSpPr>
            <p:cNvPr id="7" name="Explosion 2 6"/>
            <p:cNvSpPr/>
            <p:nvPr/>
          </p:nvSpPr>
          <p:spPr>
            <a:xfrm>
              <a:off x="7845356" y="170411"/>
              <a:ext cx="1254868" cy="71984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6424" y="3651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NEW!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01637" y="3239785"/>
            <a:ext cx="1094363" cy="627774"/>
            <a:chOff x="7845356" y="170411"/>
            <a:chExt cx="1254868" cy="719847"/>
          </a:xfrm>
        </p:grpSpPr>
        <p:sp>
          <p:nvSpPr>
            <p:cNvPr id="11" name="Explosion 2 10"/>
            <p:cNvSpPr/>
            <p:nvPr/>
          </p:nvSpPr>
          <p:spPr>
            <a:xfrm>
              <a:off x="7845356" y="170411"/>
              <a:ext cx="1254868" cy="71984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6424" y="3651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NEW!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95916" y="4260752"/>
            <a:ext cx="1094363" cy="627774"/>
            <a:chOff x="7845356" y="170411"/>
            <a:chExt cx="1254868" cy="719847"/>
          </a:xfrm>
        </p:grpSpPr>
        <p:sp>
          <p:nvSpPr>
            <p:cNvPr id="14" name="Explosion 2 13"/>
            <p:cNvSpPr/>
            <p:nvPr/>
          </p:nvSpPr>
          <p:spPr>
            <a:xfrm>
              <a:off x="7845356" y="170411"/>
              <a:ext cx="1254868" cy="719847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76424" y="3651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NEW!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2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Instantiations (small vs fast)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54" y="2236322"/>
            <a:ext cx="11264316" cy="30141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E1F5-1698-4894-8BC0-F9EFD9129A50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2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https://huelsing.net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C5A-5C3F-4CF2-9466-FE0F916305AE}" type="datetime1">
              <a:rPr lang="de-DE" smtClean="0"/>
              <a:t>14.03.2019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Comparison to SPHINCS-128 </a:t>
            </a:r>
            <a:br>
              <a:rPr lang="de-DE" dirty="0" smtClean="0"/>
            </a:br>
            <a:r>
              <a:rPr lang="de-DE" dirty="0" smtClean="0"/>
              <a:t>at same security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25DF-842E-4432-B034-97CCA4A4433A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54946"/>
              </p:ext>
            </p:extLst>
          </p:nvPr>
        </p:nvGraphicFramePr>
        <p:xfrm>
          <a:off x="838200" y="1694939"/>
          <a:ext cx="10515600" cy="415525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986548"/>
                <a:gridCol w="2871020"/>
                <a:gridCol w="2536722"/>
                <a:gridCol w="2121310"/>
              </a:tblGrid>
              <a:tr h="9024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Signing</a:t>
                      </a:r>
                      <a:br>
                        <a:rPr lang="de-DE" sz="2800" dirty="0" smtClean="0"/>
                      </a:br>
                      <a:r>
                        <a:rPr lang="de-DE" sz="2800" dirty="0" smtClean="0"/>
                        <a:t>median cycles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/>
                        <a:t>Verifying</a:t>
                      </a:r>
                      <a:br>
                        <a:rPr lang="de-DE" sz="2800" dirty="0" smtClean="0"/>
                      </a:br>
                      <a:r>
                        <a:rPr lang="de-DE" sz="2800" dirty="0" smtClean="0"/>
                        <a:t>median cycles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/>
                        <a:t>Signature</a:t>
                      </a:r>
                      <a:br>
                        <a:rPr lang="de-DE" sz="2800" dirty="0" smtClean="0"/>
                      </a:br>
                      <a:r>
                        <a:rPr lang="de-DE" sz="2800" dirty="0" smtClean="0"/>
                        <a:t>bytes</a:t>
                      </a:r>
                      <a:endParaRPr lang="en-US" sz="2800" dirty="0"/>
                    </a:p>
                  </a:txBody>
                  <a:tcPr/>
                </a:tc>
              </a:tr>
              <a:tr h="1018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SPHINCS</a:t>
                      </a:r>
                      <a:r>
                        <a:rPr lang="en-US" sz="2800" baseline="30000" dirty="0" smtClean="0"/>
                        <a:t>+</a:t>
                      </a:r>
                      <a:r>
                        <a:rPr lang="en-US" baseline="30000" dirty="0" smtClean="0"/>
                        <a:t/>
                      </a:r>
                      <a:br>
                        <a:rPr lang="en-US" baseline="30000" dirty="0" smtClean="0"/>
                      </a:br>
                      <a:r>
                        <a:rPr lang="en-US" dirty="0" smtClean="0"/>
                        <a:t>(n = 24, h = 55, d = 11, b = 8,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k = 30, w = 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67 017 940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1 911 684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21 288</a:t>
                      </a:r>
                    </a:p>
                  </a:txBody>
                  <a:tcPr anchor="ctr"/>
                </a:tc>
              </a:tr>
              <a:tr h="1018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SPHINCS</a:t>
                      </a:r>
                      <a:r>
                        <a:rPr lang="en-US" sz="2800" baseline="30000" dirty="0" smtClean="0"/>
                        <a:t>+</a:t>
                      </a:r>
                      <a:r>
                        <a:rPr lang="en-US" baseline="30000" dirty="0" smtClean="0"/>
                        <a:t/>
                      </a:r>
                      <a:br>
                        <a:rPr lang="en-US" baseline="30000" dirty="0" smtClean="0"/>
                      </a:br>
                      <a:r>
                        <a:rPr lang="en-US" dirty="0" smtClean="0"/>
                        <a:t>(n = 24, h = 51, d = 17, b = 9,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k = 30, w = 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40 117 282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2 724 094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29 256</a:t>
                      </a:r>
                    </a:p>
                  </a:txBody>
                  <a:tcPr anchor="ctr"/>
                </a:tc>
              </a:tr>
              <a:tr h="1076775"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SPHINCS-128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en-US" dirty="0" smtClean="0"/>
                        <a:t>(n=32, h=60, d=12, t=2^16, k=32, w = 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51 636 372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1 451 004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41 000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4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Hash-based Signatures in NIST „Competition“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SPHINCS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FORS as few-time signature</a:t>
            </a:r>
          </a:p>
          <a:p>
            <a:pPr lvl="1"/>
            <a:r>
              <a:rPr lang="de-DE" dirty="0" smtClean="0"/>
              <a:t>XMSS-T tweakable hash</a:t>
            </a:r>
            <a:endParaRPr lang="en-US" dirty="0"/>
          </a:p>
          <a:p>
            <a:r>
              <a:rPr lang="de-DE" dirty="0" smtClean="0"/>
              <a:t>Gravity-SPHINCS (R.I.P.)</a:t>
            </a:r>
            <a:endParaRPr lang="de-DE" dirty="0" smtClean="0"/>
          </a:p>
          <a:p>
            <a:pPr lvl="1"/>
            <a:r>
              <a:rPr lang="de-DE" dirty="0" smtClean="0"/>
              <a:t>PORS as few-time signature</a:t>
            </a:r>
          </a:p>
          <a:p>
            <a:pPr lvl="1"/>
            <a:r>
              <a:rPr lang="de-DE" dirty="0" smtClean="0"/>
              <a:t>Requires collision-resistance -&gt; no tweakable hash </a:t>
            </a:r>
          </a:p>
          <a:p>
            <a:r>
              <a:rPr lang="de-DE" dirty="0" smtClean="0"/>
              <a:t>(PICNIC)</a:t>
            </a:r>
          </a:p>
          <a:p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35EB-2487-4062-89C2-0582EF50D9A7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Real world cryptography development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152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032B-3F7F-4332-A807-787D083E4648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3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">
        <p14:flythrough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52" y="5347408"/>
            <a:ext cx="7942857" cy="11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070" y="1747407"/>
            <a:ext cx="6716418" cy="3600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Who would store all encrypted data traffic? </a:t>
            </a:r>
            <a:br>
              <a:rPr lang="de-DE" sz="4000" dirty="0" smtClean="0"/>
            </a:br>
            <a:r>
              <a:rPr lang="de-DE" sz="4000" dirty="0" smtClean="0"/>
              <a:t>That must be expensive!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04631" y="2509686"/>
            <a:ext cx="2416657" cy="1872909"/>
            <a:chOff x="6280630" y="2509685"/>
            <a:chExt cx="2416657" cy="1872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30" y="2509685"/>
              <a:ext cx="2416657" cy="18729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697998">
              <a:off x="7377639" y="3017350"/>
              <a:ext cx="74220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$1.5B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8AA-6BC4-467A-98E3-86278D359F7B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6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"/>
    </mc:Choice>
    <mc:Fallback>
      <p:transition spd="slow"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Long-lived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Development time easily 10+ years</a:t>
            </a:r>
          </a:p>
          <a:p>
            <a:r>
              <a:rPr lang="de-DE" dirty="0" smtClean="0"/>
              <a:t>Lifetime easily 10+ years</a:t>
            </a:r>
          </a:p>
          <a:p>
            <a:endParaRPr lang="de-DE" dirty="0"/>
          </a:p>
          <a:p>
            <a:r>
              <a:rPr lang="de-DE" dirty="0" smtClean="0"/>
              <a:t>At least make sure you got a </a:t>
            </a:r>
            <a:br>
              <a:rPr lang="de-DE" dirty="0" smtClean="0"/>
            </a:br>
            <a:r>
              <a:rPr lang="de-DE" dirty="0" smtClean="0"/>
              <a:t>secure update channel!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6B6-7791-4B77-80B1-A8F8244E7BAF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31" y="1412671"/>
            <a:ext cx="4221970" cy="279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63" y="4101281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11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">
        <p14:flythrough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Hash-based </a:t>
            </a:r>
            <a:r>
              <a:rPr lang="de-DE" dirty="0" smtClean="0"/>
              <a:t>signatures </a:t>
            </a:r>
            <a:br>
              <a:rPr lang="de-DE" dirty="0" smtClean="0"/>
            </a:br>
            <a:r>
              <a:rPr lang="de-DE" sz="2800" dirty="0" smtClean="0"/>
              <a:t>[Lam79,Mer89]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80074"/>
              </p:ext>
            </p:extLst>
          </p:nvPr>
        </p:nvGraphicFramePr>
        <p:xfrm>
          <a:off x="838200" y="1825625"/>
          <a:ext cx="5218471" cy="437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64D6-37E8-4A02-A4BF-C9827B8DF181}" type="datetime1">
              <a:rPr lang="de-DE" smtClean="0"/>
              <a:t>14.03.2019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https://huelsing.net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7" cstate="print"/>
          <a:srcRect l="6985" t="9598" b="11301"/>
          <a:stretch>
            <a:fillRect/>
          </a:stretch>
        </p:blipFill>
        <p:spPr bwMode="auto">
          <a:xfrm>
            <a:off x="6404992" y="2116828"/>
            <a:ext cx="5403550" cy="35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8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88" y="2636914"/>
            <a:ext cx="7993062" cy="3101901"/>
          </a:xfrm>
        </p:spPr>
        <p:txBody>
          <a:bodyPr/>
          <a:lstStyle/>
          <a:p>
            <a:pPr marL="0" indent="0" algn="ctr">
              <a:buNone/>
            </a:pPr>
            <a:r>
              <a:rPr lang="de-DE" sz="5400" dirty="0"/>
              <a:t>Basic </a:t>
            </a:r>
            <a:r>
              <a:rPr lang="de-DE" sz="5400" dirty="0" smtClean="0"/>
              <a:t>construction</a:t>
            </a:r>
            <a:endParaRPr lang="en-US" sz="5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EA7C-39AE-4377-BCB0-3E1ACE506139}" type="datetime1">
              <a:rPr lang="de-DE" smtClean="0"/>
              <a:t>14.03.2019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409" y="3645024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https://huelsing.net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6843-84EB-4DBB-9351-D3B6129F2E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1981</Words>
  <Application>Microsoft Office PowerPoint</Application>
  <PresentationFormat>Widescreen</PresentationFormat>
  <Paragraphs>596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Bitstream Charter</vt:lpstr>
      <vt:lpstr>Calibri</vt:lpstr>
      <vt:lpstr>Calibri Light</vt:lpstr>
      <vt:lpstr>Cambria Math</vt:lpstr>
      <vt:lpstr>French Script MT</vt:lpstr>
      <vt:lpstr>Stafford</vt:lpstr>
      <vt:lpstr>Times New Roman</vt:lpstr>
      <vt:lpstr>Verdana</vt:lpstr>
      <vt:lpstr>Wingdings</vt:lpstr>
      <vt:lpstr>Office Theme</vt:lpstr>
      <vt:lpstr>An attempt to simplify security arguments for hash-based signatures</vt:lpstr>
      <vt:lpstr>The quantum threat</vt:lpstr>
      <vt:lpstr>Why care today</vt:lpstr>
      <vt:lpstr>It‘s a question of risk assessment</vt:lpstr>
      <vt:lpstr>Real world cryptography development</vt:lpstr>
      <vt:lpstr>Who would store all encrypted data traffic?  That must be expensive!</vt:lpstr>
      <vt:lpstr>Long-lived systems</vt:lpstr>
      <vt:lpstr>Hash-based signatures  [Lam79,Mer89]</vt:lpstr>
      <vt:lpstr>PowerPoint Presentation</vt:lpstr>
      <vt:lpstr>Lamport OTS [Lam79]</vt:lpstr>
      <vt:lpstr>Merkle’s Hash-based Signatures</vt:lpstr>
      <vt:lpstr>Winternitz-OTS</vt:lpstr>
      <vt:lpstr>Lamport-OTS in MSS</vt:lpstr>
      <vt:lpstr>WOTS in MSS</vt:lpstr>
      <vt:lpstr>Function chains</vt:lpstr>
      <vt:lpstr>WOTS </vt:lpstr>
      <vt:lpstr>WOTS Signature generation</vt:lpstr>
      <vt:lpstr>WOTS Signature Verification</vt:lpstr>
      <vt:lpstr>Multi-Tree MSS</vt:lpstr>
      <vt:lpstr>Multi-Tree MSS / Hypertree</vt:lpstr>
      <vt:lpstr>SPHINCS</vt:lpstr>
      <vt:lpstr>Stateless hash-based signatures [NY89,Gol87,Gol04]</vt:lpstr>
      <vt:lpstr>SPHINCS [BHH+15] </vt:lpstr>
      <vt:lpstr>Security arguments</vt:lpstr>
      <vt:lpstr>Requirements</vt:lpstr>
      <vt:lpstr>Multi-target attacks</vt:lpstr>
      <vt:lpstr>Multi-target attacks: Mitigation</vt:lpstr>
      <vt:lpstr>Multi-target attacks: Mitigation</vt:lpstr>
      <vt:lpstr>New intermediate abstraction:  Tweakable Hash Function</vt:lpstr>
      <vt:lpstr>Single-function multi-target collision resistance for distinct tweaks</vt:lpstr>
      <vt:lpstr>Decisional second-preimage resistance</vt:lpstr>
      <vt:lpstr>WOTS reduction from PRE  (assume adversary that always inverts one of the signature query elements)</vt:lpstr>
      <vt:lpstr>Decisional second-preimage resistance</vt:lpstr>
      <vt:lpstr>SPR ⇒ PRE for  length-preserving functions</vt:lpstr>
      <vt:lpstr>DSPR</vt:lpstr>
      <vt:lpstr>DSPR</vt:lpstr>
      <vt:lpstr>Instantiating the tweakable hash  (for SHA2)</vt:lpstr>
      <vt:lpstr>Instantiating the tweakable hash</vt:lpstr>
      <vt:lpstr>PowerPoint Presentation</vt:lpstr>
      <vt:lpstr>SPHINCS+</vt:lpstr>
      <vt:lpstr>SPHINCS+ (our NIST submission)</vt:lpstr>
      <vt:lpstr>FORS (Forest of random subsets)</vt:lpstr>
      <vt:lpstr>Verifiable index selection  (and optionally non-deterministic randomness)</vt:lpstr>
      <vt:lpstr>Verifiable index selection</vt:lpstr>
      <vt:lpstr>Instantiations  (after second round tweaks)</vt:lpstr>
      <vt:lpstr>Instantiations (small vs fast)</vt:lpstr>
      <vt:lpstr>Comparison to SPHINCS-128  at same security level</vt:lpstr>
      <vt:lpstr>Hash-based Signatures in NIST „Competition“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(To be) standardized hash-based signature schemes</dc:title>
  <dc:creator>huelsing</dc:creator>
  <cp:lastModifiedBy>huelsing</cp:lastModifiedBy>
  <cp:revision>87</cp:revision>
  <dcterms:created xsi:type="dcterms:W3CDTF">2018-11-24T15:34:45Z</dcterms:created>
  <dcterms:modified xsi:type="dcterms:W3CDTF">2019-03-17T22:01:46Z</dcterms:modified>
</cp:coreProperties>
</file>