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257" r:id="rId2"/>
    <p:sldId id="258" r:id="rId3"/>
    <p:sldId id="259" r:id="rId4"/>
    <p:sldId id="261" r:id="rId5"/>
    <p:sldId id="348" r:id="rId6"/>
    <p:sldId id="322" r:id="rId7"/>
    <p:sldId id="323" r:id="rId8"/>
    <p:sldId id="324" r:id="rId9"/>
    <p:sldId id="325" r:id="rId10"/>
    <p:sldId id="354" r:id="rId11"/>
    <p:sldId id="355" r:id="rId12"/>
    <p:sldId id="349" r:id="rId13"/>
    <p:sldId id="350" r:id="rId14"/>
    <p:sldId id="351" r:id="rId15"/>
    <p:sldId id="352" r:id="rId16"/>
    <p:sldId id="262" r:id="rId17"/>
    <p:sldId id="263" r:id="rId18"/>
    <p:sldId id="267" r:id="rId19"/>
    <p:sldId id="268" r:id="rId20"/>
    <p:sldId id="332" r:id="rId21"/>
    <p:sldId id="328" r:id="rId22"/>
    <p:sldId id="333" r:id="rId23"/>
    <p:sldId id="334" r:id="rId24"/>
    <p:sldId id="335" r:id="rId25"/>
    <p:sldId id="336" r:id="rId26"/>
    <p:sldId id="269" r:id="rId27"/>
    <p:sldId id="329" r:id="rId28"/>
    <p:sldId id="337" r:id="rId29"/>
    <p:sldId id="338" r:id="rId30"/>
    <p:sldId id="330" r:id="rId31"/>
    <p:sldId id="275" r:id="rId32"/>
    <p:sldId id="343" r:id="rId33"/>
    <p:sldId id="276" r:id="rId34"/>
    <p:sldId id="344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339" r:id="rId45"/>
    <p:sldId id="340" r:id="rId46"/>
    <p:sldId id="341" r:id="rId47"/>
    <p:sldId id="377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9" r:id="rId69"/>
    <p:sldId id="380" r:id="rId70"/>
    <p:sldId id="381" r:id="rId71"/>
    <p:sldId id="384" r:id="rId72"/>
    <p:sldId id="382" r:id="rId73"/>
    <p:sldId id="378" r:id="rId74"/>
    <p:sldId id="356" r:id="rId75"/>
    <p:sldId id="345" r:id="rId76"/>
    <p:sldId id="346" r:id="rId77"/>
    <p:sldId id="306" r:id="rId78"/>
    <p:sldId id="307" r:id="rId79"/>
    <p:sldId id="308" r:id="rId80"/>
    <p:sldId id="309" r:id="rId81"/>
    <p:sldId id="310" r:id="rId82"/>
    <p:sldId id="311" r:id="rId83"/>
    <p:sldId id="312" r:id="rId84"/>
    <p:sldId id="342" r:id="rId85"/>
    <p:sldId id="383" r:id="rId86"/>
    <p:sldId id="32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B81D0-1B2B-41DF-8D04-8E3B86ED5D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5B7FE56-DE2E-4545-B246-FC1C7663D6B1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Post quantum</a:t>
          </a:r>
          <a:endParaRPr lang="de-DE" dirty="0">
            <a:solidFill>
              <a:schemeClr val="tx1"/>
            </a:solidFill>
          </a:endParaRPr>
        </a:p>
      </dgm:t>
    </dgm:pt>
    <dgm:pt modelId="{230036BB-DDA8-4BBC-8BD9-F6F2A5758973}" type="sibTrans" cxnId="{EFF2FCDB-DC61-46D2-B767-38A651E6F100}">
      <dgm:prSet/>
      <dgm:spPr/>
      <dgm:t>
        <a:bodyPr/>
        <a:lstStyle/>
        <a:p>
          <a:endParaRPr lang="de-DE"/>
        </a:p>
      </dgm:t>
    </dgm:pt>
    <dgm:pt modelId="{2F3DA82B-D7B3-4EB4-9A55-2021AF94BD1A}" type="parTrans" cxnId="{EFF2FCDB-DC61-46D2-B767-38A651E6F100}">
      <dgm:prSet/>
      <dgm:spPr/>
      <dgm:t>
        <a:bodyPr/>
        <a:lstStyle/>
        <a:p>
          <a:endParaRPr lang="de-DE"/>
        </a:p>
      </dgm:t>
    </dgm:pt>
    <dgm:pt modelId="{4F2DD670-B497-4083-ABD1-7DE8ED43F049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Only secure hash function</a:t>
          </a:r>
          <a:endParaRPr lang="de-DE" dirty="0">
            <a:solidFill>
              <a:schemeClr val="tx1"/>
            </a:solidFill>
          </a:endParaRPr>
        </a:p>
      </dgm:t>
    </dgm:pt>
    <dgm:pt modelId="{5A5FA58D-F7C2-4E28-9F0E-43B0544D5593}" type="parTrans" cxnId="{A31BF2D4-02A5-4EC3-AEAC-0D9D60FAB0B8}">
      <dgm:prSet/>
      <dgm:spPr/>
      <dgm:t>
        <a:bodyPr/>
        <a:lstStyle/>
        <a:p>
          <a:endParaRPr lang="en-US"/>
        </a:p>
      </dgm:t>
    </dgm:pt>
    <dgm:pt modelId="{1AF4BEAD-F945-49B7-BDF2-51E496DB2CDB}" type="sibTrans" cxnId="{A31BF2D4-02A5-4EC3-AEAC-0D9D60FAB0B8}">
      <dgm:prSet/>
      <dgm:spPr/>
      <dgm:t>
        <a:bodyPr/>
        <a:lstStyle/>
        <a:p>
          <a:endParaRPr lang="en-US"/>
        </a:p>
      </dgm:t>
    </dgm:pt>
    <dgm:pt modelId="{A92A88D6-2727-4E75-A28A-5B04E4A3B624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de-DE" dirty="0" smtClean="0">
              <a:solidFill>
                <a:schemeClr val="tx1"/>
              </a:solidFill>
            </a:rPr>
            <a:t>Security well understood</a:t>
          </a:r>
          <a:endParaRPr lang="de-DE" dirty="0">
            <a:solidFill>
              <a:schemeClr val="tx1"/>
            </a:solidFill>
          </a:endParaRPr>
        </a:p>
      </dgm:t>
    </dgm:pt>
    <dgm:pt modelId="{22E0D34C-E792-43F9-85F1-D3EA0A7B0BE3}" type="parTrans" cxnId="{F5C72B25-68DD-4967-A418-54EC51BB1B03}">
      <dgm:prSet/>
      <dgm:spPr/>
      <dgm:t>
        <a:bodyPr/>
        <a:lstStyle/>
        <a:p>
          <a:endParaRPr lang="en-US"/>
        </a:p>
      </dgm:t>
    </dgm:pt>
    <dgm:pt modelId="{025A8ED2-1E9C-4CC9-86CD-ADF7F4A57EB9}" type="sibTrans" cxnId="{F5C72B25-68DD-4967-A418-54EC51BB1B03}">
      <dgm:prSet/>
      <dgm:spPr/>
      <dgm:t>
        <a:bodyPr/>
        <a:lstStyle/>
        <a:p>
          <a:endParaRPr lang="en-US"/>
        </a:p>
      </dgm:t>
    </dgm:pt>
    <dgm:pt modelId="{56282E20-C5F6-49F7-B7B4-D3DE498565C1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Fast</a:t>
          </a:r>
          <a:endParaRPr lang="de-DE" dirty="0">
            <a:solidFill>
              <a:schemeClr val="tx1"/>
            </a:solidFill>
          </a:endParaRPr>
        </a:p>
      </dgm:t>
    </dgm:pt>
    <dgm:pt modelId="{3F9858D6-6C33-4DBE-8092-EB3BEF2FE718}" type="parTrans" cxnId="{B81755E0-BB68-4E5C-936E-567D47A7E4FE}">
      <dgm:prSet/>
      <dgm:spPr/>
      <dgm:t>
        <a:bodyPr/>
        <a:lstStyle/>
        <a:p>
          <a:endParaRPr lang="en-US"/>
        </a:p>
      </dgm:t>
    </dgm:pt>
    <dgm:pt modelId="{90E17BAE-0C98-4803-9534-D6E01A881274}" type="sibTrans" cxnId="{B81755E0-BB68-4E5C-936E-567D47A7E4FE}">
      <dgm:prSet/>
      <dgm:spPr/>
      <dgm:t>
        <a:bodyPr/>
        <a:lstStyle/>
        <a:p>
          <a:endParaRPr lang="en-US"/>
        </a:p>
      </dgm:t>
    </dgm:pt>
    <dgm:pt modelId="{9DE7437A-086B-4933-86C0-320C3C8FE8F4}" type="pres">
      <dgm:prSet presAssocID="{D0DB81D0-1B2B-41DF-8D04-8E3B86ED5D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84D702B-B3BF-4A1D-9E4F-E6C0A9772EA4}" type="pres">
      <dgm:prSet presAssocID="{05B7FE56-DE2E-4545-B246-FC1C7663D6B1}" presName="parentText" presStyleLbl="node1" presStyleIdx="0" presStyleCnt="4" custLinFactNeighborY="-6929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CE156F-BD10-4E88-B2F2-62C1A709D7E4}" type="pres">
      <dgm:prSet presAssocID="{230036BB-DDA8-4BBC-8BD9-F6F2A5758973}" presName="spacer" presStyleCnt="0"/>
      <dgm:spPr/>
    </dgm:pt>
    <dgm:pt modelId="{A09E531A-CFF7-43A9-9417-B045988E5CC7}" type="pres">
      <dgm:prSet presAssocID="{4F2DD670-B497-4083-ABD1-7DE8ED43F0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AB459-A713-4E7D-BE02-F48B2532712B}" type="pres">
      <dgm:prSet presAssocID="{1AF4BEAD-F945-49B7-BDF2-51E496DB2CDB}" presName="spacer" presStyleCnt="0"/>
      <dgm:spPr/>
    </dgm:pt>
    <dgm:pt modelId="{79D411ED-58C4-4018-8FC4-31BFB9A354AF}" type="pres">
      <dgm:prSet presAssocID="{A92A88D6-2727-4E75-A28A-5B04E4A3B6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033A7-68B1-4E02-B4EF-F40129DFC12B}" type="pres">
      <dgm:prSet presAssocID="{025A8ED2-1E9C-4CC9-86CD-ADF7F4A57EB9}" presName="spacer" presStyleCnt="0"/>
      <dgm:spPr/>
    </dgm:pt>
    <dgm:pt modelId="{7037522A-AE69-42A5-BC12-F81D199B781D}" type="pres">
      <dgm:prSet presAssocID="{56282E20-C5F6-49F7-B7B4-D3DE498565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2052D-C521-43A4-99DB-896E4C575D97}" type="presOf" srcId="{A92A88D6-2727-4E75-A28A-5B04E4A3B624}" destId="{79D411ED-58C4-4018-8FC4-31BFB9A354AF}" srcOrd="0" destOrd="0" presId="urn:microsoft.com/office/officeart/2005/8/layout/vList2"/>
    <dgm:cxn modelId="{55879FA0-7FC8-4687-B6D3-B7138990A104}" type="presOf" srcId="{56282E20-C5F6-49F7-B7B4-D3DE498565C1}" destId="{7037522A-AE69-42A5-BC12-F81D199B781D}" srcOrd="0" destOrd="0" presId="urn:microsoft.com/office/officeart/2005/8/layout/vList2"/>
    <dgm:cxn modelId="{A31BF2D4-02A5-4EC3-AEAC-0D9D60FAB0B8}" srcId="{D0DB81D0-1B2B-41DF-8D04-8E3B86ED5DCA}" destId="{4F2DD670-B497-4083-ABD1-7DE8ED43F049}" srcOrd="1" destOrd="0" parTransId="{5A5FA58D-F7C2-4E28-9F0E-43B0544D5593}" sibTransId="{1AF4BEAD-F945-49B7-BDF2-51E496DB2CDB}"/>
    <dgm:cxn modelId="{CD7A6E51-1F57-426E-BCDC-75D7135864BB}" type="presOf" srcId="{05B7FE56-DE2E-4545-B246-FC1C7663D6B1}" destId="{784D702B-B3BF-4A1D-9E4F-E6C0A9772EA4}" srcOrd="0" destOrd="0" presId="urn:microsoft.com/office/officeart/2005/8/layout/vList2"/>
    <dgm:cxn modelId="{F5C72B25-68DD-4967-A418-54EC51BB1B03}" srcId="{D0DB81D0-1B2B-41DF-8D04-8E3B86ED5DCA}" destId="{A92A88D6-2727-4E75-A28A-5B04E4A3B624}" srcOrd="2" destOrd="0" parTransId="{22E0D34C-E792-43F9-85F1-D3EA0A7B0BE3}" sibTransId="{025A8ED2-1E9C-4CC9-86CD-ADF7F4A57EB9}"/>
    <dgm:cxn modelId="{EFF2FCDB-DC61-46D2-B767-38A651E6F100}" srcId="{D0DB81D0-1B2B-41DF-8D04-8E3B86ED5DCA}" destId="{05B7FE56-DE2E-4545-B246-FC1C7663D6B1}" srcOrd="0" destOrd="0" parTransId="{2F3DA82B-D7B3-4EB4-9A55-2021AF94BD1A}" sibTransId="{230036BB-DDA8-4BBC-8BD9-F6F2A5758973}"/>
    <dgm:cxn modelId="{6AAB99A3-F0A9-463A-A4C6-6186F9D997FB}" type="presOf" srcId="{4F2DD670-B497-4083-ABD1-7DE8ED43F049}" destId="{A09E531A-CFF7-43A9-9417-B045988E5CC7}" srcOrd="0" destOrd="0" presId="urn:microsoft.com/office/officeart/2005/8/layout/vList2"/>
    <dgm:cxn modelId="{B81755E0-BB68-4E5C-936E-567D47A7E4FE}" srcId="{D0DB81D0-1B2B-41DF-8D04-8E3B86ED5DCA}" destId="{56282E20-C5F6-49F7-B7B4-D3DE498565C1}" srcOrd="3" destOrd="0" parTransId="{3F9858D6-6C33-4DBE-8092-EB3BEF2FE718}" sibTransId="{90E17BAE-0C98-4803-9534-D6E01A881274}"/>
    <dgm:cxn modelId="{A1B4E524-785A-461A-B3D4-B41822B4335D}" type="presOf" srcId="{D0DB81D0-1B2B-41DF-8D04-8E3B86ED5DCA}" destId="{9DE7437A-086B-4933-86C0-320C3C8FE8F4}" srcOrd="0" destOrd="0" presId="urn:microsoft.com/office/officeart/2005/8/layout/vList2"/>
    <dgm:cxn modelId="{074BDA7E-F259-49D4-BDC3-E182FFC92192}" type="presParOf" srcId="{9DE7437A-086B-4933-86C0-320C3C8FE8F4}" destId="{784D702B-B3BF-4A1D-9E4F-E6C0A9772EA4}" srcOrd="0" destOrd="0" presId="urn:microsoft.com/office/officeart/2005/8/layout/vList2"/>
    <dgm:cxn modelId="{12D9CA3E-A0E2-4113-8EAE-54D89D76598B}" type="presParOf" srcId="{9DE7437A-086B-4933-86C0-320C3C8FE8F4}" destId="{7CCE156F-BD10-4E88-B2F2-62C1A709D7E4}" srcOrd="1" destOrd="0" presId="urn:microsoft.com/office/officeart/2005/8/layout/vList2"/>
    <dgm:cxn modelId="{5C249DF1-A67C-467C-A1C8-A74DFB70DC97}" type="presParOf" srcId="{9DE7437A-086B-4933-86C0-320C3C8FE8F4}" destId="{A09E531A-CFF7-43A9-9417-B045988E5CC7}" srcOrd="2" destOrd="0" presId="urn:microsoft.com/office/officeart/2005/8/layout/vList2"/>
    <dgm:cxn modelId="{1D1497B6-341E-41D5-8988-D401835497F3}" type="presParOf" srcId="{9DE7437A-086B-4933-86C0-320C3C8FE8F4}" destId="{B8BAB459-A713-4E7D-BE02-F48B2532712B}" srcOrd="3" destOrd="0" presId="urn:microsoft.com/office/officeart/2005/8/layout/vList2"/>
    <dgm:cxn modelId="{441F16BA-2B2A-4C5B-A282-A9CB04C739BD}" type="presParOf" srcId="{9DE7437A-086B-4933-86C0-320C3C8FE8F4}" destId="{79D411ED-58C4-4018-8FC4-31BFB9A354AF}" srcOrd="4" destOrd="0" presId="urn:microsoft.com/office/officeart/2005/8/layout/vList2"/>
    <dgm:cxn modelId="{6964C956-039C-406A-9946-4369E66F1A22}" type="presParOf" srcId="{9DE7437A-086B-4933-86C0-320C3C8FE8F4}" destId="{A98033A7-68B1-4E02-B4EF-F40129DFC12B}" srcOrd="5" destOrd="0" presId="urn:microsoft.com/office/officeart/2005/8/layout/vList2"/>
    <dgm:cxn modelId="{C94CB86C-5C91-4677-A56A-87061BA239B0}" type="presParOf" srcId="{9DE7437A-086B-4933-86C0-320C3C8FE8F4}" destId="{7037522A-AE69-42A5-BC12-F81D199B78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D702B-B3BF-4A1D-9E4F-E6C0A9772EA4}">
      <dsp:nvSpPr>
        <dsp:cNvPr id="0" name=""/>
        <dsp:cNvSpPr/>
      </dsp:nvSpPr>
      <dsp:spPr>
        <a:xfrm>
          <a:off x="0" y="266968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Post quantum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298581"/>
        <a:ext cx="3935878" cy="584369"/>
      </dsp:txXfrm>
    </dsp:sp>
    <dsp:sp modelId="{A09E531A-CFF7-43A9-9417-B045988E5CC7}">
      <dsp:nvSpPr>
        <dsp:cNvPr id="0" name=""/>
        <dsp:cNvSpPr/>
      </dsp:nvSpPr>
      <dsp:spPr>
        <a:xfrm>
          <a:off x="0" y="1046205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Only secure hash function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1077818"/>
        <a:ext cx="3935878" cy="584369"/>
      </dsp:txXfrm>
    </dsp:sp>
    <dsp:sp modelId="{79D411ED-58C4-4018-8FC4-31BFB9A354AF}">
      <dsp:nvSpPr>
        <dsp:cNvPr id="0" name=""/>
        <dsp:cNvSpPr/>
      </dsp:nvSpPr>
      <dsp:spPr>
        <a:xfrm>
          <a:off x="0" y="1771560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chemeClr val="tx1"/>
              </a:solidFill>
            </a:rPr>
            <a:t>Security well understood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1803173"/>
        <a:ext cx="3935878" cy="584369"/>
      </dsp:txXfrm>
    </dsp:sp>
    <dsp:sp modelId="{7037522A-AE69-42A5-BC12-F81D199B781D}">
      <dsp:nvSpPr>
        <dsp:cNvPr id="0" name=""/>
        <dsp:cNvSpPr/>
      </dsp:nvSpPr>
      <dsp:spPr>
        <a:xfrm>
          <a:off x="0" y="2496915"/>
          <a:ext cx="3999104" cy="647595"/>
        </a:xfrm>
        <a:prstGeom prst="roundRect">
          <a:avLst/>
        </a:prstGeom>
        <a:solidFill>
          <a:srgbClr val="00C8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Fast</a:t>
          </a:r>
          <a:endParaRPr lang="de-DE" sz="2700" kern="1200" dirty="0">
            <a:solidFill>
              <a:schemeClr val="tx1"/>
            </a:solidFill>
          </a:endParaRPr>
        </a:p>
      </dsp:txBody>
      <dsp:txXfrm>
        <a:off x="31613" y="2528528"/>
        <a:ext cx="3935878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C2159-CCE6-428D-9051-70EEC13CCBAC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64366-B3B4-4934-B428-A9EE9BB7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5844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849ACF-DDF3-4121-AB7A-CFA0EC7E0E9F}" type="datetime4">
              <a:rPr lang="de-DE" smtClean="0"/>
              <a:pPr/>
              <a:t>23. Februar 2016</a:t>
            </a:fld>
            <a:endParaRPr lang="de-DE" smtClean="0"/>
          </a:p>
        </p:txBody>
      </p:sp>
      <p:sp>
        <p:nvSpPr>
          <p:cNvPr id="35845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</a:p>
        </p:txBody>
      </p:sp>
      <p:sp>
        <p:nvSpPr>
          <p:cNvPr id="35846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  <a:fld id="{88C5ADFC-82A6-491F-814B-EDBEBED45A67}" type="slidenum">
              <a:rPr lang="de-DE" smtClean="0"/>
              <a:pPr/>
              <a:t>20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963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2013: 80 </a:t>
            </a:r>
            <a:r>
              <a:rPr lang="de-DE" dirty="0" err="1" smtClean="0"/>
              <a:t>bit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84 -&gt; 2019</a:t>
            </a:r>
          </a:p>
          <a:p>
            <a:r>
              <a:rPr lang="en-US" dirty="0" smtClean="0"/>
              <a:t>87 -&gt; 2022</a:t>
            </a:r>
            <a:endParaRPr lang="de-DE" dirty="0" smtClean="0"/>
          </a:p>
          <a:p>
            <a:r>
              <a:rPr lang="de-DE" dirty="0" smtClean="0"/>
              <a:t>157 -&gt; 2113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1185EE-105C-462E-BCF2-2FE3BC5AEE4C}" type="datetime4">
              <a:rPr lang="de-DE" smtClean="0"/>
              <a:t>23. Februar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838F2133-9973-40F4-A88E-50FB2D15B9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55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Bitstream Charter"/>
            </a:endParaRPr>
          </a:p>
        </p:txBody>
      </p:sp>
      <p:sp>
        <p:nvSpPr>
          <p:cNvPr id="31748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75F93D-C2A7-40B5-B0C6-093000C39EA5}" type="datetime4">
              <a:rPr lang="de-DE" smtClean="0">
                <a:latin typeface="Stafford"/>
              </a:rPr>
              <a:pPr/>
              <a:t>23. Februar 2016</a:t>
            </a:fld>
            <a:endParaRPr lang="de-DE" smtClean="0">
              <a:latin typeface="Stafford"/>
            </a:endParaRPr>
          </a:p>
        </p:txBody>
      </p:sp>
      <p:sp>
        <p:nvSpPr>
          <p:cNvPr id="31749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D5A5CEAA-884E-4230-B43A-372554B37991}" type="slidenum">
              <a:rPr lang="de-DE" smtClean="0">
                <a:latin typeface="Stafford"/>
              </a:rPr>
              <a:pPr/>
              <a:t>37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245550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One promissing group of candidates are hash-based signature schemes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They start from an OTS – a signature scheme where a key pair can only be used for one signature.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central idea – proposed by Merkle - is to authenticate many OTS keypairs using a binary hash tree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These schemes have many advantages over the beforementioned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Quantum computers do not harm their security – the best known quantum attack is Grovers algorithm – allowing exhaustiv search in a set with n elements in time squareroot of n using log n space.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 They are provably secure in the standard model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 And they can be instantiated using any secure hash function.</a:t>
            </a:r>
          </a:p>
          <a:p>
            <a:pPr>
              <a:buFontTx/>
              <a:buChar char="-"/>
            </a:pPr>
            <a:endParaRPr lang="de-DE" smtClean="0">
              <a:latin typeface="Bitstream Charter"/>
            </a:endParaRP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On the downside, they produce long signatures.</a:t>
            </a:r>
          </a:p>
        </p:txBody>
      </p:sp>
      <p:sp>
        <p:nvSpPr>
          <p:cNvPr id="32772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030B818-1B31-4AD7-815C-9B1ECF05D7DD}" type="datetime4">
              <a:rPr lang="de-DE" smtClean="0">
                <a:latin typeface="Stafford"/>
              </a:rPr>
              <a:pPr/>
              <a:t>23. Februar 2016</a:t>
            </a:fld>
            <a:endParaRPr lang="de-DE" smtClean="0">
              <a:latin typeface="Stafford"/>
            </a:endParaRPr>
          </a:p>
        </p:txBody>
      </p:sp>
      <p:sp>
        <p:nvSpPr>
          <p:cNvPr id="32773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2774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90056CAC-5CBA-4E1D-B9BA-F784E5430E00}" type="slidenum">
              <a:rPr lang="de-DE" smtClean="0">
                <a:latin typeface="Stafford"/>
              </a:rPr>
              <a:pPr/>
              <a:t>38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92700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Well, this work is concerned with the OTS.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9A423E-AF9F-4122-A3C5-8BD9F36D4B5E}" type="datetime4">
              <a:rPr lang="de-DE" smtClean="0">
                <a:latin typeface="Stafford"/>
              </a:rPr>
              <a:pPr/>
              <a:t>23. Februar 2016</a:t>
            </a:fld>
            <a:endParaRPr lang="de-DE" smtClean="0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39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151483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Well, this work is concerned with the OTS.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E6C2240-5D36-4531-8347-7E4AF070782D}" type="datetime4">
              <a:rPr lang="de-DE" smtClean="0">
                <a:latin typeface="Stafford"/>
              </a:rPr>
              <a:t>23. Februar 2016</a:t>
            </a:fld>
            <a:endParaRPr lang="de-DE" smtClean="0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40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170098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923925"/>
            <a:ext cx="4095750" cy="3071813"/>
          </a:xfrm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In our work we showed that we can slightly change the original WOTS construction, such that it uses a function family instead of the hash function family. The resulting scheme is existentially unforgeable under chosen message attacks, if the function family is pseudorandom.</a:t>
            </a:r>
          </a:p>
          <a:p>
            <a:endParaRPr lang="en-US" dirty="0" smtClean="0"/>
          </a:p>
          <a:p>
            <a:r>
              <a:rPr lang="en-US" dirty="0" smtClean="0"/>
              <a:t>This result has two implications:</a:t>
            </a:r>
          </a:p>
        </p:txBody>
      </p:sp>
      <p:sp>
        <p:nvSpPr>
          <p:cNvPr id="34820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0611AE-B1B5-4071-AD8D-F4762D3CDDF1}" type="datetime4">
              <a:rPr lang="de-DE" smtClean="0"/>
              <a:t>23. Februar 2016</a:t>
            </a:fld>
            <a:endParaRPr lang="de-DE" smtClean="0"/>
          </a:p>
        </p:txBody>
      </p:sp>
      <p:sp>
        <p:nvSpPr>
          <p:cNvPr id="34821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</a:p>
        </p:txBody>
      </p:sp>
      <p:sp>
        <p:nvSpPr>
          <p:cNvPr id="34822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  <a:fld id="{BC0B5D5C-1D95-4E40-9877-EEE953B63505}" type="slidenum">
              <a:rPr lang="de-DE" smtClean="0"/>
              <a:pPr/>
              <a:t>42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9363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5B3DFA8-D88A-4F5E-985B-6BABD3471361}" type="datetime4">
              <a:rPr lang="de-DE" smtClean="0"/>
              <a:t>23. Februar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FB302AF-1BB9-480B-A46C-70041A6386BE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22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4CCF9D2-5987-444D-B8B5-447AF5298644}" type="datetime4">
              <a:rPr lang="de-DE" smtClean="0"/>
              <a:t>23. Februar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7FB302AF-1BB9-480B-A46C-70041A6386BE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94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2013: 80 </a:t>
            </a:r>
            <a:r>
              <a:rPr lang="de-DE" dirty="0" err="1" smtClean="0"/>
              <a:t>bit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84 -&gt; 2019</a:t>
            </a:r>
          </a:p>
          <a:p>
            <a:r>
              <a:rPr lang="en-US" dirty="0" smtClean="0"/>
              <a:t>87 -&gt; 2022</a:t>
            </a:r>
            <a:endParaRPr lang="de-DE" dirty="0" smtClean="0"/>
          </a:p>
          <a:p>
            <a:r>
              <a:rPr lang="de-DE" dirty="0" smtClean="0"/>
              <a:t>157 -&gt; 2113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1185EE-105C-462E-BCF2-2FE3BC5AEE4C}" type="datetime4">
              <a:rPr lang="de-DE" smtClean="0"/>
              <a:t>23. Februar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 </a:t>
            </a:r>
            <a:fld id="{838F2133-9973-40F4-A88E-50FB2D15B9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1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5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7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ED0F0-F5B4-4D85-B6CA-1C9AAD004AB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E1F5-1698-4894-8BC0-F9EFD912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7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7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619252"/>
            <a:ext cx="9143999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Hash-based Signatures</a:t>
            </a:r>
            <a:br>
              <a:rPr lang="en-US" dirty="0" smtClean="0"/>
            </a:br>
            <a:r>
              <a:rPr lang="de-DE" sz="2000" dirty="0"/>
              <a:t/>
            </a:r>
            <a:br>
              <a:rPr lang="de-DE" sz="2000" dirty="0"/>
            </a:br>
            <a:endParaRPr lang="de-DE" sz="18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" y="2734123"/>
            <a:ext cx="9143998" cy="550863"/>
          </a:xfrm>
        </p:spPr>
        <p:txBody>
          <a:bodyPr/>
          <a:lstStyle/>
          <a:p>
            <a:r>
              <a:rPr lang="de-DE" dirty="0" smtClean="0"/>
              <a:t>Andreas Hülsing</a:t>
            </a:r>
          </a:p>
        </p:txBody>
      </p:sp>
    </p:spTree>
    <p:extLst>
      <p:ext uri="{BB962C8B-B14F-4D97-AF65-F5344CB8AC3E}">
        <p14:creationId xmlns:p14="http://schemas.microsoft.com/office/powerpoint/2010/main" val="42816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47869" y="3498977"/>
            <a:ext cx="3433666" cy="15582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Undetectability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groupChr>
                      <m:groupChrPr>
                        <m:chr m:val="←"/>
                        <m:vertJc m:val="bot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r>
                  <a:rPr lang="de-DE" dirty="0" smtClean="0"/>
                  <a:t>else</a:t>
                </a:r>
              </a:p>
              <a:p>
                <a:pPr marL="0" indent="0">
                  <a:buNone/>
                </a:pPr>
                <a:r>
                  <a:rPr lang="de-DE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25567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8"/>
              <p:cNvSpPr txBox="1">
                <a:spLocks noChangeArrowheads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 Verbindung mit Pfeil 21"/>
          <p:cNvCxnSpPr>
            <a:stCxn id="19" idx="2"/>
          </p:cNvCxnSpPr>
          <p:nvPr/>
        </p:nvCxnSpPr>
        <p:spPr bwMode="auto">
          <a:xfrm flipH="1">
            <a:off x="7838360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2"/>
              <p:cNvSpPr txBox="1">
                <a:spLocks noChangeArrowheads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 smtClean="0"/>
                  <a:t>*</a:t>
                </a:r>
                <a:endParaRPr lang="de-DE" sz="2400" dirty="0"/>
              </a:p>
            </p:txBody>
          </p:sp>
        </mc:Choice>
        <mc:Fallback xmlns="">
          <p:sp>
            <p:nvSpPr>
              <p:cNvPr id="22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1"/>
          <p:cNvCxnSpPr/>
          <p:nvPr/>
        </p:nvCxnSpPr>
        <p:spPr bwMode="auto">
          <a:xfrm flipH="1">
            <a:off x="7838359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6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00104 0.22894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509020" y="4062091"/>
            <a:ext cx="2006329" cy="6461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Pseudorandomness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4" r="81213" b="23967"/>
          <a:stretch>
            <a:fillRect/>
          </a:stretch>
        </p:blipFill>
        <p:spPr bwMode="auto">
          <a:xfrm>
            <a:off x="2116084" y="3743865"/>
            <a:ext cx="14255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23"/>
          <p:cNvCxnSpPr/>
          <p:nvPr/>
        </p:nvCxnSpPr>
        <p:spPr>
          <a:xfrm rot="5400000">
            <a:off x="2642341" y="3527983"/>
            <a:ext cx="647700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2717747" y="2773127"/>
                <a:ext cx="503237" cy="453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altLang="en-US" sz="2400" baseline="30000"/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7747" y="2773127"/>
                <a:ext cx="503237" cy="453137"/>
              </a:xfrm>
              <a:prstGeom prst="rect">
                <a:avLst/>
              </a:prstGeom>
              <a:blipFill rotWithShape="0">
                <a:blip r:embed="rId4"/>
                <a:stretch>
                  <a:fillRect l="-36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25"/>
          <p:cNvSpPr/>
          <p:nvPr/>
        </p:nvSpPr>
        <p:spPr>
          <a:xfrm>
            <a:off x="5213297" y="3781189"/>
            <a:ext cx="1263650" cy="1223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dirty="0"/>
              <a:t>g</a:t>
            </a:r>
          </a:p>
        </p:txBody>
      </p:sp>
      <p:cxnSp>
        <p:nvCxnSpPr>
          <p:cNvPr id="8" name="Gerade Verbindung mit Pfeil 26"/>
          <p:cNvCxnSpPr/>
          <p:nvPr/>
        </p:nvCxnSpPr>
        <p:spPr>
          <a:xfrm rot="5400000">
            <a:off x="5579216" y="3420033"/>
            <a:ext cx="431800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14"/>
              <p:cNvSpPr txBox="1">
                <a:spLocks noChangeArrowheads="1"/>
              </p:cNvSpPr>
              <p:nvPr/>
            </p:nvSpPr>
            <p:spPr bwMode="auto">
              <a:xfrm>
                <a:off x="5550199" y="2726278"/>
                <a:ext cx="5048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9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0199" y="2726278"/>
                <a:ext cx="50482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28"/>
          <p:cNvCxnSpPr/>
          <p:nvPr/>
        </p:nvCxnSpPr>
        <p:spPr>
          <a:xfrm>
            <a:off x="3541659" y="4005027"/>
            <a:ext cx="1598613" cy="15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8"/>
              <p:cNvSpPr txBox="1">
                <a:spLocks noChangeArrowheads="1"/>
              </p:cNvSpPr>
              <p:nvPr/>
            </p:nvSpPr>
            <p:spPr bwMode="auto">
              <a:xfrm>
                <a:off x="4062359" y="3627202"/>
                <a:ext cx="5048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11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2359" y="3627202"/>
                <a:ext cx="50482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30"/>
          <p:cNvCxnSpPr/>
          <p:nvPr/>
        </p:nvCxnSpPr>
        <p:spPr>
          <a:xfrm flipV="1">
            <a:off x="3541659" y="4708289"/>
            <a:ext cx="1598613" cy="7938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20"/>
              <p:cNvSpPr txBox="1">
                <a:spLocks noChangeArrowheads="1"/>
              </p:cNvSpPr>
              <p:nvPr/>
            </p:nvSpPr>
            <p:spPr bwMode="auto">
              <a:xfrm>
                <a:off x="3512043" y="4310409"/>
                <a:ext cx="160101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13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043" y="4310409"/>
                <a:ext cx="1601019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380" b="-19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32"/>
          <p:cNvCxnSpPr/>
          <p:nvPr/>
        </p:nvCxnSpPr>
        <p:spPr>
          <a:xfrm rot="5400000">
            <a:off x="2647103" y="5328208"/>
            <a:ext cx="6477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22"/>
              <p:cNvSpPr txBox="1">
                <a:spLocks noChangeArrowheads="1"/>
              </p:cNvSpPr>
              <p:nvPr/>
            </p:nvSpPr>
            <p:spPr bwMode="auto">
              <a:xfrm>
                <a:off x="2798709" y="5797314"/>
                <a:ext cx="4949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de-DE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altLang="en-US" sz="2400" dirty="0" smtClean="0"/>
                  <a:t>*</a:t>
                </a:r>
                <a:endParaRPr lang="de-DE" altLang="en-US" sz="2400" dirty="0"/>
              </a:p>
            </p:txBody>
          </p:sp>
        </mc:Choice>
        <mc:Fallback xmlns="">
          <p:sp>
            <p:nvSpPr>
              <p:cNvPr id="15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8709" y="5797314"/>
                <a:ext cx="494997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704" t="-9211" r="-14815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41"/>
              <p:cNvSpPr txBox="1">
                <a:spLocks noChangeArrowheads="1"/>
              </p:cNvSpPr>
              <p:nvPr/>
            </p:nvSpPr>
            <p:spPr bwMode="auto">
              <a:xfrm>
                <a:off x="6510284" y="3636727"/>
                <a:ext cx="1784630" cy="2316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de-DE" alt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24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de-DE" altLang="en-US" sz="2400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𝑔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altLang="en-US" sz="2400" dirty="0"/>
              </a:p>
              <a:p>
                <a:pPr eaLnBrk="1" hangingPunct="1"/>
                <a:r>
                  <a:rPr lang="de-DE" altLang="en-US" sz="2400" dirty="0" smtClean="0"/>
                  <a:t>else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altLang="en-US" sz="2400" dirty="0"/>
              </a:p>
              <a:p>
                <a:pPr eaLnBrk="1" hangingPunct="1"/>
                <a:endParaRPr lang="de-DE" altLang="en-US" sz="2400" dirty="0"/>
              </a:p>
            </p:txBody>
          </p:sp>
        </mc:Choice>
        <mc:Fallback xmlns="">
          <p:sp>
            <p:nvSpPr>
              <p:cNvPr id="17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0284" y="3636727"/>
                <a:ext cx="1784630" cy="2316596"/>
              </a:xfrm>
              <a:prstGeom prst="rect">
                <a:avLst/>
              </a:prstGeom>
              <a:blipFill rotWithShape="0">
                <a:blip r:embed="rId9"/>
                <a:stretch>
                  <a:fillRect l="-5461" t="-18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Bogen 29"/>
          <p:cNvSpPr/>
          <p:nvPr/>
        </p:nvSpPr>
        <p:spPr>
          <a:xfrm>
            <a:off x="3917897" y="3195402"/>
            <a:ext cx="649287" cy="2087562"/>
          </a:xfrm>
          <a:prstGeom prst="arc">
            <a:avLst>
              <a:gd name="adj1" fmla="val 11892651"/>
              <a:gd name="adj2" fmla="val 1004975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11841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0139 0.13102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6" grpId="0"/>
      <p:bldP spid="7" grpId="0" animBg="1"/>
      <p:bldP spid="9" grpId="0"/>
      <p:bldP spid="11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Generic security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„Black Box“ security (best we can do without looking at internals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For hash functions: Security of random function family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(Often) expressed in #queries (query complexity)</a:t>
            </a:r>
          </a:p>
          <a:p>
            <a:endParaRPr lang="de-DE" dirty="0"/>
          </a:p>
          <a:p>
            <a:r>
              <a:rPr lang="de-DE" dirty="0" smtClean="0"/>
              <a:t>Hash functions not meeting generic security considered insecure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Generic Security - OWF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Classically:</a:t>
                </a:r>
              </a:p>
              <a:p>
                <a:r>
                  <a:rPr lang="de-DE" dirty="0" smtClean="0"/>
                  <a:t>No query: Output random guess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𝑆𝑢𝑐𝑐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𝑂𝑊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b="0" dirty="0" smtClean="0"/>
              </a:p>
              <a:p>
                <a:r>
                  <a:rPr lang="de-DE" dirty="0" smtClean="0"/>
                  <a:t>One </a:t>
                </a:r>
                <a:r>
                  <a:rPr lang="de-DE" dirty="0"/>
                  <a:t>query: </a:t>
                </a:r>
                <a:r>
                  <a:rPr lang="de-DE" dirty="0" smtClean="0"/>
                  <a:t>Guess, check, output new guess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		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𝑆𝑢𝑐𝑐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𝑂𝑊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de-DE" dirty="0" smtClean="0"/>
              </a:p>
              <a:p>
                <a:r>
                  <a:rPr lang="de-DE" dirty="0" smtClean="0"/>
                  <a:t>q-queries: Guess, check, repeat q-times, output new guess</a:t>
                </a:r>
              </a:p>
              <a:p>
                <a:pPr marL="0" indent="0">
                  <a:buNone/>
                </a:pPr>
                <a:r>
                  <a:rPr lang="de-DE" dirty="0" smtClean="0"/>
                  <a:t>			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𝑆𝑢𝑐𝑐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𝑂𝑊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dirty="0" smtClean="0"/>
                  <a:t> </a:t>
                </a:r>
              </a:p>
              <a:p>
                <a:r>
                  <a:rPr lang="de-DE" dirty="0" smtClean="0"/>
                  <a:t>Query bound:	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8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4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Generic Security - OWF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Quantum:</a:t>
                </a:r>
              </a:p>
              <a:p>
                <a:r>
                  <a:rPr lang="de-DE" dirty="0" smtClean="0"/>
                  <a:t>More complex</a:t>
                </a:r>
              </a:p>
              <a:p>
                <a:r>
                  <a:rPr lang="de-DE" dirty="0" smtClean="0"/>
                  <a:t>Reduction from quantum search for random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Know lower &amp; upper bounds for quantum search!</a:t>
                </a:r>
              </a:p>
              <a:p>
                <a:endParaRPr lang="de-DE" dirty="0" smtClean="0"/>
              </a:p>
              <a:p>
                <a:r>
                  <a:rPr lang="de-DE" dirty="0" smtClean="0"/>
                  <a:t>Query bound:	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:r>
                  <a:rPr lang="de-DE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de-DE" dirty="0" smtClean="0"/>
                  <a:t>Upper bound uses variant of Grover</a:t>
                </a:r>
                <a:endParaRPr lang="en-US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(Disclaimer: Currently only proof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dirty="0" smtClean="0"/>
                  <a:t>)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4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Generic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35389"/>
                  </p:ext>
                </p:extLst>
              </p:nvPr>
            </p:nvGraphicFramePr>
            <p:xfrm>
              <a:off x="628650" y="2777347"/>
              <a:ext cx="7886700" cy="19439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6762"/>
                    <a:gridCol w="1242138"/>
                    <a:gridCol w="1314450"/>
                    <a:gridCol w="1314450"/>
                    <a:gridCol w="1314450"/>
                    <a:gridCol w="1314450"/>
                  </a:tblGrid>
                  <a:tr h="642043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OW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SPR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CR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UD*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PRF*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650949">
                    <a:tc>
                      <a:txBody>
                        <a:bodyPr/>
                        <a:lstStyle/>
                        <a:p>
                          <a:r>
                            <a:rPr lang="de-DE" sz="2400" dirty="0" smtClean="0"/>
                            <a:t>Classical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650949">
                    <a:tc>
                      <a:txBody>
                        <a:bodyPr/>
                        <a:lstStyle/>
                        <a:p>
                          <a:r>
                            <a:rPr lang="de-DE" sz="2400" dirty="0" smtClean="0"/>
                            <a:t>Quantum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)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35389"/>
                  </p:ext>
                </p:extLst>
              </p:nvPr>
            </p:nvGraphicFramePr>
            <p:xfrm>
              <a:off x="628650" y="2777347"/>
              <a:ext cx="7886700" cy="19439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6762"/>
                    <a:gridCol w="1242138"/>
                    <a:gridCol w="1314450"/>
                    <a:gridCol w="1314450"/>
                    <a:gridCol w="1314450"/>
                    <a:gridCol w="1314450"/>
                  </a:tblGrid>
                  <a:tr h="642043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OW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SPR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CR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UD*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 smtClean="0"/>
                            <a:t>PRF*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650949">
                    <a:tc>
                      <a:txBody>
                        <a:bodyPr/>
                        <a:lstStyle/>
                        <a:p>
                          <a:r>
                            <a:rPr lang="de-DE" sz="2400" dirty="0" smtClean="0"/>
                            <a:t>Classical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808" t="-105607" r="-427586" b="-10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05607" r="-301852" b="-10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000" t="-105607" r="-201852" b="-10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860" t="-105607" r="-102791" b="-10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9537" t="-105607" r="-2315" b="-101869"/>
                          </a:stretch>
                        </a:blipFill>
                      </a:tcPr>
                    </a:tc>
                  </a:tr>
                  <a:tr h="650949">
                    <a:tc>
                      <a:txBody>
                        <a:bodyPr/>
                        <a:lstStyle/>
                        <a:p>
                          <a:r>
                            <a:rPr lang="de-DE" sz="2400" dirty="0" smtClean="0"/>
                            <a:t>Quantum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2808" t="-205607" r="-427586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05607" r="-301852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000" t="-205607" r="-201852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860" t="-205607" r="-102791" b="-1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9537" t="-205607" r="-2315" b="-18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28650" y="5066522"/>
            <a:ext cx="533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 conjectured, no proof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Hash-function </a:t>
            </a:r>
            <a:r>
              <a:rPr lang="de-DE" sz="4000" dirty="0"/>
              <a:t>properties 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Rechteck 7"/>
          <p:cNvSpPr/>
          <p:nvPr/>
        </p:nvSpPr>
        <p:spPr>
          <a:xfrm>
            <a:off x="2819448" y="2060848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Collision-Resistance</a:t>
            </a:r>
          </a:p>
        </p:txBody>
      </p:sp>
      <p:sp>
        <p:nvSpPr>
          <p:cNvPr id="7" name="Rechteck 8"/>
          <p:cNvSpPr/>
          <p:nvPr/>
        </p:nvSpPr>
        <p:spPr>
          <a:xfrm>
            <a:off x="2819448" y="3501008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cs typeface="Arial"/>
              </a:rPr>
              <a:t>2</a:t>
            </a:r>
            <a:r>
              <a:rPr lang="de-DE" baseline="30000" dirty="0">
                <a:cs typeface="Arial"/>
              </a:rPr>
              <a:t>nd</a:t>
            </a:r>
            <a:r>
              <a:rPr lang="de-DE" dirty="0">
                <a:cs typeface="Arial"/>
              </a:rPr>
              <a:t>-Preimage-Resistance</a:t>
            </a:r>
            <a:endParaRPr lang="de-DE" dirty="0"/>
          </a:p>
        </p:txBody>
      </p:sp>
      <p:sp>
        <p:nvSpPr>
          <p:cNvPr id="8" name="Rechteck 9"/>
          <p:cNvSpPr/>
          <p:nvPr/>
        </p:nvSpPr>
        <p:spPr>
          <a:xfrm>
            <a:off x="2819448" y="4948706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One-way</a:t>
            </a:r>
          </a:p>
        </p:txBody>
      </p:sp>
      <p:sp>
        <p:nvSpPr>
          <p:cNvPr id="9" name="Rechteck 10"/>
          <p:cNvSpPr/>
          <p:nvPr/>
        </p:nvSpPr>
        <p:spPr>
          <a:xfrm>
            <a:off x="6012160" y="4941168"/>
            <a:ext cx="225660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Pseudorandom</a:t>
            </a:r>
          </a:p>
        </p:txBody>
      </p:sp>
      <p:cxnSp>
        <p:nvCxnSpPr>
          <p:cNvPr id="10" name="Gerade Verbindung mit Pfeil 12"/>
          <p:cNvCxnSpPr>
            <a:stCxn id="6" idx="2"/>
            <a:endCxn id="7" idx="0"/>
          </p:cNvCxnSpPr>
          <p:nvPr/>
        </p:nvCxnSpPr>
        <p:spPr>
          <a:xfrm>
            <a:off x="4007580" y="2708920"/>
            <a:ext cx="0" cy="792088"/>
          </a:xfrm>
          <a:prstGeom prst="straightConnector1">
            <a:avLst/>
          </a:prstGeom>
          <a:ln w="25400" cmpd="dbl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3"/>
          <p:cNvCxnSpPr>
            <a:stCxn id="7" idx="2"/>
            <a:endCxn id="8" idx="0"/>
          </p:cNvCxnSpPr>
          <p:nvPr/>
        </p:nvCxnSpPr>
        <p:spPr>
          <a:xfrm>
            <a:off x="4007580" y="4149080"/>
            <a:ext cx="0" cy="799626"/>
          </a:xfrm>
          <a:prstGeom prst="straightConnector1">
            <a:avLst/>
          </a:prstGeom>
          <a:ln w="25400" cmpd="dbl">
            <a:solidFill>
              <a:schemeClr val="tx1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6"/>
          <p:cNvCxnSpPr/>
          <p:nvPr/>
        </p:nvCxnSpPr>
        <p:spPr>
          <a:xfrm flipV="1">
            <a:off x="4259608" y="4149080"/>
            <a:ext cx="0" cy="799626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9"/>
          <p:cNvCxnSpPr>
            <a:stCxn id="8" idx="3"/>
            <a:endCxn id="9" idx="1"/>
          </p:cNvCxnSpPr>
          <p:nvPr/>
        </p:nvCxnSpPr>
        <p:spPr>
          <a:xfrm flipV="1">
            <a:off x="5195712" y="5265204"/>
            <a:ext cx="816448" cy="7538"/>
          </a:xfrm>
          <a:prstGeom prst="straightConnector1">
            <a:avLst/>
          </a:prstGeom>
          <a:ln w="25400" cmpd="dbl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41"/>
          <p:cNvCxnSpPr/>
          <p:nvPr/>
        </p:nvCxnSpPr>
        <p:spPr>
          <a:xfrm flipV="1">
            <a:off x="2171376" y="1844824"/>
            <a:ext cx="0" cy="374441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42"/>
          <p:cNvSpPr txBox="1"/>
          <p:nvPr/>
        </p:nvSpPr>
        <p:spPr>
          <a:xfrm rot="16200000">
            <a:off x="730115" y="3524729"/>
            <a:ext cx="169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Assumption / Attacks</a:t>
            </a:r>
          </a:p>
        </p:txBody>
      </p:sp>
      <p:sp>
        <p:nvSpPr>
          <p:cNvPr id="16" name="Textfeld 43"/>
          <p:cNvSpPr txBox="1"/>
          <p:nvPr/>
        </p:nvSpPr>
        <p:spPr>
          <a:xfrm>
            <a:off x="574570" y="1844824"/>
            <a:ext cx="129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stronger / easier to break</a:t>
            </a:r>
          </a:p>
        </p:txBody>
      </p:sp>
      <p:sp>
        <p:nvSpPr>
          <p:cNvPr id="17" name="Textfeld 44"/>
          <p:cNvSpPr txBox="1"/>
          <p:nvPr/>
        </p:nvSpPr>
        <p:spPr>
          <a:xfrm>
            <a:off x="851944" y="5373216"/>
            <a:ext cx="134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weaker /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harder to break</a:t>
            </a:r>
          </a:p>
        </p:txBody>
      </p:sp>
    </p:spTree>
    <p:extLst>
      <p:ext uri="{BB962C8B-B14F-4D97-AF65-F5344CB8AC3E}">
        <p14:creationId xmlns:p14="http://schemas.microsoft.com/office/powerpoint/2010/main" val="20482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Attacks </a:t>
            </a:r>
            <a:r>
              <a:rPr lang="de-DE" sz="4000" dirty="0"/>
              <a:t>on Hash Functions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17</a:t>
            </a:fld>
            <a:endParaRPr lang="nl-NL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50827" y="4869160"/>
            <a:ext cx="8569647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/>
        </p:nvCxnSpPr>
        <p:spPr>
          <a:xfrm>
            <a:off x="957086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2"/>
          <p:cNvCxnSpPr/>
          <p:nvPr/>
        </p:nvCxnSpPr>
        <p:spPr>
          <a:xfrm>
            <a:off x="3131840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3"/>
          <p:cNvCxnSpPr/>
          <p:nvPr/>
        </p:nvCxnSpPr>
        <p:spPr>
          <a:xfrm>
            <a:off x="5292080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4"/>
          <p:cNvSpPr txBox="1"/>
          <p:nvPr/>
        </p:nvSpPr>
        <p:spPr>
          <a:xfrm>
            <a:off x="611562" y="5157192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2004</a:t>
            </a:r>
          </a:p>
        </p:txBody>
      </p:sp>
      <p:sp>
        <p:nvSpPr>
          <p:cNvPr id="11" name="Textfeld 15"/>
          <p:cNvSpPr txBox="1"/>
          <p:nvPr/>
        </p:nvSpPr>
        <p:spPr>
          <a:xfrm>
            <a:off x="2771802" y="5157192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2005</a:t>
            </a:r>
          </a:p>
        </p:txBody>
      </p:sp>
      <p:sp>
        <p:nvSpPr>
          <p:cNvPr id="12" name="Textfeld 16"/>
          <p:cNvSpPr txBox="1"/>
          <p:nvPr/>
        </p:nvSpPr>
        <p:spPr>
          <a:xfrm>
            <a:off x="4967289" y="5229200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2008</a:t>
            </a:r>
          </a:p>
        </p:txBody>
      </p:sp>
      <p:sp>
        <p:nvSpPr>
          <p:cNvPr id="13" name="Textfeld 17"/>
          <p:cNvSpPr txBox="1"/>
          <p:nvPr/>
        </p:nvSpPr>
        <p:spPr>
          <a:xfrm>
            <a:off x="250827" y="2570421"/>
            <a:ext cx="1440855" cy="92333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MD5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Collisions</a:t>
            </a:r>
          </a:p>
          <a:p>
            <a:pPr algn="ctr"/>
            <a:r>
              <a:rPr lang="de-DE" dirty="0"/>
              <a:t>(</a:t>
            </a:r>
            <a:r>
              <a:rPr lang="de-DE" dirty="0" err="1"/>
              <a:t>theo</a:t>
            </a:r>
            <a:r>
              <a:rPr lang="de-DE" dirty="0"/>
              <a:t>.)</a:t>
            </a:r>
          </a:p>
        </p:txBody>
      </p:sp>
      <p:sp>
        <p:nvSpPr>
          <p:cNvPr id="14" name="Textfeld 18"/>
          <p:cNvSpPr txBox="1"/>
          <p:nvPr/>
        </p:nvSpPr>
        <p:spPr>
          <a:xfrm>
            <a:off x="2425019" y="3609302"/>
            <a:ext cx="1440855" cy="92333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SHA-1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Collisions</a:t>
            </a:r>
          </a:p>
          <a:p>
            <a:pPr algn="ctr"/>
            <a:r>
              <a:rPr lang="de-DE" dirty="0"/>
              <a:t>(</a:t>
            </a:r>
            <a:r>
              <a:rPr lang="de-DE" dirty="0" err="1"/>
              <a:t>theo</a:t>
            </a:r>
            <a:r>
              <a:rPr lang="de-DE" dirty="0"/>
              <a:t>.)</a:t>
            </a:r>
          </a:p>
        </p:txBody>
      </p:sp>
      <p:sp>
        <p:nvSpPr>
          <p:cNvPr id="15" name="Textfeld 19"/>
          <p:cNvSpPr txBox="1"/>
          <p:nvPr/>
        </p:nvSpPr>
        <p:spPr>
          <a:xfrm>
            <a:off x="4571654" y="2570421"/>
            <a:ext cx="1440855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600" b="1" dirty="0"/>
              <a:t>MD5 </a:t>
            </a:r>
          </a:p>
          <a:p>
            <a:pPr algn="ctr"/>
            <a:r>
              <a:rPr lang="de-DE" dirty="0"/>
              <a:t>Collisions</a:t>
            </a:r>
          </a:p>
          <a:p>
            <a:pPr algn="ctr"/>
            <a:r>
              <a:rPr lang="de-DE" dirty="0"/>
              <a:t>(practical!)</a:t>
            </a:r>
          </a:p>
        </p:txBody>
      </p:sp>
      <p:cxnSp>
        <p:nvCxnSpPr>
          <p:cNvPr id="16" name="Gerade Verbindung 20"/>
          <p:cNvCxnSpPr/>
          <p:nvPr/>
        </p:nvCxnSpPr>
        <p:spPr>
          <a:xfrm>
            <a:off x="7452320" y="4869160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21"/>
          <p:cNvSpPr txBox="1"/>
          <p:nvPr/>
        </p:nvSpPr>
        <p:spPr>
          <a:xfrm>
            <a:off x="7055521" y="5229200"/>
            <a:ext cx="82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18" name="Ellipse 22"/>
          <p:cNvSpPr/>
          <p:nvPr/>
        </p:nvSpPr>
        <p:spPr>
          <a:xfrm>
            <a:off x="5580112" y="3493753"/>
            <a:ext cx="3528392" cy="1290627"/>
          </a:xfrm>
          <a:prstGeom prst="ellipse">
            <a:avLst/>
          </a:prstGeom>
          <a:noFill/>
          <a:ln w="3492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MD5 &amp; SHA-1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No (Second-) Preimage Attacks!</a:t>
            </a:r>
          </a:p>
        </p:txBody>
      </p:sp>
    </p:spTree>
    <p:extLst>
      <p:ext uri="{BB962C8B-B14F-4D97-AF65-F5344CB8AC3E}">
        <p14:creationId xmlns:p14="http://schemas.microsoft.com/office/powerpoint/2010/main" val="14440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636913"/>
            <a:ext cx="7993062" cy="3101901"/>
          </a:xfrm>
        </p:spPr>
        <p:txBody>
          <a:bodyPr/>
          <a:lstStyle/>
          <a:p>
            <a:pPr marL="0" indent="0" algn="ctr">
              <a:buNone/>
            </a:pPr>
            <a:r>
              <a:rPr lang="de-DE" sz="5400" dirty="0"/>
              <a:t>Basic Construction</a:t>
            </a:r>
            <a:endParaRPr lang="en-US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409" y="3645024"/>
            <a:ext cx="33337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80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Lamport-Diffie</a:t>
            </a:r>
            <a:r>
              <a:rPr lang="en-US" dirty="0" smtClean="0"/>
              <a:t> OTS </a:t>
            </a:r>
            <a:r>
              <a:rPr lang="en-US" sz="2400" dirty="0"/>
              <a:t>[Lam79]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Message M = b1,…,</a:t>
            </a:r>
            <a:r>
              <a:rPr lang="en-US" dirty="0" err="1" smtClean="0"/>
              <a:t>bm</a:t>
            </a:r>
            <a:r>
              <a:rPr lang="en-US" dirty="0" smtClean="0"/>
              <a:t>, OWF H                     = n bit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538138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00236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93847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87457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2184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5795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319405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600236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693847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787457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178990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272600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366210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490200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4994256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498312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515367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5019423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5523479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647042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740652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834262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825904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762008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698112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506424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442528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8378632" y="3762276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1789900" y="2814350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2726004" y="2814350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3662108" y="2814350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5311577" y="2814350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5311577" y="2814350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5311577" y="2814350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1869252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3754745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6" name="Rechteck 75"/>
          <p:cNvSpPr/>
          <p:nvPr/>
        </p:nvSpPr>
        <p:spPr>
          <a:xfrm>
            <a:off x="7524328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5436096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5940152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6444208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>
          <a:xfrm>
            <a:off x="5754759" y="192190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1115616" y="3546250"/>
            <a:ext cx="1656184" cy="2176076"/>
            <a:chOff x="1115616" y="2827767"/>
            <a:chExt cx="1656184" cy="2176076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89900" y="2827767"/>
              <a:ext cx="318818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>
              <a:off x="2545984" y="2827767"/>
              <a:ext cx="18002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37304" y="4797152"/>
              <a:ext cx="2448" cy="20669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00"/>
          <p:cNvGrpSpPr/>
          <p:nvPr/>
        </p:nvGrpSpPr>
        <p:grpSpPr>
          <a:xfrm>
            <a:off x="2987824" y="3546252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ieren 107"/>
          <p:cNvGrpSpPr/>
          <p:nvPr/>
        </p:nvGrpSpPr>
        <p:grpSpPr>
          <a:xfrm>
            <a:off x="6628864" y="3546252"/>
            <a:ext cx="1759560" cy="2185407"/>
            <a:chOff x="1012240" y="2827769"/>
            <a:chExt cx="1759560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88304" y="4542875"/>
              <a:ext cx="405810" cy="22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012240" y="4388986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7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Post-Quantum </a:t>
            </a:r>
            <a:r>
              <a:rPr lang="de-DE" dirty="0" err="1" smtClean="0"/>
              <a:t>Signatures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0827" y="1592263"/>
            <a:ext cx="8640763" cy="4500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Lattice, MQ, Coding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Signature and/or key sizes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Runtimes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Secure parameters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5" y="4560890"/>
            <a:ext cx="21304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8" descr="cfs-si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1592265"/>
            <a:ext cx="23764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443663" y="3284540"/>
          <a:ext cx="262255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Formel" r:id="rId5" imgW="1726920" imgH="723600" progId="Equation.3">
                  <p:embed/>
                </p:oleObj>
              </mc:Choice>
              <mc:Fallback>
                <p:oleObj name="Formel" r:id="rId5" imgW="17269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284540"/>
                        <a:ext cx="2622550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444" y="3024259"/>
            <a:ext cx="504056" cy="504056"/>
          </a:xfrm>
          <a:prstGeom prst="rect">
            <a:avLst/>
          </a:prstGeom>
          <a:noFill/>
        </p:spPr>
      </p:pic>
      <p:pic>
        <p:nvPicPr>
          <p:cNvPr id="13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444" y="4021116"/>
            <a:ext cx="504056" cy="504056"/>
          </a:xfrm>
          <a:prstGeom prst="rect">
            <a:avLst/>
          </a:prstGeom>
          <a:noFill/>
        </p:spPr>
      </p:pic>
      <p:pic>
        <p:nvPicPr>
          <p:cNvPr id="14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799" y="5096735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17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EU-CMA for OTS</a:t>
            </a:r>
          </a:p>
        </p:txBody>
      </p:sp>
      <p:grpSp>
        <p:nvGrpSpPr>
          <p:cNvPr id="2" name="Gruppieren 17"/>
          <p:cNvGrpSpPr>
            <a:grpSpLocks/>
          </p:cNvGrpSpPr>
          <p:nvPr/>
        </p:nvGrpSpPr>
        <p:grpSpPr bwMode="auto">
          <a:xfrm>
            <a:off x="1692275" y="2060575"/>
            <a:ext cx="6192838" cy="3610074"/>
            <a:chOff x="1979613" y="2339975"/>
            <a:chExt cx="6192787" cy="3609404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6284" r="81213" b="23967"/>
            <a:stretch>
              <a:fillRect/>
            </a:stretch>
          </p:blipFill>
          <p:spPr bwMode="auto">
            <a:xfrm>
              <a:off x="1979613" y="3357563"/>
              <a:ext cx="1425575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Gerade Verbindung mit Pfeil 6"/>
            <p:cNvCxnSpPr/>
            <p:nvPr/>
          </p:nvCxnSpPr>
          <p:spPr>
            <a:xfrm rot="5400000">
              <a:off x="2505923" y="3104214"/>
              <a:ext cx="64758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87" name="Textfeld 8"/>
                <p:cNvSpPr txBox="1">
                  <a:spLocks noChangeArrowheads="1"/>
                </p:cNvSpPr>
                <p:nvPr/>
              </p:nvSpPr>
              <p:spPr bwMode="auto">
                <a:xfrm>
                  <a:off x="2208345" y="2414805"/>
                  <a:ext cx="1268412" cy="646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de-DE" baseline="30000" dirty="0"/>
                </a:p>
                <a:p>
                  <a:endParaRPr lang="de-DE" dirty="0"/>
                </a:p>
              </p:txBody>
            </p:sp>
          </mc:Choice>
          <mc:Fallback xmlns="">
            <p:sp>
              <p:nvSpPr>
                <p:cNvPr id="20487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08345" y="2414805"/>
                  <a:ext cx="1268412" cy="6462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hteck 9"/>
            <p:cNvSpPr/>
            <p:nvPr/>
          </p:nvSpPr>
          <p:spPr>
            <a:xfrm>
              <a:off x="5646708" y="3357374"/>
              <a:ext cx="1263640" cy="12237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/>
                <a:t>SIGN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rot="5400000">
              <a:off x="6084099" y="2996284"/>
              <a:ext cx="431720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0" name="Textfeld 14"/>
                <p:cNvSpPr txBox="1">
                  <a:spLocks noChangeArrowheads="1"/>
                </p:cNvSpPr>
                <p:nvPr/>
              </p:nvSpPr>
              <p:spPr bwMode="auto">
                <a:xfrm>
                  <a:off x="6011863" y="2339975"/>
                  <a:ext cx="5048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490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11863" y="2339975"/>
                  <a:ext cx="504825" cy="3692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Gerade Verbindung mit Pfeil 15"/>
            <p:cNvCxnSpPr/>
            <p:nvPr/>
          </p:nvCxnSpPr>
          <p:spPr>
            <a:xfrm>
              <a:off x="3405176" y="3581170"/>
              <a:ext cx="210342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2" name="Textfeld 18"/>
                <p:cNvSpPr txBox="1">
                  <a:spLocks noChangeArrowheads="1"/>
                </p:cNvSpPr>
                <p:nvPr/>
              </p:nvSpPr>
              <p:spPr bwMode="auto">
                <a:xfrm>
                  <a:off x="4211638" y="3203575"/>
                  <a:ext cx="5048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492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11638" y="3203575"/>
                  <a:ext cx="504825" cy="3692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Gerade Verbindung mit Pfeil 19"/>
            <p:cNvCxnSpPr/>
            <p:nvPr/>
          </p:nvCxnSpPr>
          <p:spPr>
            <a:xfrm>
              <a:off x="3405176" y="4292238"/>
              <a:ext cx="2103421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4" name="Textfeld 20"/>
                <p:cNvSpPr txBox="1">
                  <a:spLocks noChangeArrowheads="1"/>
                </p:cNvSpPr>
                <p:nvPr/>
              </p:nvSpPr>
              <p:spPr bwMode="auto">
                <a:xfrm>
                  <a:off x="4067175" y="3914775"/>
                  <a:ext cx="9366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494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67175" y="3914775"/>
                  <a:ext cx="936625" cy="3698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1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Gerade Verbindung mit Pfeil 21"/>
            <p:cNvCxnSpPr/>
            <p:nvPr/>
          </p:nvCxnSpPr>
          <p:spPr>
            <a:xfrm rot="5400000">
              <a:off x="2510685" y="4904105"/>
              <a:ext cx="64758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6" name="Textfeld 22"/>
                <p:cNvSpPr txBox="1">
                  <a:spLocks noChangeArrowheads="1"/>
                </p:cNvSpPr>
                <p:nvPr/>
              </p:nvSpPr>
              <p:spPr bwMode="auto">
                <a:xfrm>
                  <a:off x="2366963" y="5373688"/>
                  <a:ext cx="1038225" cy="369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496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66963" y="5373688"/>
                  <a:ext cx="1038225" cy="3692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7" name="Textfeld 23"/>
                <p:cNvSpPr txBox="1">
                  <a:spLocks noChangeArrowheads="1"/>
                </p:cNvSpPr>
                <p:nvPr/>
              </p:nvSpPr>
              <p:spPr bwMode="auto">
                <a:xfrm>
                  <a:off x="4354462" y="5303168"/>
                  <a:ext cx="3817938" cy="646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dirty="0" smtClean="0"/>
                    <a:t>Success if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dirty="0"/>
                    <a:t>and Verify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de-DE" dirty="0" smtClean="0"/>
                    <a:t> </a:t>
                  </a:r>
                  <a:r>
                    <a:rPr lang="de-DE" dirty="0"/>
                    <a:t>Accept </a:t>
                  </a:r>
                </a:p>
              </p:txBody>
            </p:sp>
          </mc:Choice>
          <mc:Fallback xmlns="">
            <p:sp>
              <p:nvSpPr>
                <p:cNvPr id="20497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54462" y="5303168"/>
                  <a:ext cx="3817938" cy="64621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78" t="-4717" b="-14151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34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Theorem:</a:t>
            </a:r>
          </a:p>
          <a:p>
            <a:pPr marL="0" indent="0">
              <a:buNone/>
            </a:pPr>
            <a:r>
              <a:rPr lang="de-DE" dirty="0" smtClean="0"/>
              <a:t>If H is one-way then LD-OTS is one-time eu-cma-secure.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dirty="0" smtClean="0"/>
              </a:p>
              <a:p>
                <a:pPr>
                  <a:buNone/>
                </a:pPr>
                <a:r>
                  <a:rPr lang="de-DE" dirty="0" smtClean="0"/>
                  <a:t>Set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 smtClean="0"/>
                  <a:t>			</a:t>
                </a:r>
              </a:p>
              <a:p>
                <a:pPr>
                  <a:buNone/>
                </a:pPr>
                <a:r>
                  <a:rPr lang="de-DE" dirty="0" smtClean="0"/>
                  <a:t>Replace random </a:t>
                </a:r>
                <a:r>
                  <a:rPr lang="en-US" b="1" dirty="0" err="1" smtClean="0">
                    <a:solidFill>
                      <a:srgbClr val="101073"/>
                    </a:solidFill>
                  </a:rPr>
                  <a:t>pk</a:t>
                </a:r>
                <a:r>
                  <a:rPr lang="en-US" b="1" baseline="-25000" dirty="0" err="1" smtClean="0">
                    <a:solidFill>
                      <a:srgbClr val="101073"/>
                    </a:solidFill>
                  </a:rPr>
                  <a:t>i,b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250" y="2986024"/>
            <a:ext cx="389327" cy="552424"/>
          </a:xfrm>
          <a:prstGeom prst="rect">
            <a:avLst/>
          </a:prstGeom>
          <a:noFill/>
        </p:spPr>
      </p:pic>
      <p:sp>
        <p:nvSpPr>
          <p:cNvPr id="5" name="Rechteck 6"/>
          <p:cNvSpPr/>
          <p:nvPr/>
        </p:nvSpPr>
        <p:spPr>
          <a:xfrm>
            <a:off x="132184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225795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7" name="Rechteck 8"/>
          <p:cNvSpPr/>
          <p:nvPr/>
        </p:nvSpPr>
        <p:spPr>
          <a:xfrm>
            <a:off x="319405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" name="Rechteck 11"/>
          <p:cNvSpPr/>
          <p:nvPr/>
        </p:nvSpPr>
        <p:spPr>
          <a:xfrm>
            <a:off x="600236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2"/>
          <p:cNvSpPr/>
          <p:nvPr/>
        </p:nvSpPr>
        <p:spPr>
          <a:xfrm>
            <a:off x="693847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0" name="Rechteck 13"/>
          <p:cNvSpPr/>
          <p:nvPr/>
        </p:nvSpPr>
        <p:spPr>
          <a:xfrm>
            <a:off x="787457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132184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225795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319405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4" name="Rechteck 19"/>
          <p:cNvSpPr/>
          <p:nvPr/>
        </p:nvSpPr>
        <p:spPr>
          <a:xfrm>
            <a:off x="600236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20"/>
          <p:cNvSpPr/>
          <p:nvPr/>
        </p:nvSpPr>
        <p:spPr>
          <a:xfrm>
            <a:off x="693847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6" name="Rechteck 21"/>
          <p:cNvSpPr/>
          <p:nvPr/>
        </p:nvSpPr>
        <p:spPr>
          <a:xfrm>
            <a:off x="787457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178990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272600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7"/>
          <p:cNvCxnSpPr>
            <a:stCxn id="7" idx="2"/>
            <a:endCxn id="13" idx="0"/>
          </p:cNvCxnSpPr>
          <p:nvPr/>
        </p:nvCxnSpPr>
        <p:spPr>
          <a:xfrm>
            <a:off x="366210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4490200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33"/>
          <p:cNvSpPr/>
          <p:nvPr/>
        </p:nvSpPr>
        <p:spPr>
          <a:xfrm>
            <a:off x="4994256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4"/>
          <p:cNvSpPr/>
          <p:nvPr/>
        </p:nvSpPr>
        <p:spPr>
          <a:xfrm>
            <a:off x="5498312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5"/>
          <p:cNvSpPr/>
          <p:nvPr/>
        </p:nvSpPr>
        <p:spPr>
          <a:xfrm>
            <a:off x="4515367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6"/>
          <p:cNvSpPr/>
          <p:nvPr/>
        </p:nvSpPr>
        <p:spPr>
          <a:xfrm>
            <a:off x="5019423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7"/>
          <p:cNvSpPr/>
          <p:nvPr/>
        </p:nvSpPr>
        <p:spPr>
          <a:xfrm>
            <a:off x="5523479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647042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740652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834262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182590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0" name="Textfeld 50"/>
          <p:cNvSpPr txBox="1"/>
          <p:nvPr/>
        </p:nvSpPr>
        <p:spPr>
          <a:xfrm>
            <a:off x="276200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1" name="Textfeld 51"/>
          <p:cNvSpPr txBox="1"/>
          <p:nvPr/>
        </p:nvSpPr>
        <p:spPr>
          <a:xfrm>
            <a:off x="369811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52"/>
          <p:cNvSpPr txBox="1"/>
          <p:nvPr/>
        </p:nvSpPr>
        <p:spPr>
          <a:xfrm>
            <a:off x="650642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53"/>
          <p:cNvSpPr txBox="1"/>
          <p:nvPr/>
        </p:nvSpPr>
        <p:spPr>
          <a:xfrm>
            <a:off x="744252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54"/>
          <p:cNvSpPr txBox="1"/>
          <p:nvPr/>
        </p:nvSpPr>
        <p:spPr>
          <a:xfrm>
            <a:off x="837863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5" name="Gerade Verbindung mit Pfeil 55"/>
          <p:cNvCxnSpPr>
            <a:stCxn id="4" idx="1"/>
            <a:endCxn id="5" idx="0"/>
          </p:cNvCxnSpPr>
          <p:nvPr/>
        </p:nvCxnSpPr>
        <p:spPr>
          <a:xfrm flipH="1">
            <a:off x="1789900" y="3262236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58"/>
          <p:cNvCxnSpPr>
            <a:stCxn id="4" idx="1"/>
            <a:endCxn id="6" idx="0"/>
          </p:cNvCxnSpPr>
          <p:nvPr/>
        </p:nvCxnSpPr>
        <p:spPr>
          <a:xfrm flipH="1">
            <a:off x="2726004" y="3262236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61"/>
          <p:cNvCxnSpPr>
            <a:stCxn id="4" idx="1"/>
            <a:endCxn id="7" idx="0"/>
          </p:cNvCxnSpPr>
          <p:nvPr/>
        </p:nvCxnSpPr>
        <p:spPr>
          <a:xfrm flipH="1">
            <a:off x="3662108" y="3262236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4"/>
          <p:cNvCxnSpPr>
            <a:stCxn id="4" idx="3"/>
            <a:endCxn id="8" idx="0"/>
          </p:cNvCxnSpPr>
          <p:nvPr/>
        </p:nvCxnSpPr>
        <p:spPr>
          <a:xfrm>
            <a:off x="5311577" y="3262236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7"/>
          <p:cNvCxnSpPr>
            <a:stCxn id="4" idx="3"/>
            <a:endCxn id="9" idx="0"/>
          </p:cNvCxnSpPr>
          <p:nvPr/>
        </p:nvCxnSpPr>
        <p:spPr>
          <a:xfrm>
            <a:off x="5311577" y="3262236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70"/>
          <p:cNvCxnSpPr>
            <a:stCxn id="4" idx="3"/>
            <a:endCxn id="10" idx="0"/>
          </p:cNvCxnSpPr>
          <p:nvPr/>
        </p:nvCxnSpPr>
        <p:spPr>
          <a:xfrm>
            <a:off x="5311577" y="3262236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hteck 16"/>
              <p:cNvSpPr/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blipFill rotWithShape="0">
                <a:blip r:embed="rId4"/>
                <a:stretch>
                  <a:fillRect b="-378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6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  <p:bldP spid="30" grpId="0"/>
      <p:bldP spid="31" grpId="0"/>
      <p:bldP spid="31" grpId="1"/>
      <p:bldP spid="32" grpId="0"/>
      <p:bldP spid="33" grpId="0"/>
      <p:bldP spid="34" grpId="0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dirty="0" smtClean="0"/>
              </a:p>
              <a:p>
                <a:pPr>
                  <a:buNone/>
                </a:pPr>
                <a:r>
                  <a:rPr lang="de-DE" dirty="0" smtClean="0"/>
                  <a:t>Set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 smtClean="0"/>
                  <a:t>			</a:t>
                </a:r>
              </a:p>
              <a:p>
                <a:pPr>
                  <a:buNone/>
                </a:pPr>
                <a:r>
                  <a:rPr lang="de-DE" dirty="0" smtClean="0"/>
                  <a:t>Replace random </a:t>
                </a:r>
                <a:r>
                  <a:rPr lang="en-US" b="1" dirty="0" err="1" smtClean="0">
                    <a:solidFill>
                      <a:srgbClr val="101073"/>
                    </a:solidFill>
                  </a:rPr>
                  <a:t>pk</a:t>
                </a:r>
                <a:r>
                  <a:rPr lang="en-US" b="1" baseline="-25000" dirty="0" err="1" smtClean="0">
                    <a:solidFill>
                      <a:srgbClr val="101073"/>
                    </a:solidFill>
                  </a:rPr>
                  <a:t>i,b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250" y="2986024"/>
            <a:ext cx="389327" cy="552424"/>
          </a:xfrm>
          <a:prstGeom prst="rect">
            <a:avLst/>
          </a:prstGeom>
          <a:noFill/>
        </p:spPr>
      </p:pic>
      <p:sp>
        <p:nvSpPr>
          <p:cNvPr id="5" name="Rechteck 6"/>
          <p:cNvSpPr/>
          <p:nvPr/>
        </p:nvSpPr>
        <p:spPr>
          <a:xfrm>
            <a:off x="132184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225795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8" name="Rechteck 11"/>
          <p:cNvSpPr/>
          <p:nvPr/>
        </p:nvSpPr>
        <p:spPr>
          <a:xfrm>
            <a:off x="600236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2"/>
          <p:cNvSpPr/>
          <p:nvPr/>
        </p:nvSpPr>
        <p:spPr>
          <a:xfrm>
            <a:off x="693847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0" name="Rechteck 13"/>
          <p:cNvSpPr/>
          <p:nvPr/>
        </p:nvSpPr>
        <p:spPr>
          <a:xfrm>
            <a:off x="787457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132184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225795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319405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4" name="Rechteck 19"/>
          <p:cNvSpPr/>
          <p:nvPr/>
        </p:nvSpPr>
        <p:spPr>
          <a:xfrm>
            <a:off x="600236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20"/>
          <p:cNvSpPr/>
          <p:nvPr/>
        </p:nvSpPr>
        <p:spPr>
          <a:xfrm>
            <a:off x="693847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6" name="Rechteck 21"/>
          <p:cNvSpPr/>
          <p:nvPr/>
        </p:nvSpPr>
        <p:spPr>
          <a:xfrm>
            <a:off x="787457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178990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272600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4490200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33"/>
          <p:cNvSpPr/>
          <p:nvPr/>
        </p:nvSpPr>
        <p:spPr>
          <a:xfrm>
            <a:off x="4994256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4"/>
          <p:cNvSpPr/>
          <p:nvPr/>
        </p:nvSpPr>
        <p:spPr>
          <a:xfrm>
            <a:off x="5498312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5"/>
          <p:cNvSpPr/>
          <p:nvPr/>
        </p:nvSpPr>
        <p:spPr>
          <a:xfrm>
            <a:off x="4515367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6"/>
          <p:cNvSpPr/>
          <p:nvPr/>
        </p:nvSpPr>
        <p:spPr>
          <a:xfrm>
            <a:off x="5019423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7"/>
          <p:cNvSpPr/>
          <p:nvPr/>
        </p:nvSpPr>
        <p:spPr>
          <a:xfrm>
            <a:off x="5523479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647042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740652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834262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182590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0" name="Textfeld 50"/>
          <p:cNvSpPr txBox="1"/>
          <p:nvPr/>
        </p:nvSpPr>
        <p:spPr>
          <a:xfrm>
            <a:off x="276200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52"/>
          <p:cNvSpPr txBox="1"/>
          <p:nvPr/>
        </p:nvSpPr>
        <p:spPr>
          <a:xfrm>
            <a:off x="650642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53"/>
          <p:cNvSpPr txBox="1"/>
          <p:nvPr/>
        </p:nvSpPr>
        <p:spPr>
          <a:xfrm>
            <a:off x="744252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54"/>
          <p:cNvSpPr txBox="1"/>
          <p:nvPr/>
        </p:nvSpPr>
        <p:spPr>
          <a:xfrm>
            <a:off x="837863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5" name="Gerade Verbindung mit Pfeil 55"/>
          <p:cNvCxnSpPr>
            <a:stCxn id="4" idx="1"/>
            <a:endCxn id="5" idx="0"/>
          </p:cNvCxnSpPr>
          <p:nvPr/>
        </p:nvCxnSpPr>
        <p:spPr>
          <a:xfrm flipH="1">
            <a:off x="1789900" y="3262236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58"/>
          <p:cNvCxnSpPr>
            <a:stCxn id="4" idx="1"/>
            <a:endCxn id="6" idx="0"/>
          </p:cNvCxnSpPr>
          <p:nvPr/>
        </p:nvCxnSpPr>
        <p:spPr>
          <a:xfrm flipH="1">
            <a:off x="2726004" y="3262236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4"/>
          <p:cNvCxnSpPr>
            <a:stCxn id="4" idx="3"/>
            <a:endCxn id="8" idx="0"/>
          </p:cNvCxnSpPr>
          <p:nvPr/>
        </p:nvCxnSpPr>
        <p:spPr>
          <a:xfrm>
            <a:off x="5311577" y="3262236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7"/>
          <p:cNvCxnSpPr>
            <a:stCxn id="4" idx="3"/>
            <a:endCxn id="9" idx="0"/>
          </p:cNvCxnSpPr>
          <p:nvPr/>
        </p:nvCxnSpPr>
        <p:spPr>
          <a:xfrm>
            <a:off x="5311577" y="3262236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70"/>
          <p:cNvCxnSpPr>
            <a:stCxn id="4" idx="3"/>
            <a:endCxn id="10" idx="0"/>
          </p:cNvCxnSpPr>
          <p:nvPr/>
        </p:nvCxnSpPr>
        <p:spPr>
          <a:xfrm>
            <a:off x="5311577" y="3262236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73"/>
          <p:cNvSpPr/>
          <p:nvPr/>
        </p:nvSpPr>
        <p:spPr>
          <a:xfrm>
            <a:off x="1897245" y="617954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42" name="Rechteck 74"/>
          <p:cNvSpPr/>
          <p:nvPr/>
        </p:nvSpPr>
        <p:spPr>
          <a:xfrm>
            <a:off x="3778370" y="617954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3" name="Rechteck 75"/>
          <p:cNvSpPr/>
          <p:nvPr/>
        </p:nvSpPr>
        <p:spPr>
          <a:xfrm>
            <a:off x="7547953" y="617954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44" name="Ellipse 76"/>
          <p:cNvSpPr/>
          <p:nvPr/>
        </p:nvSpPr>
        <p:spPr>
          <a:xfrm>
            <a:off x="5459721" y="625155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5" name="Ellipse 77"/>
          <p:cNvSpPr/>
          <p:nvPr/>
        </p:nvSpPr>
        <p:spPr>
          <a:xfrm>
            <a:off x="5963777" y="625155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6" name="Ellipse 78"/>
          <p:cNvSpPr/>
          <p:nvPr/>
        </p:nvSpPr>
        <p:spPr>
          <a:xfrm>
            <a:off x="6467833" y="625155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grpSp>
        <p:nvGrpSpPr>
          <p:cNvPr id="47" name="Gruppieren 99"/>
          <p:cNvGrpSpPr/>
          <p:nvPr/>
        </p:nvGrpSpPr>
        <p:grpSpPr>
          <a:xfrm>
            <a:off x="1139241" y="3994136"/>
            <a:ext cx="1656184" cy="2185407"/>
            <a:chOff x="1115616" y="2827767"/>
            <a:chExt cx="1656184" cy="2185407"/>
          </a:xfrm>
        </p:grpSpPr>
        <p:sp>
          <p:nvSpPr>
            <p:cNvPr id="48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Gerade Verbindung mit Pfeil 81"/>
            <p:cNvCxnSpPr/>
            <p:nvPr/>
          </p:nvCxnSpPr>
          <p:spPr>
            <a:xfrm>
              <a:off x="1779725" y="2827767"/>
              <a:ext cx="318818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84"/>
            <p:cNvCxnSpPr/>
            <p:nvPr/>
          </p:nvCxnSpPr>
          <p:spPr>
            <a:xfrm flipH="1">
              <a:off x="2545984" y="2827767"/>
              <a:ext cx="18002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88"/>
            <p:cNvCxnSpPr>
              <a:stCxn id="52" idx="3"/>
              <a:endCxn id="48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53" name="Gerade Verbindung mit Pfeil 96"/>
            <p:cNvCxnSpPr>
              <a:stCxn id="48" idx="2"/>
              <a:endCxn id="41" idx="0"/>
            </p:cNvCxnSpPr>
            <p:nvPr/>
          </p:nvCxnSpPr>
          <p:spPr>
            <a:xfrm>
              <a:off x="2339752" y="4797152"/>
              <a:ext cx="1920" cy="21602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100"/>
          <p:cNvGrpSpPr/>
          <p:nvPr/>
        </p:nvGrpSpPr>
        <p:grpSpPr>
          <a:xfrm>
            <a:off x="3011449" y="3994138"/>
            <a:ext cx="1656184" cy="2185407"/>
            <a:chOff x="1115616" y="2827769"/>
            <a:chExt cx="1656184" cy="2185407"/>
          </a:xfrm>
        </p:grpSpPr>
        <p:sp>
          <p:nvSpPr>
            <p:cNvPr id="55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104"/>
            <p:cNvCxnSpPr>
              <a:stCxn id="59" idx="3"/>
              <a:endCxn id="55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60" name="Gerade Verbindung mit Pfeil 106"/>
            <p:cNvCxnSpPr>
              <a:stCxn id="55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en 107"/>
          <p:cNvGrpSpPr/>
          <p:nvPr/>
        </p:nvGrpSpPr>
        <p:grpSpPr>
          <a:xfrm>
            <a:off x="6652489" y="3994138"/>
            <a:ext cx="1759560" cy="2185407"/>
            <a:chOff x="1012240" y="2827769"/>
            <a:chExt cx="1759560" cy="2185407"/>
          </a:xfrm>
        </p:grpSpPr>
        <p:sp>
          <p:nvSpPr>
            <p:cNvPr id="62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111"/>
            <p:cNvCxnSpPr>
              <a:stCxn id="66" idx="3"/>
              <a:endCxn id="62" idx="1"/>
            </p:cNvCxnSpPr>
            <p:nvPr/>
          </p:nvCxnSpPr>
          <p:spPr>
            <a:xfrm>
              <a:off x="1588304" y="4542875"/>
              <a:ext cx="405810" cy="22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112"/>
            <p:cNvSpPr txBox="1"/>
            <p:nvPr/>
          </p:nvSpPr>
          <p:spPr>
            <a:xfrm>
              <a:off x="1012240" y="4388986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67" name="Gerade Verbindung mit Pfeil 113"/>
            <p:cNvCxnSpPr>
              <a:stCxn id="6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hteck 16"/>
              <p:cNvSpPr/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blipFill rotWithShape="0">
                <a:blip r:embed="rId4"/>
                <a:stretch>
                  <a:fillRect b="-378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4621837" y="1352939"/>
            <a:ext cx="4410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Adv. Message: </a:t>
            </a:r>
            <a:r>
              <a:rPr lang="en-US" sz="2400" dirty="0" smtClean="0"/>
              <a:t>M = b1,…,</a:t>
            </a:r>
            <a:r>
              <a:rPr lang="en-US" sz="2400" dirty="0" err="1" smtClean="0"/>
              <a:t>bm</a:t>
            </a:r>
            <a:endParaRPr lang="en-US" sz="2400" dirty="0"/>
          </a:p>
          <a:p>
            <a:r>
              <a:rPr lang="en-US" sz="2400" dirty="0" smtClean="0"/>
              <a:t>If bi = b return fail</a:t>
            </a:r>
          </a:p>
          <a:p>
            <a:r>
              <a:rPr lang="en-US" sz="2400" dirty="0" smtClean="0"/>
              <a:t>else return Sign(M)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443497" y="3666931"/>
            <a:ext cx="44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1" name="Picture 6" descr="https://www.vvwerratal.de/typo3temp/pics/smiley_traurig_fca7547a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04" y="3483286"/>
            <a:ext cx="1752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8" grpId="0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dirty="0" smtClean="0"/>
              </a:p>
              <a:p>
                <a:pPr>
                  <a:buNone/>
                </a:pPr>
                <a:r>
                  <a:rPr lang="de-DE" dirty="0" smtClean="0"/>
                  <a:t>Set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dirty="0" smtClean="0"/>
                  <a:t>			</a:t>
                </a:r>
              </a:p>
              <a:p>
                <a:pPr>
                  <a:buNone/>
                </a:pPr>
                <a:r>
                  <a:rPr lang="de-DE" dirty="0" smtClean="0"/>
                  <a:t>Choose random </a:t>
                </a:r>
                <a:r>
                  <a:rPr lang="en-US" b="1" dirty="0" err="1" smtClean="0">
                    <a:solidFill>
                      <a:srgbClr val="101073"/>
                    </a:solidFill>
                  </a:rPr>
                  <a:t>pk</a:t>
                </a:r>
                <a:r>
                  <a:rPr lang="en-US" b="1" baseline="-25000" dirty="0" err="1" smtClean="0">
                    <a:solidFill>
                      <a:srgbClr val="101073"/>
                    </a:solidFill>
                  </a:rPr>
                  <a:t>i,b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7047"/>
                <a:ext cx="7886700" cy="4351338"/>
              </a:xfrm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6"/>
          <p:cNvSpPr/>
          <p:nvPr/>
        </p:nvSpPr>
        <p:spPr>
          <a:xfrm>
            <a:off x="132184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225795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8" name="Rechteck 11"/>
          <p:cNvSpPr/>
          <p:nvPr/>
        </p:nvSpPr>
        <p:spPr>
          <a:xfrm>
            <a:off x="6002368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2"/>
          <p:cNvSpPr/>
          <p:nvPr/>
        </p:nvSpPr>
        <p:spPr>
          <a:xfrm>
            <a:off x="6938472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0" name="Rechteck 13"/>
          <p:cNvSpPr/>
          <p:nvPr/>
        </p:nvSpPr>
        <p:spPr>
          <a:xfrm>
            <a:off x="7874576" y="37781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132184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225795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319405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4" name="Rechteck 19"/>
          <p:cNvSpPr/>
          <p:nvPr/>
        </p:nvSpPr>
        <p:spPr>
          <a:xfrm>
            <a:off x="6002368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20"/>
          <p:cNvSpPr/>
          <p:nvPr/>
        </p:nvSpPr>
        <p:spPr>
          <a:xfrm>
            <a:off x="6938472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6" name="Rechteck 21"/>
          <p:cNvSpPr/>
          <p:nvPr/>
        </p:nvSpPr>
        <p:spPr>
          <a:xfrm>
            <a:off x="7874576" y="485823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178990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272600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4490200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33"/>
          <p:cNvSpPr/>
          <p:nvPr/>
        </p:nvSpPr>
        <p:spPr>
          <a:xfrm>
            <a:off x="4994256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4"/>
          <p:cNvSpPr/>
          <p:nvPr/>
        </p:nvSpPr>
        <p:spPr>
          <a:xfrm>
            <a:off x="5498312" y="38501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5"/>
          <p:cNvSpPr/>
          <p:nvPr/>
        </p:nvSpPr>
        <p:spPr>
          <a:xfrm>
            <a:off x="4515367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6"/>
          <p:cNvSpPr/>
          <p:nvPr/>
        </p:nvSpPr>
        <p:spPr>
          <a:xfrm>
            <a:off x="5019423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7"/>
          <p:cNvSpPr/>
          <p:nvPr/>
        </p:nvSpPr>
        <p:spPr>
          <a:xfrm>
            <a:off x="5523479" y="4930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6470420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7406524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8342628" y="399413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182590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0" name="Textfeld 50"/>
          <p:cNvSpPr txBox="1"/>
          <p:nvPr/>
        </p:nvSpPr>
        <p:spPr>
          <a:xfrm>
            <a:off x="276200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52"/>
          <p:cNvSpPr txBox="1"/>
          <p:nvPr/>
        </p:nvSpPr>
        <p:spPr>
          <a:xfrm>
            <a:off x="6506424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53"/>
          <p:cNvSpPr txBox="1"/>
          <p:nvPr/>
        </p:nvSpPr>
        <p:spPr>
          <a:xfrm>
            <a:off x="7442528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54"/>
          <p:cNvSpPr txBox="1"/>
          <p:nvPr/>
        </p:nvSpPr>
        <p:spPr>
          <a:xfrm>
            <a:off x="8378632" y="421016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hteck 16"/>
              <p:cNvSpPr/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34" y="4861659"/>
                <a:ext cx="936104" cy="216024"/>
              </a:xfrm>
              <a:prstGeom prst="rect">
                <a:avLst/>
              </a:prstGeom>
              <a:blipFill rotWithShape="0">
                <a:blip r:embed="rId3"/>
                <a:stretch>
                  <a:fillRect b="-378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621837" y="1408925"/>
                <a:ext cx="44101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Forgery: </a:t>
                </a:r>
                <a:r>
                  <a:rPr lang="en-US" sz="2400" dirty="0" smtClean="0"/>
                  <a:t>M* = b1*,…,</a:t>
                </a:r>
                <a:r>
                  <a:rPr lang="en-US" sz="2400" dirty="0" err="1" smtClean="0"/>
                  <a:t>bm</a:t>
                </a:r>
                <a:r>
                  <a:rPr lang="en-US" sz="2400" dirty="0" smtClean="0"/>
                  <a:t>*,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 smtClean="0"/>
                  <a:t>If bi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b return fail</a:t>
                </a:r>
              </a:p>
              <a:p>
                <a:r>
                  <a:rPr lang="de-DE" sz="2400" dirty="0" smtClean="0"/>
                  <a:t>Else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837" y="1408925"/>
                <a:ext cx="441019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2072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443497" y="3666931"/>
            <a:ext cx="44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eck 7"/>
              <p:cNvSpPr/>
              <p:nvPr/>
            </p:nvSpPr>
            <p:spPr>
              <a:xfrm>
                <a:off x="4145840" y="3777158"/>
                <a:ext cx="936104" cy="21602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400" b="1" baseline="-25000" dirty="0">
                  <a:solidFill>
                    <a:srgbClr val="101073"/>
                  </a:solidFill>
                </a:endParaRPr>
              </a:p>
            </p:txBody>
          </p:sp>
        </mc:Choice>
        <mc:Fallback xmlns="">
          <p:sp>
            <p:nvSpPr>
              <p:cNvPr id="71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40" y="3777158"/>
                <a:ext cx="936104" cy="216024"/>
              </a:xfrm>
              <a:prstGeom prst="rect">
                <a:avLst/>
              </a:prstGeom>
              <a:blipFill rotWithShape="0">
                <a:blip r:embed="rId5"/>
                <a:stretch>
                  <a:fillRect b="-324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hteck 7"/>
              <p:cNvSpPr/>
              <p:nvPr/>
            </p:nvSpPr>
            <p:spPr>
              <a:xfrm>
                <a:off x="3209736" y="3777158"/>
                <a:ext cx="936104" cy="21602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72000"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400" b="1" baseline="-25000" dirty="0">
                  <a:solidFill>
                    <a:srgbClr val="101073"/>
                  </a:solidFill>
                </a:endParaRPr>
              </a:p>
            </p:txBody>
          </p:sp>
        </mc:Choice>
        <mc:Fallback xmlns="">
          <p:sp>
            <p:nvSpPr>
              <p:cNvPr id="72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36" y="3777158"/>
                <a:ext cx="936104" cy="216024"/>
              </a:xfrm>
              <a:prstGeom prst="rect">
                <a:avLst/>
              </a:prstGeom>
              <a:blipFill rotWithShape="0">
                <a:blip r:embed="rId6"/>
                <a:stretch>
                  <a:fillRect b="-324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4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 -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12241"/>
                <a:ext cx="7886700" cy="435133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de-DE" dirty="0" smtClean="0"/>
                  <a:t>Abort in two cases:</a:t>
                </a:r>
              </a:p>
              <a:p>
                <a:pPr>
                  <a:buNone/>
                </a:pPr>
                <a:r>
                  <a:rPr lang="de-DE" dirty="0" smtClean="0"/>
                  <a:t>1. </a:t>
                </a:r>
                <a:r>
                  <a:rPr lang="en-US" dirty="0"/>
                  <a:t>bi = </a:t>
                </a:r>
                <a:r>
                  <a:rPr lang="en-US" dirty="0" smtClean="0"/>
                  <a:t>b</a:t>
                </a:r>
                <a:br>
                  <a:rPr lang="en-US" dirty="0" smtClean="0"/>
                </a:br>
                <a:r>
                  <a:rPr lang="en-US" dirty="0" smtClean="0"/>
                  <a:t>probability ½ : b is a random bit</a:t>
                </a:r>
                <a:endParaRPr lang="en-US" dirty="0"/>
              </a:p>
              <a:p>
                <a:pPr>
                  <a:buNone/>
                </a:pPr>
                <a:r>
                  <a:rPr lang="de-DE" dirty="0" smtClean="0"/>
                  <a:t>2. </a:t>
                </a:r>
                <a:r>
                  <a:rPr lang="en-US" dirty="0"/>
                  <a:t>bi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</a:t>
                </a:r>
              </a:p>
              <a:p>
                <a:pPr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probability 1 - 1/m: At least one bit has to flip as </a:t>
                </a:r>
                <a:r>
                  <a:rPr lang="en-US" dirty="0" smtClean="0"/>
                  <a:t>M*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</a:t>
                </a:r>
              </a:p>
              <a:p>
                <a:pPr>
                  <a:buNone/>
                </a:pPr>
                <a:endParaRPr lang="de-DE" dirty="0"/>
              </a:p>
              <a:p>
                <a:pPr>
                  <a:buNone/>
                </a:pPr>
                <a:r>
                  <a:rPr lang="de-DE" dirty="0" smtClean="0"/>
                  <a:t>Reduction succeeds with A‘s success probability times 1/2m.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sz="3600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12241"/>
                <a:ext cx="7886700" cy="4351338"/>
              </a:xfrm>
              <a:blipFill rotWithShape="0">
                <a:blip r:embed="rId2"/>
                <a:stretch>
                  <a:fillRect l="-1546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0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Merkle’s</a:t>
            </a:r>
            <a:r>
              <a:rPr lang="en-US" dirty="0" smtClean="0"/>
              <a:t> Hash-based Signatures</a:t>
            </a:r>
            <a:endParaRPr lang="de-DE" dirty="0"/>
          </a:p>
        </p:txBody>
      </p:sp>
      <p:sp>
        <p:nvSpPr>
          <p:cNvPr id="370" name="Inhaltsplatzhalter 2"/>
          <p:cNvSpPr>
            <a:spLocks noGrp="1"/>
          </p:cNvSpPr>
          <p:nvPr>
            <p:ph idx="1"/>
          </p:nvPr>
        </p:nvSpPr>
        <p:spPr bwMode="auto">
          <a:xfrm>
            <a:off x="276025" y="1507800"/>
            <a:ext cx="8640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369" name="Ellipse 368"/>
          <p:cNvSpPr/>
          <p:nvPr/>
        </p:nvSpPr>
        <p:spPr>
          <a:xfrm>
            <a:off x="3900288" y="1328411"/>
            <a:ext cx="1354137" cy="368300"/>
          </a:xfrm>
          <a:prstGeom prst="ellips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371" name="Gruppieren 75"/>
          <p:cNvGrpSpPr>
            <a:grpSpLocks/>
          </p:cNvGrpSpPr>
          <p:nvPr/>
        </p:nvGrpSpPr>
        <p:grpSpPr bwMode="auto">
          <a:xfrm>
            <a:off x="3301798" y="2263448"/>
            <a:ext cx="1079500" cy="1512888"/>
            <a:chOff x="3275856" y="2492896"/>
            <a:chExt cx="1080120" cy="1512168"/>
          </a:xfrm>
        </p:grpSpPr>
        <p:sp>
          <p:nvSpPr>
            <p:cNvPr id="372" name="Rechteck 37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>
                <a:defRPr/>
              </a:pPr>
              <a:r>
                <a:rPr lang="de-DE" sz="20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3" name="Picture 220" descr="ru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37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grpSp>
        <p:nvGrpSpPr>
          <p:cNvPr id="375" name="Gruppieren 80"/>
          <p:cNvGrpSpPr>
            <a:grpSpLocks/>
          </p:cNvGrpSpPr>
          <p:nvPr/>
        </p:nvGrpSpPr>
        <p:grpSpPr bwMode="auto">
          <a:xfrm>
            <a:off x="1573013" y="4811388"/>
            <a:ext cx="809625" cy="1133475"/>
            <a:chOff x="3275856" y="2492896"/>
            <a:chExt cx="1080120" cy="1512168"/>
          </a:xfrm>
        </p:grpSpPr>
        <p:sp>
          <p:nvSpPr>
            <p:cNvPr id="376" name="Rechteck 37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" name="Gruppieren 85"/>
          <p:cNvGrpSpPr>
            <a:grpSpLocks/>
          </p:cNvGrpSpPr>
          <p:nvPr/>
        </p:nvGrpSpPr>
        <p:grpSpPr bwMode="auto">
          <a:xfrm>
            <a:off x="2581075" y="4801861"/>
            <a:ext cx="809625" cy="1135062"/>
            <a:chOff x="3275856" y="2492896"/>
            <a:chExt cx="1080120" cy="1512168"/>
          </a:xfrm>
        </p:grpSpPr>
        <p:sp>
          <p:nvSpPr>
            <p:cNvPr id="380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3" name="Gruppieren 94"/>
          <p:cNvGrpSpPr>
            <a:grpSpLocks/>
          </p:cNvGrpSpPr>
          <p:nvPr/>
        </p:nvGrpSpPr>
        <p:grpSpPr bwMode="auto">
          <a:xfrm>
            <a:off x="3612950" y="4801861"/>
            <a:ext cx="811213" cy="1135062"/>
            <a:chOff x="3275856" y="2492896"/>
            <a:chExt cx="1080120" cy="1512168"/>
          </a:xfrm>
        </p:grpSpPr>
        <p:sp>
          <p:nvSpPr>
            <p:cNvPr id="384" name="Rechteck 383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5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6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7" name="Gruppieren 119"/>
          <p:cNvGrpSpPr>
            <a:grpSpLocks/>
          </p:cNvGrpSpPr>
          <p:nvPr/>
        </p:nvGrpSpPr>
        <p:grpSpPr bwMode="auto">
          <a:xfrm>
            <a:off x="4694038" y="4798688"/>
            <a:ext cx="809625" cy="1133475"/>
            <a:chOff x="3275856" y="2492896"/>
            <a:chExt cx="1080120" cy="1512168"/>
          </a:xfrm>
        </p:grpSpPr>
        <p:sp>
          <p:nvSpPr>
            <p:cNvPr id="388" name="Rechteck 387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9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1" name="Gruppieren 123"/>
          <p:cNvGrpSpPr>
            <a:grpSpLocks/>
          </p:cNvGrpSpPr>
          <p:nvPr/>
        </p:nvGrpSpPr>
        <p:grpSpPr bwMode="auto">
          <a:xfrm>
            <a:off x="5684638" y="4787575"/>
            <a:ext cx="809625" cy="1135063"/>
            <a:chOff x="3275856" y="2492896"/>
            <a:chExt cx="1080120" cy="1512168"/>
          </a:xfrm>
        </p:grpSpPr>
        <p:sp>
          <p:nvSpPr>
            <p:cNvPr id="392" name="Rechteck 39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3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5" name="Gruppieren 127"/>
          <p:cNvGrpSpPr>
            <a:grpSpLocks/>
          </p:cNvGrpSpPr>
          <p:nvPr/>
        </p:nvGrpSpPr>
        <p:grpSpPr bwMode="auto">
          <a:xfrm>
            <a:off x="6692700" y="4812975"/>
            <a:ext cx="809625" cy="1135063"/>
            <a:chOff x="3275856" y="2492896"/>
            <a:chExt cx="1080120" cy="1512168"/>
          </a:xfrm>
        </p:grpSpPr>
        <p:sp>
          <p:nvSpPr>
            <p:cNvPr id="396" name="Rechteck 39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" name="Gruppieren 131"/>
          <p:cNvGrpSpPr>
            <a:grpSpLocks/>
          </p:cNvGrpSpPr>
          <p:nvPr/>
        </p:nvGrpSpPr>
        <p:grpSpPr bwMode="auto">
          <a:xfrm>
            <a:off x="7627736" y="4812975"/>
            <a:ext cx="811212" cy="1135063"/>
            <a:chOff x="3275856" y="2492896"/>
            <a:chExt cx="1080120" cy="1512168"/>
          </a:xfrm>
        </p:grpSpPr>
        <p:sp>
          <p:nvSpPr>
            <p:cNvPr id="400" name="Rechteck 39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0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3" name="Trapezoid 402"/>
          <p:cNvSpPr/>
          <p:nvPr/>
        </p:nvSpPr>
        <p:spPr>
          <a:xfrm>
            <a:off x="16857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4" name="Gerade Verbindung mit Pfeil 403"/>
          <p:cNvCxnSpPr>
            <a:endCxn id="403" idx="2"/>
          </p:cNvCxnSpPr>
          <p:nvPr/>
        </p:nvCxnSpPr>
        <p:spPr>
          <a:xfrm flipH="1" flipV="1">
            <a:off x="199687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5" name="Trapezoid 404"/>
          <p:cNvSpPr/>
          <p:nvPr/>
        </p:nvSpPr>
        <p:spPr>
          <a:xfrm>
            <a:off x="780848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sp>
        <p:nvSpPr>
          <p:cNvPr id="406" name="Trapezoid 405"/>
          <p:cNvSpPr/>
          <p:nvPr/>
        </p:nvSpPr>
        <p:spPr>
          <a:xfrm>
            <a:off x="2677913" y="4055738"/>
            <a:ext cx="623887" cy="433387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7" name="Gerade Verbindung mit Pfeil 406"/>
          <p:cNvCxnSpPr>
            <a:endCxn id="406" idx="2"/>
          </p:cNvCxnSpPr>
          <p:nvPr/>
        </p:nvCxnSpPr>
        <p:spPr>
          <a:xfrm flipH="1" flipV="1">
            <a:off x="2989061" y="4489123"/>
            <a:ext cx="0" cy="43973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8" name="Trapezoid 407"/>
          <p:cNvSpPr/>
          <p:nvPr/>
        </p:nvSpPr>
        <p:spPr>
          <a:xfrm>
            <a:off x="368597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9" name="Gerade Verbindung mit Pfeil 408"/>
          <p:cNvCxnSpPr>
            <a:endCxn id="408" idx="2"/>
          </p:cNvCxnSpPr>
          <p:nvPr/>
        </p:nvCxnSpPr>
        <p:spPr>
          <a:xfrm flipH="1" flipV="1">
            <a:off x="399712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0" name="Trapezoid 409"/>
          <p:cNvSpPr/>
          <p:nvPr/>
        </p:nvSpPr>
        <p:spPr>
          <a:xfrm>
            <a:off x="4813098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1" name="Gerade Verbindung mit Pfeil 410"/>
          <p:cNvCxnSpPr>
            <a:endCxn id="410" idx="2"/>
          </p:cNvCxnSpPr>
          <p:nvPr/>
        </p:nvCxnSpPr>
        <p:spPr>
          <a:xfrm flipH="1" flipV="1">
            <a:off x="5124248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2" name="Trapezoid 411"/>
          <p:cNvSpPr/>
          <p:nvPr/>
        </p:nvSpPr>
        <p:spPr>
          <a:xfrm>
            <a:off x="57751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3" name="Gerade Verbindung mit Pfeil 412"/>
          <p:cNvCxnSpPr>
            <a:endCxn id="412" idx="2"/>
          </p:cNvCxnSpPr>
          <p:nvPr/>
        </p:nvCxnSpPr>
        <p:spPr>
          <a:xfrm flipH="1" flipV="1">
            <a:off x="6086273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4" name="Trapezoid 413"/>
          <p:cNvSpPr/>
          <p:nvPr/>
        </p:nvSpPr>
        <p:spPr>
          <a:xfrm>
            <a:off x="6783186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5" name="Gerade Verbindung mit Pfeil 414"/>
          <p:cNvCxnSpPr>
            <a:endCxn id="414" idx="2"/>
          </p:cNvCxnSpPr>
          <p:nvPr/>
        </p:nvCxnSpPr>
        <p:spPr>
          <a:xfrm flipH="1" flipV="1">
            <a:off x="7094336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6" name="Trapezoid 415"/>
          <p:cNvSpPr/>
          <p:nvPr/>
        </p:nvSpPr>
        <p:spPr>
          <a:xfrm>
            <a:off x="771822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7" name="Gerade Verbindung mit Pfeil 416"/>
          <p:cNvCxnSpPr>
            <a:endCxn id="416" idx="2"/>
          </p:cNvCxnSpPr>
          <p:nvPr/>
        </p:nvCxnSpPr>
        <p:spPr>
          <a:xfrm flipH="1" flipV="1">
            <a:off x="8029373" y="4495475"/>
            <a:ext cx="1588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8" name="Trapezoid 417"/>
          <p:cNvSpPr/>
          <p:nvPr/>
        </p:nvSpPr>
        <p:spPr>
          <a:xfrm>
            <a:off x="1238048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9" name="Gewinkelte Verbindung 418"/>
          <p:cNvCxnSpPr>
            <a:stCxn id="405" idx="0"/>
            <a:endCxn id="418" idx="2"/>
          </p:cNvCxnSpPr>
          <p:nvPr/>
        </p:nvCxnSpPr>
        <p:spPr>
          <a:xfrm rot="5400000" flipH="1" flipV="1">
            <a:off x="1176931" y="3691405"/>
            <a:ext cx="287337" cy="4572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0" name="Gewinkelte Verbindung 419"/>
          <p:cNvCxnSpPr>
            <a:stCxn id="403" idx="0"/>
            <a:endCxn id="418" idx="2"/>
          </p:cNvCxnSpPr>
          <p:nvPr/>
        </p:nvCxnSpPr>
        <p:spPr>
          <a:xfrm rot="16200000" flipV="1">
            <a:off x="1629369" y="3696169"/>
            <a:ext cx="287337" cy="4476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1" name="Trapezoid 420"/>
          <p:cNvSpPr/>
          <p:nvPr/>
        </p:nvSpPr>
        <p:spPr>
          <a:xfrm>
            <a:off x="3158923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2" name="Gewinkelte Verbindung 421"/>
          <p:cNvCxnSpPr>
            <a:stCxn id="406" idx="0"/>
            <a:endCxn id="421" idx="2"/>
          </p:cNvCxnSpPr>
          <p:nvPr/>
        </p:nvCxnSpPr>
        <p:spPr>
          <a:xfrm rot="5400000" flipH="1" flipV="1">
            <a:off x="3089867" y="3675530"/>
            <a:ext cx="279400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3" name="Gewinkelte Verbindung 422"/>
          <p:cNvCxnSpPr>
            <a:stCxn id="408" idx="0"/>
            <a:endCxn id="421" idx="2"/>
          </p:cNvCxnSpPr>
          <p:nvPr/>
        </p:nvCxnSpPr>
        <p:spPr>
          <a:xfrm rot="16200000" flipV="1">
            <a:off x="3589931" y="3656480"/>
            <a:ext cx="287337" cy="5270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4" name="Trapezoid 423"/>
          <p:cNvSpPr/>
          <p:nvPr/>
        </p:nvSpPr>
        <p:spPr>
          <a:xfrm>
            <a:off x="5278238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5" name="Gewinkelte Verbindung 424"/>
          <p:cNvCxnSpPr>
            <a:stCxn id="410" idx="0"/>
            <a:endCxn id="424" idx="2"/>
          </p:cNvCxnSpPr>
          <p:nvPr/>
        </p:nvCxnSpPr>
        <p:spPr>
          <a:xfrm rot="5400000" flipH="1" flipV="1">
            <a:off x="5213944" y="3686644"/>
            <a:ext cx="287337" cy="4667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6" name="Gewinkelte Verbindung 425"/>
          <p:cNvCxnSpPr>
            <a:stCxn id="412" idx="0"/>
            <a:endCxn id="424" idx="2"/>
          </p:cNvCxnSpPr>
          <p:nvPr/>
        </p:nvCxnSpPr>
        <p:spPr>
          <a:xfrm rot="16200000" flipV="1">
            <a:off x="5694956" y="3672355"/>
            <a:ext cx="287337" cy="4953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7" name="Trapezoid 426"/>
          <p:cNvSpPr/>
          <p:nvPr/>
        </p:nvSpPr>
        <p:spPr>
          <a:xfrm>
            <a:off x="7262613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8" name="Gewinkelte Verbindung 427"/>
          <p:cNvCxnSpPr>
            <a:stCxn id="414" idx="0"/>
            <a:endCxn id="427" idx="2"/>
          </p:cNvCxnSpPr>
          <p:nvPr/>
        </p:nvCxnSpPr>
        <p:spPr>
          <a:xfrm rot="5400000" flipH="1" flipV="1">
            <a:off x="7191175" y="3679499"/>
            <a:ext cx="287337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9" name="Gewinkelte Verbindung 428"/>
          <p:cNvCxnSpPr>
            <a:stCxn id="416" idx="0"/>
            <a:endCxn id="427" idx="2"/>
          </p:cNvCxnSpPr>
          <p:nvPr/>
        </p:nvCxnSpPr>
        <p:spPr>
          <a:xfrm rot="16200000" flipV="1">
            <a:off x="7658694" y="3692994"/>
            <a:ext cx="287337" cy="4540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0" name="Trapezoid 429"/>
          <p:cNvSpPr/>
          <p:nvPr/>
        </p:nvSpPr>
        <p:spPr>
          <a:xfrm>
            <a:off x="2222298" y="2623811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1" name="Gewinkelte Verbindung 430"/>
          <p:cNvCxnSpPr>
            <a:stCxn id="418" idx="0"/>
            <a:endCxn id="430" idx="2"/>
          </p:cNvCxnSpPr>
          <p:nvPr/>
        </p:nvCxnSpPr>
        <p:spPr>
          <a:xfrm rot="5400000" flipH="1" flipV="1">
            <a:off x="1896862" y="2707949"/>
            <a:ext cx="288925" cy="9842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2" name="Gewinkelte Verbindung 431"/>
          <p:cNvCxnSpPr>
            <a:stCxn id="421" idx="0"/>
            <a:endCxn id="430" idx="2"/>
          </p:cNvCxnSpPr>
          <p:nvPr/>
        </p:nvCxnSpPr>
        <p:spPr>
          <a:xfrm rot="16200000" flipV="1">
            <a:off x="2857300" y="2731763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3" name="Trapezoid 432"/>
          <p:cNvSpPr/>
          <p:nvPr/>
        </p:nvSpPr>
        <p:spPr>
          <a:xfrm>
            <a:off x="6327573" y="2623811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4" name="Gewinkelte Verbindung 433"/>
          <p:cNvCxnSpPr>
            <a:stCxn id="424" idx="0"/>
            <a:endCxn id="433" idx="2"/>
          </p:cNvCxnSpPr>
          <p:nvPr/>
        </p:nvCxnSpPr>
        <p:spPr>
          <a:xfrm rot="5400000" flipH="1" flipV="1">
            <a:off x="5970387" y="2676199"/>
            <a:ext cx="288925" cy="10477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5" name="Gewinkelte Verbindung 434"/>
          <p:cNvCxnSpPr>
            <a:stCxn id="427" idx="0"/>
            <a:endCxn id="433" idx="2"/>
          </p:cNvCxnSpPr>
          <p:nvPr/>
        </p:nvCxnSpPr>
        <p:spPr>
          <a:xfrm rot="16200000" flipV="1">
            <a:off x="6962575" y="2731763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6" name="Trapezoid 435"/>
          <p:cNvSpPr/>
          <p:nvPr/>
        </p:nvSpPr>
        <p:spPr>
          <a:xfrm>
            <a:off x="4270173" y="1904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7" name="Gewinkelte Verbindung 436"/>
          <p:cNvCxnSpPr>
            <a:stCxn id="430" idx="0"/>
            <a:endCxn id="436" idx="2"/>
          </p:cNvCxnSpPr>
          <p:nvPr/>
        </p:nvCxnSpPr>
        <p:spPr>
          <a:xfrm rot="5400000" flipH="1" flipV="1">
            <a:off x="3413717" y="1456206"/>
            <a:ext cx="287338" cy="20478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8" name="Gewinkelte Verbindung 437"/>
          <p:cNvCxnSpPr>
            <a:stCxn id="433" idx="0"/>
            <a:endCxn id="436" idx="2"/>
          </p:cNvCxnSpPr>
          <p:nvPr/>
        </p:nvCxnSpPr>
        <p:spPr>
          <a:xfrm rot="16200000" flipV="1">
            <a:off x="5466354" y="1451442"/>
            <a:ext cx="287338" cy="20574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9" name="Gewinkelte Verbindung 438"/>
          <p:cNvCxnSpPr>
            <a:stCxn id="436" idx="0"/>
          </p:cNvCxnSpPr>
          <p:nvPr/>
        </p:nvCxnSpPr>
        <p:spPr>
          <a:xfrm rot="16200000" flipV="1">
            <a:off x="4472581" y="1795930"/>
            <a:ext cx="217487" cy="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40" name="Textfeld 439"/>
          <p:cNvSpPr txBox="1">
            <a:spLocks noChangeArrowheads="1"/>
          </p:cNvSpPr>
          <p:nvPr/>
        </p:nvSpPr>
        <p:spPr bwMode="auto">
          <a:xfrm>
            <a:off x="4309863" y="1328411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kern="0">
                <a:solidFill>
                  <a:sysClr val="windowText" lastClr="000000"/>
                </a:solidFill>
              </a:rPr>
              <a:t>PK</a:t>
            </a:r>
          </a:p>
        </p:txBody>
      </p:sp>
      <p:sp>
        <p:nvSpPr>
          <p:cNvPr id="441" name="Ellipse 440"/>
          <p:cNvSpPr/>
          <p:nvPr/>
        </p:nvSpPr>
        <p:spPr>
          <a:xfrm>
            <a:off x="915588" y="3842079"/>
            <a:ext cx="371078" cy="3710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2" name="Ellipse 441"/>
          <p:cNvSpPr/>
          <p:nvPr/>
        </p:nvSpPr>
        <p:spPr>
          <a:xfrm>
            <a:off x="3291536" y="3135816"/>
            <a:ext cx="352425" cy="3516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3" name="Ellipse 442"/>
          <p:cNvSpPr/>
          <p:nvPr/>
        </p:nvSpPr>
        <p:spPr>
          <a:xfrm>
            <a:off x="6460022" y="2415734"/>
            <a:ext cx="352425" cy="3516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4" name="Text Box 41"/>
          <p:cNvSpPr txBox="1">
            <a:spLocks noChangeArrowheads="1"/>
          </p:cNvSpPr>
          <p:nvPr/>
        </p:nvSpPr>
        <p:spPr bwMode="auto">
          <a:xfrm>
            <a:off x="4952601" y="1615899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</a:t>
            </a:r>
            <a:r>
              <a:rPr lang="en-US" sz="2500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,     ,      )</a:t>
            </a:r>
          </a:p>
        </p:txBody>
      </p:sp>
      <p:pic>
        <p:nvPicPr>
          <p:cNvPr id="445" name="Picture 42" descr="docs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777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" name="Oval 44"/>
          <p:cNvSpPr>
            <a:spLocks noChangeArrowheads="1"/>
          </p:cNvSpPr>
          <p:nvPr/>
        </p:nvSpPr>
        <p:spPr bwMode="auto">
          <a:xfrm>
            <a:off x="732618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7" name="Oval 45"/>
          <p:cNvSpPr>
            <a:spLocks noChangeArrowheads="1"/>
          </p:cNvSpPr>
          <p:nvPr/>
        </p:nvSpPr>
        <p:spPr bwMode="auto">
          <a:xfrm>
            <a:off x="7797705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8" name="Oval 46"/>
          <p:cNvSpPr>
            <a:spLocks noChangeArrowheads="1"/>
          </p:cNvSpPr>
          <p:nvPr/>
        </p:nvSpPr>
        <p:spPr bwMode="auto">
          <a:xfrm>
            <a:off x="8301439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449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5761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" name="Gruppieren 80"/>
          <p:cNvGrpSpPr>
            <a:grpSpLocks/>
          </p:cNvGrpSpPr>
          <p:nvPr/>
        </p:nvGrpSpPr>
        <p:grpSpPr bwMode="auto">
          <a:xfrm>
            <a:off x="688021" y="4792960"/>
            <a:ext cx="809625" cy="1133475"/>
            <a:chOff x="3275856" y="2492896"/>
            <a:chExt cx="1080120" cy="1512168"/>
          </a:xfrm>
        </p:grpSpPr>
        <p:sp>
          <p:nvSpPr>
            <p:cNvPr id="451" name="Rechteck 450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52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3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4" name="Ellipse 453"/>
          <p:cNvSpPr/>
          <p:nvPr/>
        </p:nvSpPr>
        <p:spPr>
          <a:xfrm>
            <a:off x="236336" y="5432098"/>
            <a:ext cx="8666162" cy="515938"/>
          </a:xfrm>
          <a:prstGeom prst="ellipse">
            <a:avLst/>
          </a:prstGeom>
          <a:solidFill>
            <a:srgbClr val="00B0F0">
              <a:alpha val="27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500" b="1" kern="0" dirty="0">
                <a:solidFill>
                  <a:srgbClr val="000000"/>
                </a:solidFill>
                <a:latin typeface="Verdana"/>
              </a:rPr>
              <a:t>SK</a:t>
            </a:r>
          </a:p>
        </p:txBody>
      </p:sp>
      <p:sp>
        <p:nvSpPr>
          <p:cNvPr id="455" name="Ellipse 454"/>
          <p:cNvSpPr/>
          <p:nvPr/>
        </p:nvSpPr>
        <p:spPr>
          <a:xfrm>
            <a:off x="1431725" y="4684386"/>
            <a:ext cx="1101725" cy="13954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456" name="Gerade Verbindung mit Pfeil 455"/>
          <p:cNvCxnSpPr>
            <a:endCxn id="405" idx="2"/>
          </p:cNvCxnSpPr>
          <p:nvPr/>
        </p:nvCxnSpPr>
        <p:spPr>
          <a:xfrm flipH="1" flipV="1">
            <a:off x="1091998" y="4495475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704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382E-6 L -0.3033 0.34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7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build="p"/>
      <p:bldP spid="369" grpId="0" animBg="1"/>
      <p:bldP spid="403" grpId="0" animBg="1"/>
      <p:bldP spid="405" grpId="0" animBg="1"/>
      <p:bldP spid="406" grpId="0" animBg="1"/>
      <p:bldP spid="408" grpId="0" animBg="1"/>
      <p:bldP spid="410" grpId="0" animBg="1"/>
      <p:bldP spid="412" grpId="0" animBg="1"/>
      <p:bldP spid="414" grpId="0" animBg="1"/>
      <p:bldP spid="416" grpId="0" animBg="1"/>
      <p:bldP spid="418" grpId="0" animBg="1"/>
      <p:bldP spid="421" grpId="0" animBg="1"/>
      <p:bldP spid="424" grpId="0" animBg="1"/>
      <p:bldP spid="427" grpId="0" animBg="1"/>
      <p:bldP spid="430" grpId="0" animBg="1"/>
      <p:bldP spid="433" grpId="0" animBg="1"/>
      <p:bldP spid="436" grpId="0" animBg="1"/>
      <p:bldP spid="440" grpId="0"/>
      <p:bldP spid="441" grpId="0" animBg="1"/>
      <p:bldP spid="442" grpId="0" animBg="1"/>
      <p:bldP spid="443" grpId="0" animBg="1"/>
      <p:bldP spid="444" grpId="0"/>
      <p:bldP spid="446" grpId="0" animBg="1"/>
      <p:bldP spid="447" grpId="0" animBg="1"/>
      <p:bldP spid="448" grpId="0" animBg="1"/>
      <p:bldP spid="454" grpId="0" animBg="1"/>
      <p:bldP spid="4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Theorem:</a:t>
            </a:r>
          </a:p>
          <a:p>
            <a:pPr marL="0" indent="0">
              <a:buNone/>
            </a:pPr>
            <a:r>
              <a:rPr lang="de-DE" dirty="0" smtClean="0"/>
              <a:t>MSS is eu-cma-secure if OTS is a one-time eu-cma secure signature scheme and H is a random element from a family of collision resistant hash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Input: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𝑂𝑇𝑆</m:t>
                        </m:r>
                      </m:sub>
                    </m:sSub>
                  </m:oMath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Choose random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Generate key pair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𝑂𝑇𝑆</m:t>
                        </m:r>
                      </m:sub>
                    </m:sSub>
                  </m:oMath>
                </a14:m>
                <a:r>
                  <a:rPr lang="de-DE" dirty="0" smtClean="0"/>
                  <a:t> as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 smtClean="0"/>
                  <a:t>th OTS public key and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Answer all signature queries using sk or sign oracle (for index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Extract OTS-forgery or collision from forgery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Reduction (Step 4, Extraction)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Forgery: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𝑂𝑇𝑆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𝑂𝑇𝑆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de-DE" dirty="0" smtClean="0"/>
                  <a:t>AUTH)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𝑂𝑇𝑆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dirty="0" smtClean="0"/>
                  <a:t> equals OTS pk we used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 smtClean="0"/>
                  <a:t> OTS, we got an OTS forgery. </a:t>
                </a:r>
              </a:p>
              <a:p>
                <a:pPr lvl="1"/>
                <a:r>
                  <a:rPr lang="de-DE" dirty="0" smtClean="0"/>
                  <a:t>Can only be used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Else adversary used different OTS pk.</a:t>
                </a:r>
              </a:p>
              <a:p>
                <a:pPr lvl="1"/>
                <a:r>
                  <a:rPr lang="de-DE" dirty="0" smtClean="0"/>
                  <a:t>Hence, different leaves. </a:t>
                </a:r>
              </a:p>
              <a:p>
                <a:pPr lvl="1"/>
                <a:r>
                  <a:rPr lang="de-DE" dirty="0" smtClean="0"/>
                  <a:t>Still same root!</a:t>
                </a:r>
              </a:p>
              <a:p>
                <a:pPr lvl="1"/>
                <a:r>
                  <a:rPr lang="de-DE" dirty="0" smtClean="0"/>
                  <a:t>Pigeon-hole principle: Collision on path to root.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241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9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Signature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 </a:t>
            </a:r>
            <a:r>
              <a:rPr lang="de-DE" sz="2000" dirty="0"/>
              <a:t>[Mer89]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8" name="Picture 136" descr="Merkle tree (Diss)"/>
          <p:cNvPicPr>
            <a:picLocks noChangeAspect="1" noChangeArrowheads="1"/>
          </p:cNvPicPr>
          <p:nvPr/>
        </p:nvPicPr>
        <p:blipFill>
          <a:blip r:embed="rId2" cstate="print"/>
          <a:srcRect l="6985" t="9598" b="11301"/>
          <a:stretch>
            <a:fillRect/>
          </a:stretch>
        </p:blipFill>
        <p:spPr bwMode="auto">
          <a:xfrm>
            <a:off x="4724400" y="2348882"/>
            <a:ext cx="3956532" cy="260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958155"/>
              </p:ext>
            </p:extLst>
          </p:nvPr>
        </p:nvGraphicFramePr>
        <p:xfrm>
          <a:off x="558741" y="1811358"/>
          <a:ext cx="3999104" cy="346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28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A09E531A-CFF7-43A9-9417-B045988E5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79D411ED-58C4-4018-8FC4-31BFB9A35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7037522A-AE69-42A5-BC12-F81D199B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90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6600" dirty="0" smtClean="0"/>
              <a:t>Winternitz-OTS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58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</a:t>
            </a:r>
            <a:r>
              <a:rPr lang="en-US" dirty="0" smtClean="0"/>
              <a:t>LD-OTS </a:t>
            </a:r>
            <a:r>
              <a:rPr lang="en-US" sz="2400" dirty="0"/>
              <a:t>[Lam79]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539552" y="1747395"/>
            <a:ext cx="7993062" cy="4541838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b="1" kern="0" dirty="0"/>
              <a:t>Message</a:t>
            </a:r>
            <a:r>
              <a:rPr lang="en-US" kern="0" dirty="0"/>
              <a:t> M = b1,…,</a:t>
            </a:r>
            <a:r>
              <a:rPr lang="en-US" kern="0" dirty="0" err="1"/>
              <a:t>bm</a:t>
            </a:r>
            <a:r>
              <a:rPr lang="en-US" kern="0" dirty="0"/>
              <a:t>, OWF H                                 = n bit</a:t>
            </a:r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r>
              <a:rPr lang="en-US" b="1" kern="0" dirty="0"/>
              <a:t>SK</a:t>
            </a:r>
          </a:p>
          <a:p>
            <a:pPr>
              <a:buFont typeface="Wingdings" pitchFamily="2" charset="2"/>
              <a:buNone/>
            </a:pPr>
            <a:endParaRPr lang="en-US" sz="3600" kern="0" dirty="0"/>
          </a:p>
          <a:p>
            <a:pPr>
              <a:buFont typeface="Wingdings" pitchFamily="2" charset="2"/>
              <a:buNone/>
            </a:pPr>
            <a:r>
              <a:rPr lang="en-US" b="1" kern="0" dirty="0"/>
              <a:t>PK</a:t>
            </a:r>
          </a:p>
          <a:p>
            <a:pPr>
              <a:buFont typeface="Wingdings" pitchFamily="2" charset="2"/>
              <a:buNone/>
            </a:pPr>
            <a:endParaRPr lang="de-DE" kern="0" dirty="0" smtClean="0"/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r>
              <a:rPr lang="en-US" b="1" kern="0" dirty="0"/>
              <a:t>Sig</a:t>
            </a:r>
          </a:p>
        </p:txBody>
      </p:sp>
      <p:pic>
        <p:nvPicPr>
          <p:cNvPr id="4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614" y="2174140"/>
            <a:ext cx="389327" cy="552424"/>
          </a:xfrm>
          <a:prstGeom prst="rect">
            <a:avLst/>
          </a:prstGeom>
          <a:noFill/>
        </p:spPr>
      </p:pic>
      <p:sp>
        <p:nvSpPr>
          <p:cNvPr id="5" name="Rechteck 6"/>
          <p:cNvSpPr/>
          <p:nvPr/>
        </p:nvSpPr>
        <p:spPr>
          <a:xfrm>
            <a:off x="1250212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6" name="Rechteck 7"/>
          <p:cNvSpPr/>
          <p:nvPr/>
        </p:nvSpPr>
        <p:spPr>
          <a:xfrm>
            <a:off x="2186316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7" name="Rechteck 8"/>
          <p:cNvSpPr/>
          <p:nvPr/>
        </p:nvSpPr>
        <p:spPr>
          <a:xfrm>
            <a:off x="3122420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" name="Rechteck 11"/>
          <p:cNvSpPr/>
          <p:nvPr/>
        </p:nvSpPr>
        <p:spPr>
          <a:xfrm>
            <a:off x="5930732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2"/>
          <p:cNvSpPr/>
          <p:nvPr/>
        </p:nvSpPr>
        <p:spPr>
          <a:xfrm>
            <a:off x="6866836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0" name="Rechteck 13"/>
          <p:cNvSpPr/>
          <p:nvPr/>
        </p:nvSpPr>
        <p:spPr>
          <a:xfrm>
            <a:off x="7802940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1" name="Rechteck 14"/>
          <p:cNvSpPr/>
          <p:nvPr/>
        </p:nvSpPr>
        <p:spPr>
          <a:xfrm>
            <a:off x="1250212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2" name="Rechteck 15"/>
          <p:cNvSpPr/>
          <p:nvPr/>
        </p:nvSpPr>
        <p:spPr>
          <a:xfrm>
            <a:off x="2186316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3" name="Rechteck 16"/>
          <p:cNvSpPr/>
          <p:nvPr/>
        </p:nvSpPr>
        <p:spPr>
          <a:xfrm>
            <a:off x="3122420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4" name="Rechteck 19"/>
          <p:cNvSpPr/>
          <p:nvPr/>
        </p:nvSpPr>
        <p:spPr>
          <a:xfrm>
            <a:off x="5930732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20"/>
          <p:cNvSpPr/>
          <p:nvPr/>
        </p:nvSpPr>
        <p:spPr>
          <a:xfrm>
            <a:off x="6866836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6" name="Rechteck 21"/>
          <p:cNvSpPr/>
          <p:nvPr/>
        </p:nvSpPr>
        <p:spPr>
          <a:xfrm>
            <a:off x="7802940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7" name="Gerade Verbindung mit Pfeil 23"/>
          <p:cNvCxnSpPr>
            <a:stCxn id="5" idx="2"/>
            <a:endCxn id="11" idx="0"/>
          </p:cNvCxnSpPr>
          <p:nvPr/>
        </p:nvCxnSpPr>
        <p:spPr>
          <a:xfrm>
            <a:off x="1718264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4"/>
          <p:cNvCxnSpPr>
            <a:stCxn id="6" idx="2"/>
            <a:endCxn id="12" idx="0"/>
          </p:cNvCxnSpPr>
          <p:nvPr/>
        </p:nvCxnSpPr>
        <p:spPr>
          <a:xfrm>
            <a:off x="2654368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7"/>
          <p:cNvCxnSpPr>
            <a:stCxn id="7" idx="2"/>
            <a:endCxn id="13" idx="0"/>
          </p:cNvCxnSpPr>
          <p:nvPr/>
        </p:nvCxnSpPr>
        <p:spPr>
          <a:xfrm>
            <a:off x="3590472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32"/>
          <p:cNvSpPr/>
          <p:nvPr/>
        </p:nvSpPr>
        <p:spPr>
          <a:xfrm>
            <a:off x="4418564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33"/>
          <p:cNvSpPr/>
          <p:nvPr/>
        </p:nvSpPr>
        <p:spPr>
          <a:xfrm>
            <a:off x="4922620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4"/>
          <p:cNvSpPr/>
          <p:nvPr/>
        </p:nvSpPr>
        <p:spPr>
          <a:xfrm>
            <a:off x="5426676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5"/>
          <p:cNvSpPr/>
          <p:nvPr/>
        </p:nvSpPr>
        <p:spPr>
          <a:xfrm>
            <a:off x="4443731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6"/>
          <p:cNvSpPr/>
          <p:nvPr/>
        </p:nvSpPr>
        <p:spPr>
          <a:xfrm>
            <a:off x="4947787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7"/>
          <p:cNvSpPr/>
          <p:nvPr/>
        </p:nvSpPr>
        <p:spPr>
          <a:xfrm>
            <a:off x="5451843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38"/>
          <p:cNvCxnSpPr>
            <a:stCxn id="8" idx="2"/>
            <a:endCxn id="14" idx="0"/>
          </p:cNvCxnSpPr>
          <p:nvPr/>
        </p:nvCxnSpPr>
        <p:spPr>
          <a:xfrm>
            <a:off x="6398784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41"/>
          <p:cNvCxnSpPr>
            <a:stCxn id="9" idx="2"/>
            <a:endCxn id="15" idx="0"/>
          </p:cNvCxnSpPr>
          <p:nvPr/>
        </p:nvCxnSpPr>
        <p:spPr>
          <a:xfrm>
            <a:off x="7334888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6"/>
          <p:cNvCxnSpPr>
            <a:stCxn id="10" idx="2"/>
            <a:endCxn id="16" idx="0"/>
          </p:cNvCxnSpPr>
          <p:nvPr/>
        </p:nvCxnSpPr>
        <p:spPr>
          <a:xfrm>
            <a:off x="8270992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49"/>
          <p:cNvSpPr txBox="1"/>
          <p:nvPr/>
        </p:nvSpPr>
        <p:spPr>
          <a:xfrm>
            <a:off x="1754268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0" name="Textfeld 50"/>
          <p:cNvSpPr txBox="1"/>
          <p:nvPr/>
        </p:nvSpPr>
        <p:spPr>
          <a:xfrm>
            <a:off x="2690372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1" name="Textfeld 51"/>
          <p:cNvSpPr txBox="1"/>
          <p:nvPr/>
        </p:nvSpPr>
        <p:spPr>
          <a:xfrm>
            <a:off x="3626476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52"/>
          <p:cNvSpPr txBox="1"/>
          <p:nvPr/>
        </p:nvSpPr>
        <p:spPr>
          <a:xfrm>
            <a:off x="6434788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53"/>
          <p:cNvSpPr txBox="1"/>
          <p:nvPr/>
        </p:nvSpPr>
        <p:spPr>
          <a:xfrm>
            <a:off x="7370892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54"/>
          <p:cNvSpPr txBox="1"/>
          <p:nvPr/>
        </p:nvSpPr>
        <p:spPr>
          <a:xfrm>
            <a:off x="8306996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5" name="Gerade Verbindung mit Pfeil 55"/>
          <p:cNvCxnSpPr>
            <a:stCxn id="4" idx="1"/>
            <a:endCxn id="5" idx="0"/>
          </p:cNvCxnSpPr>
          <p:nvPr/>
        </p:nvCxnSpPr>
        <p:spPr>
          <a:xfrm flipH="1">
            <a:off x="1718264" y="2450352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58"/>
          <p:cNvCxnSpPr>
            <a:stCxn id="4" idx="1"/>
            <a:endCxn id="6" idx="0"/>
          </p:cNvCxnSpPr>
          <p:nvPr/>
        </p:nvCxnSpPr>
        <p:spPr>
          <a:xfrm flipH="1">
            <a:off x="2654368" y="2450352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61"/>
          <p:cNvCxnSpPr>
            <a:stCxn id="4" idx="1"/>
            <a:endCxn id="7" idx="0"/>
          </p:cNvCxnSpPr>
          <p:nvPr/>
        </p:nvCxnSpPr>
        <p:spPr>
          <a:xfrm flipH="1">
            <a:off x="3590472" y="2450352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4"/>
          <p:cNvCxnSpPr>
            <a:stCxn id="4" idx="3"/>
            <a:endCxn id="8" idx="0"/>
          </p:cNvCxnSpPr>
          <p:nvPr/>
        </p:nvCxnSpPr>
        <p:spPr>
          <a:xfrm>
            <a:off x="5239941" y="2450352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7"/>
          <p:cNvCxnSpPr>
            <a:stCxn id="4" idx="3"/>
            <a:endCxn id="9" idx="0"/>
          </p:cNvCxnSpPr>
          <p:nvPr/>
        </p:nvCxnSpPr>
        <p:spPr>
          <a:xfrm>
            <a:off x="5239941" y="2450352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70"/>
          <p:cNvCxnSpPr>
            <a:stCxn id="4" idx="3"/>
            <a:endCxn id="10" idx="0"/>
          </p:cNvCxnSpPr>
          <p:nvPr/>
        </p:nvCxnSpPr>
        <p:spPr>
          <a:xfrm>
            <a:off x="5239941" y="2450352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73"/>
          <p:cNvSpPr/>
          <p:nvPr/>
        </p:nvSpPr>
        <p:spPr>
          <a:xfrm>
            <a:off x="1797616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42" name="Rechteck 74"/>
          <p:cNvSpPr/>
          <p:nvPr/>
        </p:nvSpPr>
        <p:spPr>
          <a:xfrm>
            <a:off x="3683109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3" name="Rechteck 75"/>
          <p:cNvSpPr/>
          <p:nvPr/>
        </p:nvSpPr>
        <p:spPr>
          <a:xfrm>
            <a:off x="7452692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m,bm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44" name="Ellipse 76"/>
          <p:cNvSpPr/>
          <p:nvPr/>
        </p:nvSpPr>
        <p:spPr>
          <a:xfrm>
            <a:off x="5364460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5" name="Ellipse 77"/>
          <p:cNvSpPr/>
          <p:nvPr/>
        </p:nvSpPr>
        <p:spPr>
          <a:xfrm>
            <a:off x="5868516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6" name="Ellipse 78"/>
          <p:cNvSpPr/>
          <p:nvPr/>
        </p:nvSpPr>
        <p:spPr>
          <a:xfrm>
            <a:off x="6372572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7" name="Rechteck 79"/>
          <p:cNvSpPr/>
          <p:nvPr/>
        </p:nvSpPr>
        <p:spPr>
          <a:xfrm>
            <a:off x="4640357" y="1819188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48" name="Gruppieren 99"/>
          <p:cNvGrpSpPr/>
          <p:nvPr/>
        </p:nvGrpSpPr>
        <p:grpSpPr>
          <a:xfrm>
            <a:off x="1043980" y="3187809"/>
            <a:ext cx="1656184" cy="2179850"/>
            <a:chOff x="1115616" y="2833326"/>
            <a:chExt cx="1656184" cy="2179850"/>
          </a:xfrm>
        </p:grpSpPr>
        <p:sp>
          <p:nvSpPr>
            <p:cNvPr id="49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</a:p>
          </p:txBody>
        </p:sp>
        <p:cxnSp>
          <p:nvCxnSpPr>
            <p:cNvPr id="50" name="Gerade Verbindung mit Pfeil 81"/>
            <p:cNvCxnSpPr/>
            <p:nvPr/>
          </p:nvCxnSpPr>
          <p:spPr>
            <a:xfrm>
              <a:off x="1819137" y="2833326"/>
              <a:ext cx="275891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84"/>
            <p:cNvCxnSpPr/>
            <p:nvPr/>
          </p:nvCxnSpPr>
          <p:spPr>
            <a:xfrm flipH="1">
              <a:off x="2570816" y="2833326"/>
              <a:ext cx="140685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88"/>
            <p:cNvCxnSpPr>
              <a:stCxn id="53" idx="3"/>
              <a:endCxn id="49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54" name="Gerade Verbindung mit Pfeil 96"/>
            <p:cNvCxnSpPr>
              <a:stCxn id="49" idx="2"/>
              <a:endCxn id="41" idx="0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ieren 100"/>
          <p:cNvGrpSpPr/>
          <p:nvPr/>
        </p:nvGrpSpPr>
        <p:grpSpPr>
          <a:xfrm>
            <a:off x="2916188" y="3182254"/>
            <a:ext cx="1656184" cy="2185407"/>
            <a:chOff x="1115616" y="2827769"/>
            <a:chExt cx="1656184" cy="2185407"/>
          </a:xfrm>
        </p:grpSpPr>
        <p:sp>
          <p:nvSpPr>
            <p:cNvPr id="56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srgbClr val="333399">
                      <a:lumMod val="50000"/>
                    </a:srgbClr>
                  </a:solidFill>
                </a:rPr>
                <a:t>Mux</a:t>
              </a:r>
            </a:p>
          </p:txBody>
        </p:sp>
        <p:cxnSp>
          <p:nvCxnSpPr>
            <p:cNvPr id="57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104"/>
            <p:cNvCxnSpPr>
              <a:stCxn id="60" idx="3"/>
              <a:endCxn id="56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61" name="Gerade Verbindung mit Pfeil 106"/>
            <p:cNvCxnSpPr>
              <a:stCxn id="56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pieren 107"/>
          <p:cNvGrpSpPr/>
          <p:nvPr/>
        </p:nvGrpSpPr>
        <p:grpSpPr>
          <a:xfrm>
            <a:off x="6660604" y="3182254"/>
            <a:ext cx="1656184" cy="2185407"/>
            <a:chOff x="1115616" y="2827769"/>
            <a:chExt cx="1656184" cy="2185407"/>
          </a:xfrm>
        </p:grpSpPr>
        <p:sp>
          <p:nvSpPr>
            <p:cNvPr id="63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srgbClr val="333399">
                      <a:lumMod val="50000"/>
                    </a:srgbClr>
                  </a:solidFill>
                </a:rPr>
                <a:t>Mux</a:t>
              </a:r>
            </a:p>
          </p:txBody>
        </p:sp>
        <p:cxnSp>
          <p:nvCxnSpPr>
            <p:cNvPr id="64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111"/>
            <p:cNvCxnSpPr>
              <a:stCxn id="67" idx="3"/>
              <a:endCxn id="63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11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bn</a:t>
              </a:r>
              <a:endParaRPr lang="en-US" sz="1400" b="1" dirty="0"/>
            </a:p>
          </p:txBody>
        </p:sp>
        <p:cxnSp>
          <p:nvCxnSpPr>
            <p:cNvPr id="68" name="Gerade Verbindung mit Pfeil 113"/>
            <p:cNvCxnSpPr>
              <a:stCxn id="63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29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LD-OTS in MSS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Verification: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  <a:r>
              <a:rPr lang="de-DE" dirty="0" smtClean="0"/>
              <a:t>1. Verify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  <a:r>
              <a:rPr lang="de-DE" dirty="0" smtClean="0"/>
              <a:t>2. Verify authenticity of 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b="1" dirty="0" smtClean="0"/>
              <a:t>We can do better!</a:t>
            </a:r>
            <a:endParaRPr lang="de-DE" b="1" dirty="0"/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1892160" y="1615899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</a:t>
            </a:r>
            <a:r>
              <a:rPr lang="en-US" sz="2500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,     ,      )</a:t>
            </a:r>
          </a:p>
        </p:txBody>
      </p:sp>
      <p:pic>
        <p:nvPicPr>
          <p:cNvPr id="5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336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4265747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4737264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8" name="Oval 46"/>
          <p:cNvSpPr>
            <a:spLocks noChangeArrowheads="1"/>
          </p:cNvSpPr>
          <p:nvPr/>
        </p:nvSpPr>
        <p:spPr bwMode="auto">
          <a:xfrm>
            <a:off x="524099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9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320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022" y="2920225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577" y="345925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1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Trivial Optimization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-108519" y="1592263"/>
            <a:ext cx="8640763" cy="450056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80207" y="1551458"/>
            <a:ext cx="7993062" cy="4541838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b="1" kern="0" dirty="0"/>
              <a:t>Message</a:t>
            </a:r>
            <a:r>
              <a:rPr lang="en-US" kern="0" dirty="0"/>
              <a:t> M = b1,…,</a:t>
            </a:r>
            <a:r>
              <a:rPr lang="en-US" kern="0" dirty="0" err="1"/>
              <a:t>bm</a:t>
            </a:r>
            <a:r>
              <a:rPr lang="en-US" kern="0" dirty="0"/>
              <a:t>, OWF H                                = n bit</a:t>
            </a:r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endParaRPr lang="en-US" kern="0" dirty="0"/>
          </a:p>
          <a:p>
            <a:pPr>
              <a:buFont typeface="Wingdings" pitchFamily="2" charset="2"/>
              <a:buNone/>
            </a:pPr>
            <a:endParaRPr lang="en-US" b="1" kern="0" dirty="0"/>
          </a:p>
          <a:p>
            <a:pPr>
              <a:buFont typeface="Wingdings" pitchFamily="2" charset="2"/>
              <a:buNone/>
            </a:pPr>
            <a:endParaRPr lang="en-US" sz="3600" kern="0" dirty="0"/>
          </a:p>
          <a:p>
            <a:pPr>
              <a:buFont typeface="Wingdings" pitchFamily="2" charset="2"/>
              <a:buNone/>
            </a:pPr>
            <a:endParaRPr lang="en-US" kern="0" dirty="0"/>
          </a:p>
        </p:txBody>
      </p:sp>
      <p:pic>
        <p:nvPicPr>
          <p:cNvPr id="5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269" y="2174140"/>
            <a:ext cx="389327" cy="552424"/>
          </a:xfrm>
          <a:prstGeom prst="rect">
            <a:avLst/>
          </a:prstGeom>
          <a:noFill/>
        </p:spPr>
      </p:pic>
      <p:sp>
        <p:nvSpPr>
          <p:cNvPr id="6" name="Rechteck 6"/>
          <p:cNvSpPr/>
          <p:nvPr/>
        </p:nvSpPr>
        <p:spPr>
          <a:xfrm>
            <a:off x="890867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7" name="Rechteck 7"/>
          <p:cNvSpPr/>
          <p:nvPr/>
        </p:nvSpPr>
        <p:spPr>
          <a:xfrm>
            <a:off x="1826971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8" name="Rechteck 8"/>
          <p:cNvSpPr/>
          <p:nvPr/>
        </p:nvSpPr>
        <p:spPr>
          <a:xfrm>
            <a:off x="2763075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" name="Rechteck 11"/>
          <p:cNvSpPr/>
          <p:nvPr/>
        </p:nvSpPr>
        <p:spPr>
          <a:xfrm>
            <a:off x="5571387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0" name="Rechteck 12"/>
          <p:cNvSpPr/>
          <p:nvPr/>
        </p:nvSpPr>
        <p:spPr>
          <a:xfrm>
            <a:off x="6507491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1" name="Rechteck 13"/>
          <p:cNvSpPr/>
          <p:nvPr/>
        </p:nvSpPr>
        <p:spPr>
          <a:xfrm>
            <a:off x="7443595" y="2966228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2" name="Rechteck 14"/>
          <p:cNvSpPr/>
          <p:nvPr/>
        </p:nvSpPr>
        <p:spPr>
          <a:xfrm>
            <a:off x="890867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3" name="Rechteck 15"/>
          <p:cNvSpPr/>
          <p:nvPr/>
        </p:nvSpPr>
        <p:spPr>
          <a:xfrm>
            <a:off x="1826971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4" name="Rechteck 16"/>
          <p:cNvSpPr/>
          <p:nvPr/>
        </p:nvSpPr>
        <p:spPr>
          <a:xfrm>
            <a:off x="2763075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5" name="Rechteck 19"/>
          <p:cNvSpPr/>
          <p:nvPr/>
        </p:nvSpPr>
        <p:spPr>
          <a:xfrm>
            <a:off x="5571387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6" name="Rechteck 20"/>
          <p:cNvSpPr/>
          <p:nvPr/>
        </p:nvSpPr>
        <p:spPr>
          <a:xfrm>
            <a:off x="6507491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7" name="Rechteck 21"/>
          <p:cNvSpPr/>
          <p:nvPr/>
        </p:nvSpPr>
        <p:spPr>
          <a:xfrm>
            <a:off x="7443595" y="4046348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18" name="Gerade Verbindung mit Pfeil 23"/>
          <p:cNvCxnSpPr>
            <a:stCxn id="6" idx="2"/>
            <a:endCxn id="12" idx="0"/>
          </p:cNvCxnSpPr>
          <p:nvPr/>
        </p:nvCxnSpPr>
        <p:spPr>
          <a:xfrm>
            <a:off x="1358919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4"/>
          <p:cNvCxnSpPr>
            <a:stCxn id="7" idx="2"/>
            <a:endCxn id="13" idx="0"/>
          </p:cNvCxnSpPr>
          <p:nvPr/>
        </p:nvCxnSpPr>
        <p:spPr>
          <a:xfrm>
            <a:off x="2295023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27"/>
          <p:cNvCxnSpPr>
            <a:stCxn id="8" idx="2"/>
            <a:endCxn id="14" idx="0"/>
          </p:cNvCxnSpPr>
          <p:nvPr/>
        </p:nvCxnSpPr>
        <p:spPr>
          <a:xfrm>
            <a:off x="3231127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32"/>
          <p:cNvSpPr/>
          <p:nvPr/>
        </p:nvSpPr>
        <p:spPr>
          <a:xfrm>
            <a:off x="4059219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Ellipse 33"/>
          <p:cNvSpPr/>
          <p:nvPr/>
        </p:nvSpPr>
        <p:spPr>
          <a:xfrm>
            <a:off x="4563275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34"/>
          <p:cNvSpPr/>
          <p:nvPr/>
        </p:nvSpPr>
        <p:spPr>
          <a:xfrm>
            <a:off x="5067331" y="30382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35"/>
          <p:cNvSpPr/>
          <p:nvPr/>
        </p:nvSpPr>
        <p:spPr>
          <a:xfrm>
            <a:off x="4084386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36"/>
          <p:cNvSpPr/>
          <p:nvPr/>
        </p:nvSpPr>
        <p:spPr>
          <a:xfrm>
            <a:off x="4588442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6" name="Ellipse 37"/>
          <p:cNvSpPr/>
          <p:nvPr/>
        </p:nvSpPr>
        <p:spPr>
          <a:xfrm>
            <a:off x="5092498" y="41183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7" name="Gerade Verbindung mit Pfeil 38"/>
          <p:cNvCxnSpPr>
            <a:stCxn id="9" idx="2"/>
            <a:endCxn id="15" idx="0"/>
          </p:cNvCxnSpPr>
          <p:nvPr/>
        </p:nvCxnSpPr>
        <p:spPr>
          <a:xfrm>
            <a:off x="6039439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41"/>
          <p:cNvCxnSpPr>
            <a:stCxn id="10" idx="2"/>
            <a:endCxn id="16" idx="0"/>
          </p:cNvCxnSpPr>
          <p:nvPr/>
        </p:nvCxnSpPr>
        <p:spPr>
          <a:xfrm>
            <a:off x="6975543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46"/>
          <p:cNvCxnSpPr>
            <a:stCxn id="11" idx="2"/>
            <a:endCxn id="17" idx="0"/>
          </p:cNvCxnSpPr>
          <p:nvPr/>
        </p:nvCxnSpPr>
        <p:spPr>
          <a:xfrm>
            <a:off x="7911647" y="3182252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49"/>
          <p:cNvSpPr txBox="1"/>
          <p:nvPr/>
        </p:nvSpPr>
        <p:spPr>
          <a:xfrm>
            <a:off x="1394923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1" name="Textfeld 50"/>
          <p:cNvSpPr txBox="1"/>
          <p:nvPr/>
        </p:nvSpPr>
        <p:spPr>
          <a:xfrm>
            <a:off x="2331027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51"/>
          <p:cNvSpPr txBox="1"/>
          <p:nvPr/>
        </p:nvSpPr>
        <p:spPr>
          <a:xfrm>
            <a:off x="3267131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52"/>
          <p:cNvSpPr txBox="1"/>
          <p:nvPr/>
        </p:nvSpPr>
        <p:spPr>
          <a:xfrm>
            <a:off x="6075443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53"/>
          <p:cNvSpPr txBox="1"/>
          <p:nvPr/>
        </p:nvSpPr>
        <p:spPr>
          <a:xfrm>
            <a:off x="7011547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5" name="Textfeld 54"/>
          <p:cNvSpPr txBox="1"/>
          <p:nvPr/>
        </p:nvSpPr>
        <p:spPr>
          <a:xfrm>
            <a:off x="7947651" y="3398278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6" name="Gerade Verbindung mit Pfeil 55"/>
          <p:cNvCxnSpPr>
            <a:stCxn id="5" idx="1"/>
            <a:endCxn id="6" idx="0"/>
          </p:cNvCxnSpPr>
          <p:nvPr/>
        </p:nvCxnSpPr>
        <p:spPr>
          <a:xfrm flipH="1">
            <a:off x="1358919" y="2450352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58"/>
          <p:cNvCxnSpPr>
            <a:stCxn id="5" idx="1"/>
            <a:endCxn id="7" idx="0"/>
          </p:cNvCxnSpPr>
          <p:nvPr/>
        </p:nvCxnSpPr>
        <p:spPr>
          <a:xfrm flipH="1">
            <a:off x="2295023" y="2450352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1"/>
          <p:cNvCxnSpPr>
            <a:stCxn id="5" idx="1"/>
            <a:endCxn id="8" idx="0"/>
          </p:cNvCxnSpPr>
          <p:nvPr/>
        </p:nvCxnSpPr>
        <p:spPr>
          <a:xfrm flipH="1">
            <a:off x="3231127" y="2450352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64"/>
          <p:cNvCxnSpPr>
            <a:stCxn id="5" idx="3"/>
            <a:endCxn id="9" idx="0"/>
          </p:cNvCxnSpPr>
          <p:nvPr/>
        </p:nvCxnSpPr>
        <p:spPr>
          <a:xfrm>
            <a:off x="4880596" y="2450352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67"/>
          <p:cNvCxnSpPr>
            <a:stCxn id="5" idx="3"/>
            <a:endCxn id="10" idx="0"/>
          </p:cNvCxnSpPr>
          <p:nvPr/>
        </p:nvCxnSpPr>
        <p:spPr>
          <a:xfrm>
            <a:off x="4880596" y="2450352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70"/>
          <p:cNvCxnSpPr>
            <a:stCxn id="5" idx="3"/>
            <a:endCxn id="11" idx="0"/>
          </p:cNvCxnSpPr>
          <p:nvPr/>
        </p:nvCxnSpPr>
        <p:spPr>
          <a:xfrm>
            <a:off x="4880596" y="2450352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73"/>
          <p:cNvSpPr/>
          <p:nvPr/>
        </p:nvSpPr>
        <p:spPr>
          <a:xfrm>
            <a:off x="915155" y="5367659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45" name="Ellipse 76"/>
          <p:cNvSpPr/>
          <p:nvPr/>
        </p:nvSpPr>
        <p:spPr>
          <a:xfrm>
            <a:off x="4140647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6" name="Ellipse 77"/>
          <p:cNvSpPr/>
          <p:nvPr/>
        </p:nvSpPr>
        <p:spPr>
          <a:xfrm>
            <a:off x="4644703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7" name="Ellipse 78"/>
          <p:cNvSpPr/>
          <p:nvPr/>
        </p:nvSpPr>
        <p:spPr>
          <a:xfrm>
            <a:off x="5148759" y="543966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8" name="Rechteck 79"/>
          <p:cNvSpPr/>
          <p:nvPr/>
        </p:nvSpPr>
        <p:spPr>
          <a:xfrm>
            <a:off x="4140964" y="1629587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49" name="Gruppieren 99"/>
          <p:cNvGrpSpPr/>
          <p:nvPr/>
        </p:nvGrpSpPr>
        <p:grpSpPr>
          <a:xfrm>
            <a:off x="540247" y="3187809"/>
            <a:ext cx="1262588" cy="2179850"/>
            <a:chOff x="1509212" y="2833326"/>
            <a:chExt cx="1262588" cy="2179850"/>
          </a:xfrm>
        </p:grpSpPr>
        <p:sp>
          <p:nvSpPr>
            <p:cNvPr id="50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</a:p>
          </p:txBody>
        </p:sp>
        <p:cxnSp>
          <p:nvCxnSpPr>
            <p:cNvPr id="51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88"/>
            <p:cNvCxnSpPr>
              <a:endCxn id="50" idx="1"/>
            </p:cNvCxnSpPr>
            <p:nvPr/>
          </p:nvCxnSpPr>
          <p:spPr>
            <a:xfrm>
              <a:off x="1789900" y="4545124"/>
              <a:ext cx="20421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92"/>
            <p:cNvSpPr txBox="1"/>
            <p:nvPr/>
          </p:nvSpPr>
          <p:spPr>
            <a:xfrm>
              <a:off x="1509212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55" name="Gerade Verbindung mit Pfeil 96"/>
            <p:cNvCxnSpPr>
              <a:stCxn id="50" idx="2"/>
              <a:endCxn id="42" idx="0"/>
            </p:cNvCxnSpPr>
            <p:nvPr/>
          </p:nvCxnSpPr>
          <p:spPr>
            <a:xfrm>
              <a:off x="2339752" y="4797152"/>
              <a:ext cx="12420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hteck 73"/>
          <p:cNvSpPr/>
          <p:nvPr/>
        </p:nvSpPr>
        <p:spPr>
          <a:xfrm>
            <a:off x="1862548" y="5367661"/>
            <a:ext cx="936104" cy="221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1,1</a:t>
            </a:r>
          </a:p>
        </p:txBody>
      </p:sp>
      <p:grpSp>
        <p:nvGrpSpPr>
          <p:cNvPr id="82" name="Gruppieren 99"/>
          <p:cNvGrpSpPr/>
          <p:nvPr/>
        </p:nvGrpSpPr>
        <p:grpSpPr>
          <a:xfrm>
            <a:off x="1874843" y="3193368"/>
            <a:ext cx="1617732" cy="2174293"/>
            <a:chOff x="1907704" y="2833326"/>
            <a:chExt cx="1617732" cy="2174293"/>
          </a:xfrm>
        </p:grpSpPr>
        <p:sp>
          <p:nvSpPr>
            <p:cNvPr id="83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</a:p>
          </p:txBody>
        </p:sp>
        <p:cxnSp>
          <p:nvCxnSpPr>
            <p:cNvPr id="84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88"/>
            <p:cNvCxnSpPr>
              <a:stCxn id="87" idx="1"/>
              <a:endCxn id="83" idx="3"/>
            </p:cNvCxnSpPr>
            <p:nvPr/>
          </p:nvCxnSpPr>
          <p:spPr>
            <a:xfrm flipH="1" flipV="1">
              <a:off x="2685390" y="4545124"/>
              <a:ext cx="248602" cy="1043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feld 92"/>
                <p:cNvSpPr txBox="1"/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1400" b="1" dirty="0"/>
                    <a:t>b1</a:t>
                  </a:r>
                </a:p>
              </p:txBody>
            </p:sp>
          </mc:Choice>
          <mc:Fallback xmlns="">
            <p:sp>
              <p:nvSpPr>
                <p:cNvPr id="87" name="Textfeld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Gerade Verbindung mit Pfeil 96"/>
            <p:cNvCxnSpPr>
              <a:stCxn id="83" idx="2"/>
              <a:endCxn id="81" idx="0"/>
            </p:cNvCxnSpPr>
            <p:nvPr/>
          </p:nvCxnSpPr>
          <p:spPr>
            <a:xfrm>
              <a:off x="2339752" y="4797152"/>
              <a:ext cx="23709" cy="21046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hteck 73"/>
          <p:cNvSpPr/>
          <p:nvPr/>
        </p:nvSpPr>
        <p:spPr>
          <a:xfrm>
            <a:off x="6456192" y="5365974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m,0</a:t>
            </a:r>
          </a:p>
        </p:txBody>
      </p:sp>
      <p:grpSp>
        <p:nvGrpSpPr>
          <p:cNvPr id="95" name="Gruppieren 99"/>
          <p:cNvGrpSpPr/>
          <p:nvPr/>
        </p:nvGrpSpPr>
        <p:grpSpPr>
          <a:xfrm>
            <a:off x="5988142" y="3186124"/>
            <a:ext cx="1359311" cy="2179850"/>
            <a:chOff x="1412489" y="2833326"/>
            <a:chExt cx="1359311" cy="2179850"/>
          </a:xfrm>
        </p:grpSpPr>
        <p:sp>
          <p:nvSpPr>
            <p:cNvPr id="96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</a:p>
          </p:txBody>
        </p:sp>
        <p:cxnSp>
          <p:nvCxnSpPr>
            <p:cNvPr id="97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88"/>
            <p:cNvCxnSpPr>
              <a:endCxn id="96" idx="1"/>
            </p:cNvCxnSpPr>
            <p:nvPr/>
          </p:nvCxnSpPr>
          <p:spPr>
            <a:xfrm>
              <a:off x="1789900" y="4545124"/>
              <a:ext cx="20421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feld 92"/>
            <p:cNvSpPr txBox="1"/>
            <p:nvPr/>
          </p:nvSpPr>
          <p:spPr>
            <a:xfrm>
              <a:off x="1412489" y="4390271"/>
              <a:ext cx="528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bm</a:t>
              </a:r>
              <a:endParaRPr lang="en-US" sz="1400" b="1" dirty="0"/>
            </a:p>
          </p:txBody>
        </p:sp>
        <p:cxnSp>
          <p:nvCxnSpPr>
            <p:cNvPr id="101" name="Gerade Verbindung mit Pfeil 96"/>
            <p:cNvCxnSpPr>
              <a:stCxn id="96" idx="2"/>
              <a:endCxn id="94" idx="0"/>
            </p:cNvCxnSpPr>
            <p:nvPr/>
          </p:nvCxnSpPr>
          <p:spPr>
            <a:xfrm>
              <a:off x="2339752" y="4797152"/>
              <a:ext cx="8841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hteck 73"/>
          <p:cNvSpPr/>
          <p:nvPr/>
        </p:nvSpPr>
        <p:spPr>
          <a:xfrm>
            <a:off x="7403585" y="5365976"/>
            <a:ext cx="936104" cy="221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sig</a:t>
            </a:r>
            <a:r>
              <a:rPr lang="en-US" sz="1400" b="1" baseline="-25000" dirty="0">
                <a:solidFill>
                  <a:schemeClr val="tx1"/>
                </a:solidFill>
              </a:rPr>
              <a:t>m,1</a:t>
            </a:r>
          </a:p>
        </p:txBody>
      </p:sp>
      <p:grpSp>
        <p:nvGrpSpPr>
          <p:cNvPr id="103" name="Gruppieren 99"/>
          <p:cNvGrpSpPr/>
          <p:nvPr/>
        </p:nvGrpSpPr>
        <p:grpSpPr>
          <a:xfrm>
            <a:off x="7419459" y="3191683"/>
            <a:ext cx="1617732" cy="2174293"/>
            <a:chOff x="1907704" y="2833326"/>
            <a:chExt cx="1617732" cy="2174293"/>
          </a:xfrm>
        </p:grpSpPr>
        <p:sp>
          <p:nvSpPr>
            <p:cNvPr id="104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090C"/>
                  </a:solidFill>
                </a:rPr>
                <a:t>Mux</a:t>
              </a:r>
            </a:p>
          </p:txBody>
        </p:sp>
        <p:cxnSp>
          <p:nvCxnSpPr>
            <p:cNvPr id="105" name="Gerade Verbindung mit Pfeil 81"/>
            <p:cNvCxnSpPr/>
            <p:nvPr/>
          </p:nvCxnSpPr>
          <p:spPr>
            <a:xfrm>
              <a:off x="2095028" y="2833326"/>
              <a:ext cx="0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mit Pfeil 84"/>
            <p:cNvCxnSpPr/>
            <p:nvPr/>
          </p:nvCxnSpPr>
          <p:spPr>
            <a:xfrm>
              <a:off x="2570816" y="3907889"/>
              <a:ext cx="1" cy="3907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88"/>
            <p:cNvCxnSpPr>
              <a:stCxn id="108" idx="1"/>
              <a:endCxn id="104" idx="3"/>
            </p:cNvCxnSpPr>
            <p:nvPr/>
          </p:nvCxnSpPr>
          <p:spPr>
            <a:xfrm flipH="1" flipV="1">
              <a:off x="2685390" y="4545124"/>
              <a:ext cx="248602" cy="1043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feld 92"/>
                <p:cNvSpPr txBox="1"/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sz="1400" b="1" dirty="0"/>
                    <a:t>bm</a:t>
                  </a:r>
                </a:p>
              </p:txBody>
            </p:sp>
          </mc:Choice>
          <mc:Fallback xmlns="">
            <p:sp>
              <p:nvSpPr>
                <p:cNvPr id="108" name="Textfeld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992" y="4401672"/>
                  <a:ext cx="591444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000" r="-206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Gerade Verbindung mit Pfeil 96"/>
            <p:cNvCxnSpPr>
              <a:stCxn id="104" idx="2"/>
              <a:endCxn id="102" idx="0"/>
            </p:cNvCxnSpPr>
            <p:nvPr/>
          </p:nvCxnSpPr>
          <p:spPr>
            <a:xfrm>
              <a:off x="2339752" y="4797152"/>
              <a:ext cx="20130" cy="21046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204347" y="5289320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kern="0" dirty="0" smtClean="0"/>
              <a:t>Sig</a:t>
            </a:r>
            <a:endParaRPr lang="en-US" b="1" kern="0" dirty="0"/>
          </a:p>
        </p:txBody>
      </p:sp>
      <p:sp>
        <p:nvSpPr>
          <p:cNvPr id="44" name="Rectangle 43"/>
          <p:cNvSpPr/>
          <p:nvPr/>
        </p:nvSpPr>
        <p:spPr>
          <a:xfrm>
            <a:off x="204347" y="3969694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kern="0" dirty="0" smtClean="0"/>
              <a:t>PK</a:t>
            </a:r>
            <a:endParaRPr lang="en-US" b="1" kern="0" dirty="0"/>
          </a:p>
        </p:txBody>
      </p:sp>
      <p:sp>
        <p:nvSpPr>
          <p:cNvPr id="56" name="Rectangle 55"/>
          <p:cNvSpPr/>
          <p:nvPr/>
        </p:nvSpPr>
        <p:spPr>
          <a:xfrm>
            <a:off x="182769" y="2889574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/>
              <a:t>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Optimized LD-OTS in MSS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Verification: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  <a:r>
              <a:rPr lang="de-DE" dirty="0" smtClean="0"/>
              <a:t>1. Compute        from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	</a:t>
            </a:r>
            <a:r>
              <a:rPr lang="de-DE" dirty="0" smtClean="0"/>
              <a:t>2. Verify authenticity of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Steps 1 + 2 together verify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1892160" y="1615899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 err="1">
                <a:solidFill>
                  <a:sysClr val="windowText" lastClr="000000"/>
                </a:solidFill>
                <a:latin typeface="Times New Roman" pitchFamily="18" charset="0"/>
              </a:rPr>
              <a:t>i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</a:t>
            </a:r>
            <a:r>
              <a:rPr lang="en-US" sz="2500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,    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 ,     ,      )</a:t>
            </a:r>
          </a:p>
        </p:txBody>
      </p:sp>
      <p:pic>
        <p:nvPicPr>
          <p:cNvPr id="5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336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4265747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4737264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8" name="Oval 46"/>
          <p:cNvSpPr>
            <a:spLocks noChangeArrowheads="1"/>
          </p:cNvSpPr>
          <p:nvPr/>
        </p:nvSpPr>
        <p:spPr bwMode="auto">
          <a:xfrm>
            <a:off x="524099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9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320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877" y="2858384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2639" y="294146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71826" y="1251864"/>
            <a:ext cx="55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rgbClr val="FF0000"/>
                </a:solidFill>
              </a:rPr>
              <a:t>X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13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626" y="3468767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9473" y="4401046"/>
            <a:ext cx="4299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4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Germans love their „Ordnung“!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-108519" y="1592263"/>
            <a:ext cx="8640763" cy="450056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2"/>
              <p:cNvSpPr txBox="1">
                <a:spLocks/>
              </p:cNvSpPr>
              <p:nvPr/>
            </p:nvSpPr>
            <p:spPr>
              <a:xfrm>
                <a:off x="180207" y="1551458"/>
                <a:ext cx="7993062" cy="4541838"/>
              </a:xfrm>
              <a:prstGeom prst="rect">
                <a:avLst/>
              </a:prstGeom>
            </p:spPr>
            <p:txBody>
              <a:bodyPr/>
              <a:lstStyle>
                <a:lvl1pPr marL="179388" indent="-1793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9250" indent="-1682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538163" indent="-1873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717550" indent="-1730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908050" indent="-188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3652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8224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2796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7368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None/>
                </a:pPr>
                <a:r>
                  <a:rPr lang="en-US" b="1" kern="0" dirty="0"/>
                  <a:t>Message</a:t>
                </a:r>
                <a:r>
                  <a:rPr lang="en-US" kern="0" dirty="0"/>
                  <a:t> M = b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</a:t>
                </a:r>
                <a:r>
                  <a:rPr lang="en-US" kern="0" dirty="0" err="1"/>
                  <a:t>b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, OWF H                    </a:t>
                </a:r>
              </a:p>
              <a:p>
                <a:pPr>
                  <a:buNone/>
                </a:pPr>
                <a:r>
                  <a:rPr lang="en-US" b="1" kern="0" dirty="0"/>
                  <a:t>SK: </a:t>
                </a:r>
                <a:r>
                  <a:rPr lang="en-US" kern="0" dirty="0"/>
                  <a:t>sk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,…,sk</a:t>
                </a:r>
                <a:r>
                  <a:rPr lang="en-US" kern="0" baseline="-25000" dirty="0"/>
                  <a:t>m</a:t>
                </a:r>
                <a:r>
                  <a:rPr lang="en-US" kern="0" dirty="0"/>
                  <a:t>,sk</a:t>
                </a:r>
                <a:r>
                  <a:rPr lang="en-US" kern="0" baseline="-25000" dirty="0"/>
                  <a:t>m+1</a:t>
                </a:r>
                <a:r>
                  <a:rPr lang="en-US" kern="0" dirty="0"/>
                  <a:t>,…,sk</a:t>
                </a:r>
                <a:r>
                  <a:rPr lang="en-US" kern="0" baseline="-25000" dirty="0"/>
                  <a:t>2m</a:t>
                </a:r>
              </a:p>
              <a:p>
                <a:pPr>
                  <a:buNone/>
                </a:pPr>
                <a:r>
                  <a:rPr lang="en-US" b="1" kern="0" dirty="0"/>
                  <a:t>PK: </a:t>
                </a:r>
                <a:r>
                  <a:rPr lang="en-US" kern="0" dirty="0"/>
                  <a:t>H(sk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),…,H(</a:t>
                </a:r>
                <a:r>
                  <a:rPr lang="en-US" kern="0" dirty="0" err="1"/>
                  <a:t>sk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),H(sk</a:t>
                </a:r>
                <a:r>
                  <a:rPr lang="en-US" kern="0" baseline="-25000" dirty="0"/>
                  <a:t>m+1</a:t>
                </a:r>
                <a:r>
                  <a:rPr lang="en-US" kern="0" dirty="0"/>
                  <a:t>),…,H(sk</a:t>
                </a:r>
                <a:r>
                  <a:rPr lang="en-US" kern="0" baseline="-25000" dirty="0"/>
                  <a:t>2m</a:t>
                </a:r>
                <a:r>
                  <a:rPr lang="en-US" kern="0" dirty="0"/>
                  <a:t>)</a:t>
                </a:r>
                <a:endParaRPr lang="en-US" b="1" kern="0" dirty="0"/>
              </a:p>
              <a:p>
                <a:pPr>
                  <a:buNone/>
                </a:pPr>
                <a:r>
                  <a:rPr lang="de-DE" b="1" kern="0" dirty="0"/>
                  <a:t>Encode M: </a:t>
                </a:r>
                <a:r>
                  <a:rPr lang="de-DE" kern="0" dirty="0"/>
                  <a:t>M‘ </a:t>
                </a:r>
                <a:r>
                  <a:rPr lang="de-DE" kern="0" dirty="0" smtClean="0"/>
                  <a:t>= M||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de-DE" kern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</a:t>
                </a:r>
                <a:r>
                  <a:rPr lang="de-DE" b="1" kern="0" dirty="0" smtClean="0"/>
                  <a:t> = </a:t>
                </a:r>
                <a:r>
                  <a:rPr lang="en-US" kern="0" dirty="0" smtClean="0"/>
                  <a:t>b</a:t>
                </a:r>
                <a:r>
                  <a:rPr lang="en-US" kern="0" baseline="-25000" dirty="0" smtClean="0"/>
                  <a:t>1</a:t>
                </a:r>
                <a:r>
                  <a:rPr lang="en-US" kern="0" dirty="0"/>
                  <a:t>,…,</a:t>
                </a:r>
                <a:r>
                  <a:rPr lang="en-US" kern="0" dirty="0" err="1"/>
                  <a:t>b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,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kern="0" dirty="0">
                    <a:solidFill>
                      <a:srgbClr val="0070C0"/>
                    </a:solidFill>
                  </a:rPr>
                  <a:t>b</a:t>
                </a:r>
                <a:r>
                  <a:rPr lang="en-US" kern="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kern="0" dirty="0">
                    <a:solidFill>
                      <a:srgbClr val="0070C0"/>
                    </a:solidFill>
                  </a:rPr>
                  <a:t>,…,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kern="0" dirty="0" err="1">
                    <a:solidFill>
                      <a:srgbClr val="0070C0"/>
                    </a:solidFill>
                  </a:rPr>
                  <a:t>b</a:t>
                </a:r>
                <a:r>
                  <a:rPr lang="en-US" kern="0" baseline="-25000" dirty="0" err="1">
                    <a:solidFill>
                      <a:srgbClr val="0070C0"/>
                    </a:solidFill>
                  </a:rPr>
                  <a:t>m</a:t>
                </a:r>
                <a:r>
                  <a:rPr lang="en-US" kern="0" dirty="0">
                    <a:solidFill>
                      <a:srgbClr val="0070C0"/>
                    </a:solidFill>
                  </a:rPr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             </a:t>
                </a:r>
                <a:br>
                  <a:rPr lang="en-US" kern="0" dirty="0" smtClean="0">
                    <a:solidFill>
                      <a:srgbClr val="0070C0"/>
                    </a:solidFill>
                  </a:rPr>
                </a:br>
                <a:r>
                  <a:rPr lang="en-US" kern="0" dirty="0" smtClean="0">
                    <a:solidFill>
                      <a:srgbClr val="0070C0"/>
                    </a:solidFill>
                  </a:rPr>
                  <a:t>		</a:t>
                </a:r>
                <a:r>
                  <a:rPr lang="en-US" kern="0" dirty="0" smtClean="0"/>
                  <a:t>(instead of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kern="0" dirty="0" smtClean="0"/>
                  <a:t>b</a:t>
                </a:r>
                <a:r>
                  <a:rPr lang="en-US" kern="0" baseline="-25000" dirty="0" smtClean="0"/>
                  <a:t>1</a:t>
                </a:r>
                <a:r>
                  <a:rPr lang="en-US" kern="0" dirty="0"/>
                  <a:t>,</a:t>
                </a:r>
                <a:r>
                  <a:rPr lang="en-US" kern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kern="0" dirty="0">
                    <a:solidFill>
                      <a:srgbClr val="0070C0"/>
                    </a:solidFill>
                  </a:rPr>
                  <a:t>b</a:t>
                </a:r>
                <a:r>
                  <a:rPr lang="en-US" kern="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kern="0" dirty="0">
                    <a:solidFill>
                      <a:srgbClr val="0070C0"/>
                    </a:solidFill>
                  </a:rPr>
                  <a:t>,</a:t>
                </a:r>
                <a:r>
                  <a:rPr lang="en-US" kern="0" dirty="0"/>
                  <a:t>…,</a:t>
                </a:r>
                <a:r>
                  <a:rPr lang="en-US" kern="0" dirty="0" err="1"/>
                  <a:t>b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,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kern="0" dirty="0" err="1">
                    <a:solidFill>
                      <a:srgbClr val="0070C0"/>
                    </a:solidFill>
                  </a:rPr>
                  <a:t>b</a:t>
                </a:r>
                <a:r>
                  <a:rPr lang="en-US" kern="0" baseline="-25000" dirty="0" err="1">
                    <a:solidFill>
                      <a:srgbClr val="0070C0"/>
                    </a:solidFill>
                  </a:rPr>
                  <a:t>m</a:t>
                </a:r>
                <a:r>
                  <a:rPr lang="en-US" kern="0" dirty="0">
                    <a:solidFill>
                      <a:srgbClr val="0070C0"/>
                    </a:solidFill>
                  </a:rPr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)</a:t>
                </a:r>
                <a:endParaRPr lang="en-US" b="1" kern="0" dirty="0"/>
              </a:p>
              <a:p>
                <a:pPr>
                  <a:buFont typeface="Wingdings" pitchFamily="2" charset="2"/>
                  <a:buNone/>
                </a:pPr>
                <a:endParaRPr lang="en-US" kern="0" dirty="0"/>
              </a:p>
              <a:p>
                <a:pPr>
                  <a:buNone/>
                </a:pPr>
                <a:r>
                  <a:rPr lang="de-DE" b="1" kern="0" dirty="0"/>
                  <a:t>			</a:t>
                </a:r>
                <a:r>
                  <a:rPr lang="en-US" kern="0" dirty="0"/>
                  <a:t> sk</a:t>
                </a:r>
                <a:r>
                  <a:rPr lang="en-US" kern="0" baseline="-25000" dirty="0"/>
                  <a:t>i 	</a:t>
                </a:r>
                <a:r>
                  <a:rPr lang="en-US" kern="0" dirty="0" smtClean="0"/>
                  <a:t>, </a:t>
                </a:r>
                <a:r>
                  <a:rPr lang="en-US" kern="0" dirty="0"/>
                  <a:t>if b</a:t>
                </a:r>
                <a:r>
                  <a:rPr lang="en-US" kern="0" baseline="-25000" dirty="0"/>
                  <a:t>i</a:t>
                </a:r>
                <a:r>
                  <a:rPr lang="en-US" kern="0" dirty="0"/>
                  <a:t> = 1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b="1" kern="0" dirty="0"/>
                  <a:t>Sig: </a:t>
                </a:r>
                <a:r>
                  <a:rPr lang="en-US" kern="0" dirty="0"/>
                  <a:t>sig</a:t>
                </a:r>
                <a:r>
                  <a:rPr lang="en-US" kern="0" baseline="-25000" dirty="0"/>
                  <a:t>i</a:t>
                </a:r>
                <a:r>
                  <a:rPr lang="en-US" b="1" kern="0" dirty="0"/>
                  <a:t> = 	</a:t>
                </a:r>
              </a:p>
              <a:p>
                <a:pPr>
                  <a:buNone/>
                </a:pPr>
                <a:r>
                  <a:rPr lang="de-DE" b="1" kern="0" dirty="0"/>
                  <a:t>			</a:t>
                </a:r>
                <a:r>
                  <a:rPr lang="de-DE" kern="0" dirty="0"/>
                  <a:t>H</a:t>
                </a:r>
                <a:r>
                  <a:rPr lang="en-US" kern="0" dirty="0"/>
                  <a:t>(sk</a:t>
                </a:r>
                <a:r>
                  <a:rPr lang="en-US" kern="0" baseline="-25000" dirty="0"/>
                  <a:t>i</a:t>
                </a:r>
                <a:r>
                  <a:rPr lang="en-US" kern="0" dirty="0"/>
                  <a:t>)  	, otherwise</a:t>
                </a:r>
              </a:p>
              <a:p>
                <a:pPr>
                  <a:buNone/>
                </a:pPr>
                <a:endParaRPr lang="de-DE" b="1" kern="0" dirty="0"/>
              </a:p>
            </p:txBody>
          </p:sp>
        </mc:Choice>
        <mc:Fallback xmlns="">
          <p:sp>
            <p:nvSpPr>
              <p:cNvPr id="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7" y="1551458"/>
                <a:ext cx="7993062" cy="4541838"/>
              </a:xfrm>
              <a:prstGeom prst="rect">
                <a:avLst/>
              </a:prstGeom>
              <a:blipFill rotWithShape="0">
                <a:blip r:embed="rId2"/>
                <a:stretch>
                  <a:fillRect l="-839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eft Brace 42"/>
          <p:cNvSpPr/>
          <p:nvPr/>
        </p:nvSpPr>
        <p:spPr>
          <a:xfrm>
            <a:off x="1763688" y="3674230"/>
            <a:ext cx="216024" cy="12241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355976" y="48691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kern="0" dirty="0">
                <a:solidFill>
                  <a:srgbClr val="CC0927"/>
                </a:solidFill>
              </a:rPr>
              <a:t>Checksum with bad performance!</a:t>
            </a:r>
            <a:endParaRPr lang="en-US" b="1" kern="0" dirty="0">
              <a:solidFill>
                <a:srgbClr val="CC0927"/>
              </a:solidFill>
            </a:endParaRPr>
          </a:p>
          <a:p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752932" y="2583566"/>
            <a:ext cx="2088232" cy="576064"/>
          </a:xfrm>
          <a:prstGeom prst="ellipse">
            <a:avLst/>
          </a:prstGeom>
          <a:noFill/>
          <a:ln>
            <a:solidFill>
              <a:srgbClr val="CC0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Optimized LD-OTS</a:t>
            </a:r>
            <a:endParaRPr lang="en-US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-108519" y="1592263"/>
            <a:ext cx="8640763" cy="4500562"/>
          </a:xfrm>
          <a:prstGeom prst="rect">
            <a:avLst/>
          </a:prstGeom>
        </p:spPr>
        <p:txBody>
          <a:bodyPr/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2"/>
              <p:cNvSpPr txBox="1">
                <a:spLocks/>
              </p:cNvSpPr>
              <p:nvPr/>
            </p:nvSpPr>
            <p:spPr>
              <a:xfrm>
                <a:off x="180207" y="1551458"/>
                <a:ext cx="7993062" cy="4541838"/>
              </a:xfrm>
              <a:prstGeom prst="rect">
                <a:avLst/>
              </a:prstGeom>
            </p:spPr>
            <p:txBody>
              <a:bodyPr/>
              <a:lstStyle>
                <a:lvl1pPr marL="179388" indent="-1793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9250" indent="-1682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538163" indent="-1873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717550" indent="-1730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908050" indent="-188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3652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8224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2796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7368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None/>
                </a:pPr>
                <a:r>
                  <a:rPr lang="en-US" b="1" kern="0" dirty="0"/>
                  <a:t>Message</a:t>
                </a:r>
                <a:r>
                  <a:rPr lang="en-US" kern="0" dirty="0"/>
                  <a:t> M = b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</a:t>
                </a:r>
                <a:r>
                  <a:rPr lang="en-US" kern="0" dirty="0" err="1"/>
                  <a:t>b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, OWF H                    </a:t>
                </a:r>
              </a:p>
              <a:p>
                <a:pPr>
                  <a:buNone/>
                </a:pPr>
                <a:r>
                  <a:rPr lang="en-US" b="1" kern="0" dirty="0"/>
                  <a:t>SK: </a:t>
                </a:r>
                <a:r>
                  <a:rPr lang="en-US" kern="0" dirty="0"/>
                  <a:t>sk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,…,sk</a:t>
                </a:r>
                <a:r>
                  <a:rPr lang="en-US" kern="0" baseline="-25000" dirty="0"/>
                  <a:t>m</a:t>
                </a:r>
                <a:r>
                  <a:rPr lang="en-US" kern="0" dirty="0"/>
                  <a:t>,sk</a:t>
                </a:r>
                <a:r>
                  <a:rPr lang="en-US" kern="0" baseline="-25000" dirty="0"/>
                  <a:t>m+1</a:t>
                </a:r>
                <a:r>
                  <a:rPr lang="en-US" kern="0" dirty="0"/>
                  <a:t>,…,</a:t>
                </a:r>
                <a:r>
                  <a:rPr lang="en-US" kern="0" dirty="0" smtClean="0"/>
                  <a:t>sk</a:t>
                </a:r>
                <a:r>
                  <a:rPr lang="en-US" kern="0" baseline="-25000" dirty="0" smtClean="0">
                    <a:solidFill>
                      <a:srgbClr val="0070C0"/>
                    </a:solidFill>
                  </a:rPr>
                  <a:t>m+1+log </a:t>
                </a:r>
                <a:r>
                  <a:rPr lang="en-US" kern="0" baseline="-25000" dirty="0">
                    <a:solidFill>
                      <a:srgbClr val="0070C0"/>
                    </a:solidFill>
                  </a:rPr>
                  <a:t>m</a:t>
                </a:r>
              </a:p>
              <a:p>
                <a:pPr>
                  <a:buNone/>
                </a:pPr>
                <a:r>
                  <a:rPr lang="en-US" b="1" kern="0" dirty="0"/>
                  <a:t>PK: </a:t>
                </a:r>
                <a:r>
                  <a:rPr lang="en-US" kern="0" dirty="0"/>
                  <a:t>H(sk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),…,H(</a:t>
                </a:r>
                <a:r>
                  <a:rPr lang="en-US" kern="0" dirty="0" err="1"/>
                  <a:t>sk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),H(sk</a:t>
                </a:r>
                <a:r>
                  <a:rPr lang="en-US" kern="0" baseline="-25000" dirty="0"/>
                  <a:t>m+1</a:t>
                </a:r>
                <a:r>
                  <a:rPr lang="en-US" kern="0" dirty="0"/>
                  <a:t>),…,</a:t>
                </a:r>
                <a:r>
                  <a:rPr lang="en-US" kern="0" dirty="0" smtClean="0"/>
                  <a:t>H(sk</a:t>
                </a:r>
                <a:r>
                  <a:rPr lang="en-US" kern="0" baseline="-25000" dirty="0" smtClean="0">
                    <a:solidFill>
                      <a:srgbClr val="0070C0"/>
                    </a:solidFill>
                  </a:rPr>
                  <a:t>m+1+log </a:t>
                </a:r>
                <a:r>
                  <a:rPr lang="en-US" kern="0" baseline="-25000" dirty="0">
                    <a:solidFill>
                      <a:srgbClr val="0070C0"/>
                    </a:solidFill>
                  </a:rPr>
                  <a:t>m</a:t>
                </a:r>
                <a:r>
                  <a:rPr lang="en-US" kern="0" dirty="0"/>
                  <a:t>)</a:t>
                </a:r>
                <a:endParaRPr lang="en-US" b="1" kern="0" dirty="0"/>
              </a:p>
              <a:p>
                <a:pPr>
                  <a:buNone/>
                </a:pPr>
                <a:r>
                  <a:rPr lang="de-DE" b="1" kern="0" dirty="0"/>
                  <a:t>Encode M: </a:t>
                </a:r>
                <a:r>
                  <a:rPr lang="de-DE" kern="0" dirty="0"/>
                  <a:t>M‘ =</a:t>
                </a:r>
                <a:r>
                  <a:rPr lang="de-DE" b="1" kern="0" dirty="0"/>
                  <a:t> </a:t>
                </a:r>
                <a:r>
                  <a:rPr lang="en-US" kern="0" dirty="0"/>
                  <a:t>b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</a:t>
                </a:r>
                <a:r>
                  <a:rPr lang="en-US" kern="0" dirty="0" err="1"/>
                  <a:t>b</a:t>
                </a:r>
                <a:r>
                  <a:rPr lang="en-US" kern="0" baseline="-25000" dirty="0" err="1"/>
                  <a:t>m</a:t>
                </a:r>
                <a:r>
                  <a:rPr lang="en-US" kern="0" dirty="0"/>
                  <a:t>,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nary>
                      <m:naryPr>
                        <m:chr m:val="∑"/>
                        <m:ctrlP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1" kern="0" dirty="0"/>
              </a:p>
              <a:p>
                <a:pPr>
                  <a:buFont typeface="Wingdings" pitchFamily="2" charset="2"/>
                  <a:buNone/>
                </a:pPr>
                <a:endParaRPr lang="en-US" kern="0" dirty="0"/>
              </a:p>
              <a:p>
                <a:pPr>
                  <a:buNone/>
                </a:pPr>
                <a:r>
                  <a:rPr lang="de-DE" b="1" kern="0" dirty="0"/>
                  <a:t>			</a:t>
                </a:r>
                <a:r>
                  <a:rPr lang="en-US" kern="0" dirty="0"/>
                  <a:t> sk</a:t>
                </a:r>
                <a:r>
                  <a:rPr lang="en-US" kern="0" baseline="-25000" dirty="0"/>
                  <a:t>i 	</a:t>
                </a:r>
                <a:r>
                  <a:rPr lang="en-US" kern="0" dirty="0"/>
                  <a:t>, if b</a:t>
                </a:r>
                <a:r>
                  <a:rPr lang="en-US" kern="0" baseline="-25000" dirty="0"/>
                  <a:t>i</a:t>
                </a:r>
                <a:r>
                  <a:rPr lang="en-US" kern="0" dirty="0"/>
                  <a:t> = 1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b="1" kern="0" dirty="0"/>
                  <a:t>Sig: </a:t>
                </a:r>
                <a:r>
                  <a:rPr lang="en-US" kern="0" dirty="0"/>
                  <a:t>sig</a:t>
                </a:r>
                <a:r>
                  <a:rPr lang="en-US" kern="0" baseline="-25000" dirty="0"/>
                  <a:t>i</a:t>
                </a:r>
                <a:r>
                  <a:rPr lang="en-US" b="1" kern="0" dirty="0"/>
                  <a:t> = 	</a:t>
                </a:r>
              </a:p>
              <a:p>
                <a:pPr>
                  <a:buNone/>
                </a:pPr>
                <a:r>
                  <a:rPr lang="de-DE" b="1" kern="0" dirty="0"/>
                  <a:t>			</a:t>
                </a:r>
                <a:r>
                  <a:rPr lang="de-DE" kern="0" dirty="0"/>
                  <a:t>H</a:t>
                </a:r>
                <a:r>
                  <a:rPr lang="en-US" kern="0" dirty="0"/>
                  <a:t>(sk</a:t>
                </a:r>
                <a:r>
                  <a:rPr lang="en-US" kern="0" baseline="-25000" dirty="0"/>
                  <a:t>i</a:t>
                </a:r>
                <a:r>
                  <a:rPr lang="en-US" kern="0" dirty="0"/>
                  <a:t>)  	, otherwise</a:t>
                </a:r>
              </a:p>
              <a:p>
                <a:pPr>
                  <a:buNone/>
                </a:pPr>
                <a:endParaRPr lang="de-DE" b="1" kern="0" dirty="0"/>
              </a:p>
              <a:p>
                <a:pPr>
                  <a:buNone/>
                </a:pPr>
                <a:r>
                  <a:rPr lang="de-DE" b="1" kern="0" dirty="0"/>
                  <a:t>IF one b</a:t>
                </a:r>
                <a:r>
                  <a:rPr lang="de-DE" b="1" kern="0" baseline="-25000" dirty="0"/>
                  <a:t>i</a:t>
                </a:r>
                <a:r>
                  <a:rPr lang="de-DE" b="1" kern="0" dirty="0"/>
                  <a:t> is flipped from 1 to 0, another b</a:t>
                </a:r>
                <a:r>
                  <a:rPr lang="de-DE" b="1" kern="0" baseline="-25000" dirty="0"/>
                  <a:t>j</a:t>
                </a:r>
                <a:r>
                  <a:rPr lang="de-DE" b="1" kern="0" dirty="0"/>
                  <a:t> will flip from 0 to 1</a:t>
                </a:r>
              </a:p>
              <a:p>
                <a:pPr>
                  <a:buNone/>
                </a:pPr>
                <a:endParaRPr lang="de-DE" b="1" kern="0" dirty="0"/>
              </a:p>
            </p:txBody>
          </p:sp>
        </mc:Choice>
        <mc:Fallback>
          <p:sp>
            <p:nvSpPr>
              <p:cNvPr id="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7" y="1551458"/>
                <a:ext cx="7993062" cy="4541838"/>
              </a:xfrm>
              <a:prstGeom prst="rect">
                <a:avLst/>
              </a:prstGeom>
              <a:blipFill rotWithShape="0">
                <a:blip r:embed="rId2"/>
                <a:stretch>
                  <a:fillRect l="-839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eft Brace 42"/>
          <p:cNvSpPr/>
          <p:nvPr/>
        </p:nvSpPr>
        <p:spPr>
          <a:xfrm>
            <a:off x="1763688" y="3356992"/>
            <a:ext cx="216024" cy="12241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Function chains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Function family: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𝑤</m:t>
                    </m:r>
                  </m:oMath>
                </a14:m>
                <a:endParaRPr lang="en-US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Chain: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b="1" baseline="30000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028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683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1160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6842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7637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4114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19796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3319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059115" y="5181600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7084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32766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43561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0038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45720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9243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6273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6515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52197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3007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9484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65166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5961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82438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78120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1643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867400" y="5289550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feld 32"/>
          <p:cNvSpPr txBox="1">
            <a:spLocks noChangeArrowheads="1"/>
          </p:cNvSpPr>
          <p:nvPr/>
        </p:nvSpPr>
        <p:spPr bwMode="auto">
          <a:xfrm>
            <a:off x="111869" y="4745002"/>
            <a:ext cx="1296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x</a:t>
            </a:r>
            <a:endParaRPr lang="de-DE" sz="2000" i="1" dirty="0">
              <a:ea typeface="Verdan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7" name="Textfeld 33"/>
              <p:cNvSpPr txBox="1">
                <a:spLocks noChangeArrowheads="1"/>
              </p:cNvSpPr>
              <p:nvPr/>
            </p:nvSpPr>
            <p:spPr bwMode="auto">
              <a:xfrm>
                <a:off x="554557" y="5590735"/>
                <a:ext cx="1810137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𝑐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 =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endParaRPr lang="de-DE" sz="14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7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557" y="5590735"/>
                <a:ext cx="1810137" cy="392993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8" name="Textfeld 34"/>
              <p:cNvSpPr txBox="1">
                <a:spLocks noChangeArrowheads="1"/>
              </p:cNvSpPr>
              <p:nvPr/>
            </p:nvSpPr>
            <p:spPr bwMode="auto">
              <a:xfrm>
                <a:off x="7921691" y="5425283"/>
                <a:ext cx="1330832" cy="40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𝒘</m:t>
                          </m:r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de-DE" sz="2000" b="1" i="1" dirty="0" smtClean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)  </m:t>
                      </m:r>
                    </m:oMath>
                  </m:oMathPara>
                </a14:m>
                <a:endParaRPr lang="de-DE" sz="20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8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691" y="5425283"/>
                <a:ext cx="1330832" cy="407099"/>
              </a:xfrm>
              <a:prstGeom prst="rect">
                <a:avLst/>
              </a:prstGeom>
              <a:blipFill rotWithShape="0">
                <a:blip r:embed="rId6"/>
                <a:stretch>
                  <a:fillRect b="-149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k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43163"/>
              </p:ext>
            </p:extLst>
          </p:nvPr>
        </p:nvGraphicFramePr>
        <p:xfrm>
          <a:off x="2052285" y="3363913"/>
          <a:ext cx="5032728" cy="85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7" imgW="2323800" imgH="393480" progId="Equation.3">
                  <p:embed/>
                </p:oleObj>
              </mc:Choice>
              <mc:Fallback>
                <p:oleObj name="Equation" r:id="rId7" imgW="232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285" y="3363913"/>
                        <a:ext cx="5032728" cy="8535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1056" grpId="0"/>
      <p:bldP spid="1057" grpId="0"/>
      <p:bldP spid="10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</a:t>
            </a:r>
            <a:r>
              <a:rPr lang="de-DE" baseline="30000" dirty="0" smtClean="0"/>
              <a:t> 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4921"/>
                <a:ext cx="7886700" cy="4351338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Winternitz parameter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w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security parameter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n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message length </a:t>
                </a:r>
                <a:r>
                  <a:rPr lang="en-US" b="1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function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b="1" dirty="0" smtClean="0">
                    <a:ea typeface="Verdana" pitchFamily="34" charset="0"/>
                    <a:cs typeface="Verdana" pitchFamily="34" charset="0"/>
                  </a:rPr>
                  <a:t>Key Generation: 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𝑙</m:t>
                    </m:r>
                  </m:oMath>
                </a14:m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200" dirty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2200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4099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4921"/>
                <a:ext cx="7886700" cy="4351338"/>
              </a:xfrm>
              <a:blipFill rotWithShape="0">
                <a:blip r:embed="rId3"/>
                <a:stretch>
                  <a:fillRect l="-1546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4683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1160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6842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7637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4114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19796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3319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059115" y="5445125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7084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32766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43561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003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45720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9243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26273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651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5219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300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948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6516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596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8243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7812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7164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5867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" name="Textfeld 32"/>
          <p:cNvSpPr txBox="1">
            <a:spLocks noChangeArrowheads="1"/>
          </p:cNvSpPr>
          <p:nvPr/>
        </p:nvSpPr>
        <p:spPr bwMode="auto">
          <a:xfrm>
            <a:off x="2" y="5732465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7" name="Textfeld 33"/>
          <p:cNvSpPr txBox="1">
            <a:spLocks noChangeArrowheads="1"/>
          </p:cNvSpPr>
          <p:nvPr/>
        </p:nvSpPr>
        <p:spPr bwMode="auto">
          <a:xfrm>
            <a:off x="755652" y="5060952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8" name="Textfeld 34"/>
          <p:cNvSpPr txBox="1">
            <a:spLocks noChangeArrowheads="1"/>
          </p:cNvSpPr>
          <p:nvPr/>
        </p:nvSpPr>
        <p:spPr bwMode="auto">
          <a:xfrm>
            <a:off x="7956552" y="5060952"/>
            <a:ext cx="1655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683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11160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8" name="Gerade Verbindung mit Pfeil 37"/>
          <p:cNvCxnSpPr>
            <a:stCxn id="36" idx="6"/>
            <a:endCxn id="37" idx="2"/>
          </p:cNvCxnSpPr>
          <p:nvPr/>
        </p:nvCxnSpPr>
        <p:spPr>
          <a:xfrm>
            <a:off x="6842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17637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2411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1" name="Gerade Verbindung mit Pfeil 40"/>
          <p:cNvCxnSpPr>
            <a:stCxn id="39" idx="6"/>
            <a:endCxn id="40" idx="2"/>
          </p:cNvCxnSpPr>
          <p:nvPr/>
        </p:nvCxnSpPr>
        <p:spPr>
          <a:xfrm>
            <a:off x="19796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13319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3059115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708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5" name="Gerade Verbindung mit Pfeil 44"/>
          <p:cNvCxnSpPr>
            <a:stCxn id="43" idx="6"/>
            <a:endCxn id="44" idx="2"/>
          </p:cNvCxnSpPr>
          <p:nvPr/>
        </p:nvCxnSpPr>
        <p:spPr>
          <a:xfrm>
            <a:off x="3276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4356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003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8" name="Gerade Verbindung mit Pfeil 47"/>
          <p:cNvCxnSpPr>
            <a:stCxn id="46" idx="6"/>
            <a:endCxn id="47" idx="2"/>
          </p:cNvCxnSpPr>
          <p:nvPr/>
        </p:nvCxnSpPr>
        <p:spPr>
          <a:xfrm>
            <a:off x="4572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3924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2627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5651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2" name="Gerade Verbindung mit Pfeil 51"/>
          <p:cNvCxnSpPr>
            <a:endCxn id="51" idx="2"/>
          </p:cNvCxnSpPr>
          <p:nvPr/>
        </p:nvCxnSpPr>
        <p:spPr>
          <a:xfrm>
            <a:off x="5219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6300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6948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5" name="Gerade Verbindung mit Pfeil 54"/>
          <p:cNvCxnSpPr>
            <a:stCxn id="53" idx="6"/>
            <a:endCxn id="54" idx="2"/>
          </p:cNvCxnSpPr>
          <p:nvPr/>
        </p:nvCxnSpPr>
        <p:spPr>
          <a:xfrm>
            <a:off x="6516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7596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8243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8" name="Gerade Verbindung mit Pfeil 57"/>
          <p:cNvCxnSpPr>
            <a:stCxn id="56" idx="6"/>
            <a:endCxn id="57" idx="2"/>
          </p:cNvCxnSpPr>
          <p:nvPr/>
        </p:nvCxnSpPr>
        <p:spPr>
          <a:xfrm>
            <a:off x="7812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7164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5867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4" name="Textfeld 60"/>
          <p:cNvSpPr txBox="1">
            <a:spLocks noChangeArrowheads="1"/>
          </p:cNvSpPr>
          <p:nvPr/>
        </p:nvSpPr>
        <p:spPr bwMode="auto">
          <a:xfrm>
            <a:off x="2" y="3359152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5" name="Textfeld 61"/>
          <p:cNvSpPr txBox="1">
            <a:spLocks noChangeArrowheads="1"/>
          </p:cNvSpPr>
          <p:nvPr/>
        </p:nvSpPr>
        <p:spPr bwMode="auto">
          <a:xfrm>
            <a:off x="755652" y="4057652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6" name="Textfeld 62"/>
          <p:cNvSpPr txBox="1">
            <a:spLocks noChangeArrowheads="1"/>
          </p:cNvSpPr>
          <p:nvPr/>
        </p:nvSpPr>
        <p:spPr bwMode="auto">
          <a:xfrm>
            <a:off x="7885115" y="331311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157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" y="4365627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Gerade Verbindung mit Pfeil 65"/>
          <p:cNvCxnSpPr/>
          <p:nvPr/>
        </p:nvCxnSpPr>
        <p:spPr>
          <a:xfrm flipV="1">
            <a:off x="250825" y="3913190"/>
            <a:ext cx="217488" cy="452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endCxn id="7" idx="1"/>
          </p:cNvCxnSpPr>
          <p:nvPr/>
        </p:nvCxnSpPr>
        <p:spPr>
          <a:xfrm>
            <a:off x="250825" y="4941890"/>
            <a:ext cx="247650" cy="5349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4468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Signature generation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250827" y="1773238"/>
            <a:ext cx="6049963" cy="215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0827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75565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1258890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1763715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2266952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2771777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327660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3779840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4284665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4787902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5292725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5795965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</a:p>
        </p:txBody>
      </p:sp>
      <p:sp>
        <p:nvSpPr>
          <p:cNvPr id="25" name="Rechteck 24"/>
          <p:cNvSpPr/>
          <p:nvPr/>
        </p:nvSpPr>
        <p:spPr>
          <a:xfrm>
            <a:off x="6300790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‘</a:t>
            </a:r>
            <a:r>
              <a:rPr lang="de-DE" sz="1000" baseline="-250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26" name="Rechteck 25"/>
          <p:cNvSpPr/>
          <p:nvPr/>
        </p:nvSpPr>
        <p:spPr>
          <a:xfrm>
            <a:off x="6810375" y="2781300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7313615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824790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328027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31" name="Gerade Verbindung mit Pfeil 30"/>
          <p:cNvCxnSpPr>
            <a:stCxn id="10" idx="2"/>
            <a:endCxn id="12" idx="0"/>
          </p:cNvCxnSpPr>
          <p:nvPr/>
        </p:nvCxnSpPr>
        <p:spPr>
          <a:xfrm flipH="1">
            <a:off x="503238" y="1989138"/>
            <a:ext cx="27733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0" idx="2"/>
            <a:endCxn id="13" idx="0"/>
          </p:cNvCxnSpPr>
          <p:nvPr/>
        </p:nvCxnSpPr>
        <p:spPr>
          <a:xfrm flipH="1">
            <a:off x="1008065" y="1989138"/>
            <a:ext cx="226853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0" idx="2"/>
          </p:cNvCxnSpPr>
          <p:nvPr/>
        </p:nvCxnSpPr>
        <p:spPr>
          <a:xfrm flipH="1">
            <a:off x="1476377" y="1989138"/>
            <a:ext cx="18002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0" idx="2"/>
          </p:cNvCxnSpPr>
          <p:nvPr/>
        </p:nvCxnSpPr>
        <p:spPr>
          <a:xfrm flipH="1">
            <a:off x="1979615" y="1989138"/>
            <a:ext cx="129698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10" idx="2"/>
          </p:cNvCxnSpPr>
          <p:nvPr/>
        </p:nvCxnSpPr>
        <p:spPr>
          <a:xfrm flipH="1">
            <a:off x="2484438" y="1989138"/>
            <a:ext cx="7921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0" idx="2"/>
          </p:cNvCxnSpPr>
          <p:nvPr/>
        </p:nvCxnSpPr>
        <p:spPr>
          <a:xfrm flipH="1">
            <a:off x="2987677" y="1989138"/>
            <a:ext cx="2889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0" idx="2"/>
            <a:endCxn id="19" idx="0"/>
          </p:cNvCxnSpPr>
          <p:nvPr/>
        </p:nvCxnSpPr>
        <p:spPr>
          <a:xfrm>
            <a:off x="3276602" y="1989138"/>
            <a:ext cx="2508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10" idx="2"/>
            <a:endCxn id="20" idx="0"/>
          </p:cNvCxnSpPr>
          <p:nvPr/>
        </p:nvCxnSpPr>
        <p:spPr>
          <a:xfrm>
            <a:off x="3276600" y="1989138"/>
            <a:ext cx="7556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10" idx="2"/>
            <a:endCxn id="21" idx="0"/>
          </p:cNvCxnSpPr>
          <p:nvPr/>
        </p:nvCxnSpPr>
        <p:spPr>
          <a:xfrm>
            <a:off x="3276600" y="1989138"/>
            <a:ext cx="1258888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10" idx="2"/>
            <a:endCxn id="22" idx="0"/>
          </p:cNvCxnSpPr>
          <p:nvPr/>
        </p:nvCxnSpPr>
        <p:spPr>
          <a:xfrm>
            <a:off x="3276602" y="1989138"/>
            <a:ext cx="1763713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10" idx="2"/>
            <a:endCxn id="23" idx="0"/>
          </p:cNvCxnSpPr>
          <p:nvPr/>
        </p:nvCxnSpPr>
        <p:spPr>
          <a:xfrm>
            <a:off x="3276600" y="1989138"/>
            <a:ext cx="22669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0" idx="2"/>
            <a:endCxn id="24" idx="0"/>
          </p:cNvCxnSpPr>
          <p:nvPr/>
        </p:nvCxnSpPr>
        <p:spPr>
          <a:xfrm>
            <a:off x="3276602" y="1989138"/>
            <a:ext cx="277177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eschweifte Klammer rechts 65"/>
          <p:cNvSpPr/>
          <p:nvPr/>
        </p:nvSpPr>
        <p:spPr>
          <a:xfrm rot="5400000">
            <a:off x="3150396" y="99221"/>
            <a:ext cx="252413" cy="60483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90C"/>
              </a:solidFill>
            </a:endParaRPr>
          </a:p>
        </p:txBody>
      </p:sp>
      <p:sp>
        <p:nvSpPr>
          <p:cNvPr id="67" name="Bogen 66"/>
          <p:cNvSpPr/>
          <p:nvPr/>
        </p:nvSpPr>
        <p:spPr>
          <a:xfrm>
            <a:off x="3316290" y="3205165"/>
            <a:ext cx="4249737" cy="1512887"/>
          </a:xfrm>
          <a:prstGeom prst="arc">
            <a:avLst>
              <a:gd name="adj1" fmla="val 108423"/>
              <a:gd name="adj2" fmla="val 10786543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" name="Geschweifte Klammer rechts 67"/>
          <p:cNvSpPr/>
          <p:nvPr/>
        </p:nvSpPr>
        <p:spPr>
          <a:xfrm rot="5400000">
            <a:off x="7434263" y="2582863"/>
            <a:ext cx="252412" cy="251936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6296219" y="3509769"/>
            <a:ext cx="2527300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C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72" name="Gerade Verbindung 71"/>
          <p:cNvCxnSpPr>
            <a:stCxn id="67" idx="2"/>
            <a:endCxn id="66" idx="1"/>
          </p:cNvCxnSpPr>
          <p:nvPr/>
        </p:nvCxnSpPr>
        <p:spPr>
          <a:xfrm flipH="1" flipV="1">
            <a:off x="3276600" y="3249615"/>
            <a:ext cx="39688" cy="720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70" idx="0"/>
            <a:endCxn id="25" idx="2"/>
          </p:cNvCxnSpPr>
          <p:nvPr/>
        </p:nvCxnSpPr>
        <p:spPr>
          <a:xfrm flipH="1" flipV="1">
            <a:off x="6552409" y="2997200"/>
            <a:ext cx="100746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0" idx="0"/>
            <a:endCxn id="26" idx="2"/>
          </p:cNvCxnSpPr>
          <p:nvPr/>
        </p:nvCxnSpPr>
        <p:spPr>
          <a:xfrm flipH="1" flipV="1">
            <a:off x="7061994" y="2997200"/>
            <a:ext cx="497875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>
            <a:stCxn id="70" idx="0"/>
            <a:endCxn id="27" idx="2"/>
          </p:cNvCxnSpPr>
          <p:nvPr/>
        </p:nvCxnSpPr>
        <p:spPr>
          <a:xfrm flipV="1">
            <a:off x="7559869" y="2997200"/>
            <a:ext cx="6159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stCxn id="70" idx="0"/>
            <a:endCxn id="28" idx="2"/>
          </p:cNvCxnSpPr>
          <p:nvPr/>
        </p:nvCxnSpPr>
        <p:spPr>
          <a:xfrm flipV="1">
            <a:off x="7559869" y="2997200"/>
            <a:ext cx="51654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>
            <a:stCxn id="70" idx="0"/>
            <a:endCxn id="29" idx="2"/>
          </p:cNvCxnSpPr>
          <p:nvPr/>
        </p:nvCxnSpPr>
        <p:spPr>
          <a:xfrm flipV="1">
            <a:off x="7559869" y="2997200"/>
            <a:ext cx="1020571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/>
          <p:cNvSpPr/>
          <p:nvPr/>
        </p:nvSpPr>
        <p:spPr>
          <a:xfrm>
            <a:off x="4683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11160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6842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17637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4114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19796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13319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3059115" y="5445125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7" name="Ellipse 156"/>
          <p:cNvSpPr/>
          <p:nvPr/>
        </p:nvSpPr>
        <p:spPr>
          <a:xfrm>
            <a:off x="37084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32766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43561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" name="Ellipse 159"/>
          <p:cNvSpPr/>
          <p:nvPr/>
        </p:nvSpPr>
        <p:spPr>
          <a:xfrm>
            <a:off x="5003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45720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39243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26273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5651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5219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6300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6948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6516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7596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8243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7812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7164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5867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feld 173"/>
          <p:cNvSpPr txBox="1">
            <a:spLocks noChangeArrowheads="1"/>
          </p:cNvSpPr>
          <p:nvPr/>
        </p:nvSpPr>
        <p:spPr bwMode="auto">
          <a:xfrm>
            <a:off x="2" y="5732465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7596188" y="5013327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4683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8" name="Ellipse 177"/>
          <p:cNvSpPr/>
          <p:nvPr/>
        </p:nvSpPr>
        <p:spPr>
          <a:xfrm>
            <a:off x="11160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6842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17637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" name="Ellipse 180"/>
          <p:cNvSpPr/>
          <p:nvPr/>
        </p:nvSpPr>
        <p:spPr>
          <a:xfrm>
            <a:off x="2411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19796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13319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3059115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3708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3276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4356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5003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4572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3924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2627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5651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5219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6300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6948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6516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7596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8243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7812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7164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5867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/>
          <p:cNvSpPr txBox="1">
            <a:spLocks noChangeArrowheads="1"/>
          </p:cNvSpPr>
          <p:nvPr/>
        </p:nvSpPr>
        <p:spPr bwMode="auto">
          <a:xfrm>
            <a:off x="2" y="3359152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7596190" y="331311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4468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503240" y="1989138"/>
            <a:ext cx="2016125" cy="170815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>
            <a:spLocks noChangeArrowheads="1"/>
          </p:cNvSpPr>
          <p:nvPr/>
        </p:nvSpPr>
        <p:spPr bwMode="auto">
          <a:xfrm>
            <a:off x="2057400" y="3984627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en-US" sz="1400" baseline="2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13" name="Gerade Verbindung mit Pfeil 212"/>
          <p:cNvCxnSpPr>
            <a:endCxn id="160" idx="0"/>
          </p:cNvCxnSpPr>
          <p:nvPr/>
        </p:nvCxnSpPr>
        <p:spPr>
          <a:xfrm flipH="1">
            <a:off x="5111750" y="1989140"/>
            <a:ext cx="3468688" cy="345598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feld 216"/>
          <p:cNvSpPr txBox="1">
            <a:spLocks noChangeArrowheads="1"/>
          </p:cNvSpPr>
          <p:nvPr/>
        </p:nvSpPr>
        <p:spPr bwMode="auto">
          <a:xfrm>
            <a:off x="4645025" y="5732465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de-DE" sz="1400" b="1" baseline="20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de-DE" sz="1400" b="1" baseline="-25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 err="1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3" name="Rechteck 110"/>
          <p:cNvSpPr/>
          <p:nvPr/>
        </p:nvSpPr>
        <p:spPr>
          <a:xfrm>
            <a:off x="367342" y="4347103"/>
            <a:ext cx="2404458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(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393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-0.1469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149" grpId="0" animBg="1"/>
      <p:bldP spid="150" grpId="0" animBg="1"/>
      <p:bldP spid="152" grpId="0" animBg="1"/>
      <p:bldP spid="153" grpId="0" animBg="1"/>
      <p:bldP spid="156" grpId="0" animBg="1"/>
      <p:bldP spid="157" grpId="0" animBg="1"/>
      <p:bldP spid="159" grpId="0" animBg="1"/>
      <p:bldP spid="160" grpId="0" animBg="1"/>
      <p:bldP spid="164" grpId="0" animBg="1"/>
      <p:bldP spid="166" grpId="0" animBg="1"/>
      <p:bldP spid="167" grpId="0" animBg="1"/>
      <p:bldP spid="169" grpId="0" animBg="1"/>
      <p:bldP spid="170" grpId="0" animBg="1"/>
      <p:bldP spid="174" grpId="0"/>
      <p:bldP spid="176" grpId="0"/>
      <p:bldP spid="177" grpId="0" animBg="1"/>
      <p:bldP spid="178" grpId="0" animBg="1"/>
      <p:bldP spid="180" grpId="0" animBg="1"/>
      <p:bldP spid="181" grpId="0" animBg="1"/>
      <p:bldP spid="184" grpId="0" animBg="1"/>
      <p:bldP spid="185" grpId="0" animBg="1"/>
      <p:bldP spid="187" grpId="0" animBg="1"/>
      <p:bldP spid="188" grpId="0" animBg="1"/>
      <p:bldP spid="192" grpId="0" animBg="1"/>
      <p:bldP spid="194" grpId="0" animBg="1"/>
      <p:bldP spid="195" grpId="0" animBg="1"/>
      <p:bldP spid="197" grpId="0" animBg="1"/>
      <p:bldP spid="198" grpId="0" animBg="1"/>
      <p:bldP spid="202" grpId="0"/>
      <p:bldP spid="204" grpId="0"/>
      <p:bldP spid="212" grpId="0"/>
      <p:bldP spid="217" grpId="0"/>
      <p:bldP spid="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RSA – DSA – EC-DSA...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Rechteck 24"/>
          <p:cNvSpPr/>
          <p:nvPr/>
        </p:nvSpPr>
        <p:spPr>
          <a:xfrm>
            <a:off x="2924203" y="1682791"/>
            <a:ext cx="1728191" cy="64807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Intractability Assumption</a:t>
            </a:r>
          </a:p>
        </p:txBody>
      </p:sp>
      <p:sp>
        <p:nvSpPr>
          <p:cNvPr id="7" name="Rechteck 26"/>
          <p:cNvSpPr/>
          <p:nvPr/>
        </p:nvSpPr>
        <p:spPr>
          <a:xfrm>
            <a:off x="4058868" y="4923152"/>
            <a:ext cx="1296839" cy="6480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Digital signature scheme</a:t>
            </a:r>
          </a:p>
        </p:txBody>
      </p:sp>
      <p:cxnSp>
        <p:nvCxnSpPr>
          <p:cNvPr id="8" name="Gerade Verbindung mit Pfeil 27"/>
          <p:cNvCxnSpPr>
            <a:endCxn id="7" idx="0"/>
          </p:cNvCxnSpPr>
          <p:nvPr/>
        </p:nvCxnSpPr>
        <p:spPr>
          <a:xfrm rot="5400000">
            <a:off x="3915198" y="4131064"/>
            <a:ext cx="1584176" cy="158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32"/>
          <p:cNvSpPr/>
          <p:nvPr/>
        </p:nvSpPr>
        <p:spPr>
          <a:xfrm>
            <a:off x="5004051" y="1682792"/>
            <a:ext cx="1728191" cy="648072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Cryptographic </a:t>
            </a:r>
            <a:br>
              <a:rPr lang="en-US" sz="1400" dirty="0" smtClean="0"/>
            </a:br>
            <a:r>
              <a:rPr lang="en-US" sz="1400" dirty="0" smtClean="0"/>
              <a:t>hash </a:t>
            </a:r>
            <a:r>
              <a:rPr lang="en-US" sz="1400" dirty="0"/>
              <a:t>function</a:t>
            </a:r>
          </a:p>
        </p:txBody>
      </p:sp>
      <p:cxnSp>
        <p:nvCxnSpPr>
          <p:cNvPr id="10" name="Gewinkelte Verbindung 25"/>
          <p:cNvCxnSpPr>
            <a:stCxn id="6" idx="2"/>
          </p:cNvCxnSpPr>
          <p:nvPr/>
        </p:nvCxnSpPr>
        <p:spPr>
          <a:xfrm rot="16200000" flipH="1">
            <a:off x="3743734" y="2375427"/>
            <a:ext cx="1008908" cy="919783"/>
          </a:xfrm>
          <a:prstGeom prst="bentConnector3">
            <a:avLst>
              <a:gd name="adj1" fmla="val 100037"/>
            </a:avLst>
          </a:prstGeom>
          <a:ln w="31750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Form 31"/>
          <p:cNvCxnSpPr>
            <a:stCxn id="9" idx="2"/>
          </p:cNvCxnSpPr>
          <p:nvPr/>
        </p:nvCxnSpPr>
        <p:spPr>
          <a:xfrm rot="5400000">
            <a:off x="4782866" y="2254493"/>
            <a:ext cx="1008906" cy="1161653"/>
          </a:xfrm>
          <a:prstGeom prst="bentConnector2">
            <a:avLst/>
          </a:prstGeom>
          <a:ln w="31750">
            <a:solidFill>
              <a:schemeClr val="tx1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9"/>
          <p:cNvSpPr/>
          <p:nvPr/>
        </p:nvSpPr>
        <p:spPr>
          <a:xfrm>
            <a:off x="943226" y="2690904"/>
            <a:ext cx="2485033" cy="1080120"/>
          </a:xfrm>
          <a:prstGeom prst="ellipse">
            <a:avLst/>
          </a:prstGeom>
          <a:solidFill>
            <a:srgbClr val="FB80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RSA, DH, SVP, MQ, …</a:t>
            </a:r>
          </a:p>
        </p:txBody>
      </p:sp>
      <p:cxnSp>
        <p:nvCxnSpPr>
          <p:cNvPr id="13" name="Gerade Verbindung mit Pfeil 11"/>
          <p:cNvCxnSpPr/>
          <p:nvPr/>
        </p:nvCxnSpPr>
        <p:spPr>
          <a:xfrm flipV="1">
            <a:off x="2764945" y="2402870"/>
            <a:ext cx="504056" cy="360042"/>
          </a:xfrm>
          <a:prstGeom prst="straightConnector1">
            <a:avLst/>
          </a:prstGeom>
          <a:ln w="28575">
            <a:solidFill>
              <a:srgbClr val="0009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2"/>
          <p:cNvGrpSpPr/>
          <p:nvPr/>
        </p:nvGrpSpPr>
        <p:grpSpPr>
          <a:xfrm>
            <a:off x="2259360" y="1340770"/>
            <a:ext cx="1664568" cy="2556255"/>
            <a:chOff x="4131568" y="3429000"/>
            <a:chExt cx="656458" cy="1008114"/>
          </a:xfrm>
        </p:grpSpPr>
        <p:cxnSp>
          <p:nvCxnSpPr>
            <p:cNvPr id="15" name="Gerade Verbindung 13"/>
            <p:cNvCxnSpPr/>
            <p:nvPr/>
          </p:nvCxnSpPr>
          <p:spPr>
            <a:xfrm rot="16200000" flipH="1">
              <a:off x="4063751" y="3640833"/>
              <a:ext cx="792092" cy="65645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4"/>
            <p:cNvCxnSpPr/>
            <p:nvPr/>
          </p:nvCxnSpPr>
          <p:spPr>
            <a:xfrm rot="5400000">
              <a:off x="3928120" y="3712841"/>
              <a:ext cx="1008114" cy="44043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7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Signature Verification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6934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61175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1114997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1619822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2123059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2627884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313270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3635947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4140772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4644009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5148832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5652072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</a:p>
        </p:txBody>
      </p:sp>
      <p:sp>
        <p:nvSpPr>
          <p:cNvPr id="25" name="Rechteck 24"/>
          <p:cNvSpPr/>
          <p:nvPr/>
        </p:nvSpPr>
        <p:spPr>
          <a:xfrm>
            <a:off x="6156897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m‘+1</a:t>
            </a:r>
          </a:p>
        </p:txBody>
      </p:sp>
      <p:sp>
        <p:nvSpPr>
          <p:cNvPr id="26" name="Rechteck 25"/>
          <p:cNvSpPr/>
          <p:nvPr/>
        </p:nvSpPr>
        <p:spPr>
          <a:xfrm>
            <a:off x="6666482" y="2349004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>
                <a:solidFill>
                  <a:schemeClr val="tx1"/>
                </a:solidFill>
              </a:rPr>
              <a:t>b</a:t>
            </a:r>
            <a:r>
              <a:rPr lang="de-DE" sz="10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de-DE" sz="1000" baseline="-25000" dirty="0">
                <a:solidFill>
                  <a:schemeClr val="tx1"/>
                </a:solidFill>
              </a:rPr>
              <a:t>1+2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7169722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680897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184134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3244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9721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5403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16198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22675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18357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11880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2915222" y="5445125"/>
            <a:ext cx="217487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7" name="Ellipse 156"/>
          <p:cNvSpPr/>
          <p:nvPr/>
        </p:nvSpPr>
        <p:spPr>
          <a:xfrm>
            <a:off x="35645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31327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42122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" name="Ellipse 159"/>
          <p:cNvSpPr/>
          <p:nvPr/>
        </p:nvSpPr>
        <p:spPr>
          <a:xfrm>
            <a:off x="48599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44281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37804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24834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55076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5075807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61568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68045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63727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74522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80999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76681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70204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5723507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8676456" y="5094151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 err="1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3244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8" name="Ellipse 177"/>
          <p:cNvSpPr/>
          <p:nvPr/>
        </p:nvSpPr>
        <p:spPr>
          <a:xfrm>
            <a:off x="9721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5403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16198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" name="Ellipse 180"/>
          <p:cNvSpPr/>
          <p:nvPr/>
        </p:nvSpPr>
        <p:spPr>
          <a:xfrm>
            <a:off x="226752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18357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11880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2915222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35645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31327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42122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48599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44281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37804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248342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55076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50758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61568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68045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63727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74522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80999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76681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70204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5723507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8667468" y="333104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4324920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359347" y="2564904"/>
            <a:ext cx="2016125" cy="113238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Gerade Verbindung mit Pfeil 212"/>
          <p:cNvCxnSpPr>
            <a:stCxn id="29" idx="2"/>
            <a:endCxn id="160" idx="0"/>
          </p:cNvCxnSpPr>
          <p:nvPr/>
        </p:nvCxnSpPr>
        <p:spPr>
          <a:xfrm flipH="1">
            <a:off x="4967857" y="2564906"/>
            <a:ext cx="3468688" cy="28802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eck 101"/>
          <p:cNvSpPr/>
          <p:nvPr/>
        </p:nvSpPr>
        <p:spPr>
          <a:xfrm>
            <a:off x="221475" y="4216652"/>
            <a:ext cx="254934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l-GR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 smtClean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 smtClean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2800" dirty="0">
              <a:solidFill>
                <a:srgbClr val="7030A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3" name="Textfeld 102"/>
          <p:cNvSpPr txBox="1">
            <a:spLocks noChangeArrowheads="1"/>
          </p:cNvSpPr>
          <p:nvPr/>
        </p:nvSpPr>
        <p:spPr bwMode="auto">
          <a:xfrm>
            <a:off x="2235632" y="3861050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5" name="Textfeld 104"/>
          <p:cNvSpPr txBox="1">
            <a:spLocks noChangeArrowheads="1"/>
          </p:cNvSpPr>
          <p:nvPr/>
        </p:nvSpPr>
        <p:spPr bwMode="auto">
          <a:xfrm>
            <a:off x="4788024" y="566125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8748588" y="544534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8748588" y="369751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feld 112"/>
              <p:cNvSpPr txBox="1">
                <a:spLocks noChangeArrowheads="1"/>
              </p:cNvSpPr>
              <p:nvPr/>
            </p:nvSpPr>
            <p:spPr bwMode="auto">
              <a:xfrm>
                <a:off x="2699793" y="3331045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400" baseline="200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3" name="Textfeld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3" y="3331045"/>
                <a:ext cx="1080615" cy="312586"/>
              </a:xfrm>
              <a:prstGeom prst="rect">
                <a:avLst/>
              </a:prstGeom>
              <a:blipFill rotWithShape="0">
                <a:blip r:embed="rId3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feld 113"/>
              <p:cNvSpPr txBox="1">
                <a:spLocks noChangeArrowheads="1"/>
              </p:cNvSpPr>
              <p:nvPr/>
            </p:nvSpPr>
            <p:spPr bwMode="auto">
              <a:xfrm>
                <a:off x="3419379" y="3985321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4" name="Textfeld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379" y="3985321"/>
                <a:ext cx="1080615" cy="312586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feld 114"/>
              <p:cNvSpPr txBox="1">
                <a:spLocks noChangeArrowheads="1"/>
              </p:cNvSpPr>
              <p:nvPr/>
            </p:nvSpPr>
            <p:spPr bwMode="auto">
              <a:xfrm>
                <a:off x="3995443" y="3337249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" name="Textfeld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443" y="3337249"/>
                <a:ext cx="1080615" cy="312586"/>
              </a:xfrm>
              <a:prstGeom prst="rect">
                <a:avLst/>
              </a:prstGeom>
              <a:blipFill rotWithShape="0">
                <a:blip r:embed="rId5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feld 115"/>
              <p:cNvSpPr txBox="1">
                <a:spLocks noChangeArrowheads="1"/>
              </p:cNvSpPr>
              <p:nvPr/>
            </p:nvSpPr>
            <p:spPr bwMode="auto">
              <a:xfrm>
                <a:off x="7680897" y="4012611"/>
                <a:ext cx="1175307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Textfeld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0897" y="4012611"/>
                <a:ext cx="1175307" cy="315856"/>
              </a:xfrm>
              <a:prstGeom prst="rect">
                <a:avLst/>
              </a:prstGeom>
              <a:blipFill rotWithShape="0">
                <a:blip r:embed="rId6"/>
                <a:stretch>
                  <a:fillRect t="-1923" b="-1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feld 116"/>
              <p:cNvSpPr txBox="1">
                <a:spLocks noChangeArrowheads="1"/>
              </p:cNvSpPr>
              <p:nvPr/>
            </p:nvSpPr>
            <p:spPr bwMode="auto">
              <a:xfrm>
                <a:off x="7775589" y="5661250"/>
                <a:ext cx="1188899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𝒍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 smtClean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en-US" sz="1400" b="1" i="1" baseline="-25000" dirty="0" smtClean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l</a:t>
                </a:r>
                <a:r>
                  <a:rPr lang="en-US" sz="1400" b="1" i="1" dirty="0" smtClean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7" name="Textfeld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5589" y="5661250"/>
                <a:ext cx="1188899" cy="315856"/>
              </a:xfrm>
              <a:prstGeom prst="rect">
                <a:avLst/>
              </a:prstGeom>
              <a:blipFill rotWithShape="0">
                <a:blip r:embed="rId7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feld 117"/>
          <p:cNvSpPr txBox="1">
            <a:spLocks noChangeArrowheads="1"/>
          </p:cNvSpPr>
          <p:nvPr/>
        </p:nvSpPr>
        <p:spPr bwMode="auto">
          <a:xfrm>
            <a:off x="8316418" y="360887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9" name="Textfeld 118"/>
          <p:cNvSpPr txBox="1">
            <a:spLocks noChangeArrowheads="1"/>
          </p:cNvSpPr>
          <p:nvPr/>
        </p:nvSpPr>
        <p:spPr bwMode="auto">
          <a:xfrm>
            <a:off x="8361243" y="535528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250825" y="1628800"/>
            <a:ext cx="417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dirty="0">
                <a:solidFill>
                  <a:srgbClr val="00090C"/>
                </a:solidFill>
              </a:rPr>
              <a:t>Verifier knows: M, w </a:t>
            </a:r>
          </a:p>
        </p:txBody>
      </p:sp>
    </p:spTree>
    <p:extLst>
      <p:ext uri="{BB962C8B-B14F-4D97-AF65-F5344CB8AC3E}">
        <p14:creationId xmlns:p14="http://schemas.microsoft.com/office/powerpoint/2010/main" val="26988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WOTS Function Chains</a:t>
            </a:r>
            <a:endParaRPr lang="de-DE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50827" y="1592263"/>
                <a:ext cx="8640763" cy="4500562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 </a:t>
                </a:r>
              </a:p>
              <a:p>
                <a:pPr>
                  <a:buNone/>
                </a:pPr>
                <a:endParaRPr lang="de-DE" dirty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</a:p>
              <a:p>
                <a:r>
                  <a:rPr lang="en-US" dirty="0" smtClean="0"/>
                  <a:t>WOTS: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/>
                </a:r>
                <a:br>
                  <a:rPr lang="en-US" sz="1000" dirty="0"/>
                </a:br>
                <a:endParaRPr lang="en-US" sz="1000" dirty="0"/>
              </a:p>
              <a:p>
                <a:r>
                  <a:rPr lang="en-US" dirty="0" smtClean="0"/>
                  <a:t>WOTS</a:t>
                </a:r>
                <a:r>
                  <a:rPr lang="en-US" baseline="30000" dirty="0" smtClean="0"/>
                  <a:t>$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000" dirty="0"/>
                  <a:t/>
                </a:r>
                <a:br>
                  <a:rPr lang="en-US" sz="1000" dirty="0"/>
                </a:br>
                <a:endParaRPr lang="en-US" sz="1000" dirty="0"/>
              </a:p>
              <a:p>
                <a:r>
                  <a:rPr lang="en-US" dirty="0" smtClean="0"/>
                  <a:t>WOTS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0" dirty="0"/>
                  <a:t/>
                </a:r>
                <a:br>
                  <a:rPr lang="en-US" sz="1000" dirty="0"/>
                </a:br>
                <a:endParaRPr lang="en-US" sz="1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sz="1000" dirty="0"/>
              </a:p>
            </p:txBody>
          </p:sp>
        </mc:Choice>
        <mc:Fallback xmlns="">
          <p:sp>
            <p:nvSpPr>
              <p:cNvPr id="6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7" y="1592263"/>
                <a:ext cx="8640763" cy="4500562"/>
              </a:xfrm>
              <a:blipFill rotWithShape="0"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2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b="1" dirty="0" smtClean="0"/>
                  <a:t>Theorem (informally)</a:t>
                </a:r>
                <a:r>
                  <a:rPr lang="en-US" dirty="0" smtClean="0"/>
                  <a:t>:</a:t>
                </a:r>
              </a:p>
              <a:p>
                <a:pPr eaLnBrk="1" hangingPunct="1"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strongly unforgeable under chosen message attacks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collision resistant family of undetectable one-way functions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b="1" i="1" baseline="30000" dirty="0">
                    <a:latin typeface="Times New Roman" pitchFamily="18" charset="0"/>
                    <a:cs typeface="Times New Roman" pitchFamily="18" charset="0"/>
                  </a:rPr>
                  <a:t>$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existentially unforgeable under chosen message attacks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pseudorandom function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family.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W-OTS</a:t>
                </a:r>
                <a:r>
                  <a:rPr lang="en-US" sz="2400" b="1" i="1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is strongly unforgeable under chosen message attacks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is a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i="1" baseline="30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nd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-preimage resistant family of undetectable one-way functions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i="1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19459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r="-1855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6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WOTS Sizes and Runtimes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179514" y="1412778"/>
          <a:ext cx="8640765" cy="39344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863"/>
                <a:gridCol w="1368152"/>
                <a:gridCol w="1944216"/>
                <a:gridCol w="1728192"/>
                <a:gridCol w="2087342"/>
              </a:tblGrid>
              <a:tr h="7340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Lamport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-Diffie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WOTS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WOTS</a:t>
                      </a:r>
                      <a:r>
                        <a:rPr lang="de-DE" sz="1800" kern="1200" baseline="30000" dirty="0" smtClean="0">
                          <a:solidFill>
                            <a:schemeClr val="tx2"/>
                          </a:solidFill>
                        </a:rPr>
                        <a:t>$</a:t>
                      </a:r>
                      <a:endParaRPr lang="de-DE" sz="1800" b="1" kern="1200" baseline="300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WOTS</a:t>
                      </a:r>
                      <a:r>
                        <a:rPr lang="de-DE" baseline="300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de-DE" baseline="30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Public Key</a:t>
                      </a:r>
                    </a:p>
                    <a:p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Size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2bm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2bm/log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b (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+b)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dirty="0" smtClean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b (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+(w-1)b )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dirty="0" smtClean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090C"/>
                          </a:solidFill>
                        </a:rPr>
                        <a:t>Secret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 Key Size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90C"/>
                          </a:solidFill>
                        </a:rPr>
                        <a:t>2bm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2bm/log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090C"/>
                          </a:solidFill>
                        </a:rPr>
                        <a:t>Signature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 Size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bm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</a:t>
                      </a:r>
                      <a:r>
                        <a:rPr lang="en-US" sz="200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2bm/log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240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b </a:t>
                      </a:r>
                      <a:br>
                        <a:rPr lang="en-US" sz="2000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~ </a:t>
                      </a:r>
                      <a:r>
                        <a:rPr lang="en-US" sz="2000" dirty="0" err="1" smtClean="0">
                          <a:solidFill>
                            <a:srgbClr val="00090C"/>
                          </a:solidFill>
                        </a:rPr>
                        <a:t>bm</a:t>
                      </a:r>
                      <a:r>
                        <a:rPr lang="en-US" sz="2000" dirty="0" smtClean="0">
                          <a:solidFill>
                            <a:srgbClr val="00090C"/>
                          </a:solidFill>
                        </a:rPr>
                        <a:t>/log w</a:t>
                      </a:r>
                      <a:endParaRPr lang="de-DE" sz="2000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  <a:tr h="69858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Key Generation Time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 2m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  <a:latin typeface="French Script MT" pitchFamily="66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kern="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</a:t>
                      </a:r>
                      <a:br>
                        <a:rPr lang="de-DE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</a:t>
                      </a:r>
                      <a:r>
                        <a:rPr lang="de-DE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wm/log w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90C"/>
                          </a:solidFill>
                          <a:effectLst/>
                          <a:uLnTx/>
                          <a:uFillTx/>
                          <a:latin typeface="French Script MT" pitchFamily="66" charset="0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kern="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</a:t>
                      </a:r>
                      <a:br>
                        <a:rPr lang="de-DE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~wm/log 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90C"/>
                          </a:solidFill>
                          <a:latin typeface="French Script MT" pitchFamily="66" charset="0"/>
                        </a:rPr>
                        <a:t>l</a:t>
                      </a:r>
                      <a:r>
                        <a:rPr lang="en-US" sz="1800" kern="0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</a:t>
                      </a:r>
                      <a:br>
                        <a:rPr lang="de-DE" dirty="0" smtClean="0">
                          <a:solidFill>
                            <a:srgbClr val="00090C"/>
                          </a:solidFill>
                        </a:rPr>
                      </a:b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~</a:t>
                      </a:r>
                      <a:r>
                        <a:rPr lang="de-DE" baseline="0" dirty="0" smtClean="0">
                          <a:solidFill>
                            <a:srgbClr val="00090C"/>
                          </a:solidFill>
                        </a:rPr>
                        <a:t> </a:t>
                      </a:r>
                      <a:r>
                        <a:rPr lang="de-DE" dirty="0" smtClean="0">
                          <a:solidFill>
                            <a:srgbClr val="00090C"/>
                          </a:solidFill>
                        </a:rPr>
                        <a:t>wm/log w</a:t>
                      </a:r>
                      <a:endParaRPr lang="de-DE" dirty="0">
                        <a:solidFill>
                          <a:srgbClr val="00090C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322118" y="5661248"/>
            <a:ext cx="8282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90C"/>
                </a:solidFill>
              </a:rPr>
              <a:t>Security level b, </a:t>
            </a:r>
            <a:r>
              <a:rPr lang="en-US" dirty="0" err="1">
                <a:solidFill>
                  <a:srgbClr val="00090C"/>
                </a:solidFill>
              </a:rPr>
              <a:t>Winternitz</a:t>
            </a:r>
            <a:r>
              <a:rPr lang="en-US" dirty="0">
                <a:solidFill>
                  <a:srgbClr val="00090C"/>
                </a:solidFill>
              </a:rPr>
              <a:t> parameter w, Message Length m,</a:t>
            </a:r>
            <a:br>
              <a:rPr lang="en-US" dirty="0">
                <a:solidFill>
                  <a:srgbClr val="00090C"/>
                </a:solidFill>
              </a:rPr>
            </a:br>
            <a:r>
              <a:rPr lang="en-US" sz="2400" b="1" kern="0" dirty="0">
                <a:solidFill>
                  <a:srgbClr val="00090C"/>
                </a:solidFill>
                <a:latin typeface="French Script MT" pitchFamily="66" charset="0"/>
              </a:rPr>
              <a:t>l </a:t>
            </a:r>
            <a:r>
              <a:rPr lang="en-US" dirty="0">
                <a:solidFill>
                  <a:srgbClr val="00090C"/>
                </a:solidFill>
              </a:rPr>
              <a:t> = </a:t>
            </a:r>
            <a:r>
              <a:rPr lang="en-US" sz="2400" b="1" kern="0" dirty="0">
                <a:solidFill>
                  <a:srgbClr val="00090C"/>
                </a:solidFill>
                <a:latin typeface="French Script MT" pitchFamily="66" charset="0"/>
              </a:rPr>
              <a:t>l </a:t>
            </a:r>
            <a:r>
              <a:rPr lang="en-US" dirty="0">
                <a:solidFill>
                  <a:srgbClr val="00090C"/>
                </a:solidFill>
              </a:rPr>
              <a:t>(</a:t>
            </a:r>
            <a:r>
              <a:rPr lang="en-US" dirty="0" err="1">
                <a:solidFill>
                  <a:srgbClr val="00090C"/>
                </a:solidFill>
              </a:rPr>
              <a:t>w,m</a:t>
            </a:r>
            <a:r>
              <a:rPr lang="en-US" dirty="0">
                <a:solidFill>
                  <a:srgbClr val="00090C"/>
                </a:solidFill>
              </a:rPr>
              <a:t>) ~</a:t>
            </a:r>
            <a:r>
              <a:rPr lang="de-DE" dirty="0">
                <a:solidFill>
                  <a:srgbClr val="00090C"/>
                </a:solidFill>
              </a:rPr>
              <a:t> m / log w</a:t>
            </a:r>
            <a:endParaRPr lang="en-US" dirty="0">
              <a:solidFill>
                <a:srgbClr val="0009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60457"/>
            <a:ext cx="7886700" cy="1325563"/>
          </a:xfrm>
        </p:spPr>
        <p:txBody>
          <a:bodyPr/>
          <a:lstStyle/>
          <a:p>
            <a:pPr algn="ctr"/>
            <a:r>
              <a:rPr lang="de-DE" sz="6000" dirty="0" smtClean="0"/>
              <a:t>XMSS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304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XMSS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Tree: </a:t>
            </a:r>
            <a:r>
              <a:rPr lang="de-DE" dirty="0" smtClean="0"/>
              <a:t>Uses bitmasks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Leafs:</a:t>
            </a:r>
            <a:r>
              <a:rPr lang="en-US" dirty="0">
                <a:solidFill>
                  <a:srgbClr val="00090C"/>
                </a:solidFill>
              </a:rPr>
              <a:t> </a:t>
            </a:r>
            <a:r>
              <a:rPr lang="de-DE" dirty="0" smtClean="0"/>
              <a:t>Use binary tree</a:t>
            </a:r>
            <a:br>
              <a:rPr lang="de-DE" dirty="0" smtClean="0"/>
            </a:br>
            <a:r>
              <a:rPr lang="de-DE" dirty="0" smtClean="0"/>
              <a:t>with bitmasks</a:t>
            </a:r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r>
              <a:rPr lang="de-DE" dirty="0" smtClean="0"/>
              <a:t>OTS: WOTS</a:t>
            </a:r>
            <a:r>
              <a:rPr lang="de-DE" baseline="30000" dirty="0" smtClean="0"/>
              <a:t>+</a:t>
            </a:r>
            <a:endParaRPr lang="de-DE" baseline="30000" dirty="0"/>
          </a:p>
          <a:p>
            <a:pPr marL="0" indent="0">
              <a:buNone/>
            </a:pPr>
            <a:endParaRPr lang="de-DE" sz="1300" dirty="0" smtClean="0"/>
          </a:p>
          <a:p>
            <a:pPr marL="0" indent="0">
              <a:buNone/>
            </a:pPr>
            <a:r>
              <a:rPr lang="de-DE" dirty="0" smtClean="0"/>
              <a:t>Mesage digest: </a:t>
            </a:r>
            <a:br>
              <a:rPr lang="de-DE" dirty="0" smtClean="0"/>
            </a:br>
            <a:r>
              <a:rPr lang="de-DE" dirty="0" smtClean="0"/>
              <a:t>Randomized hashing</a:t>
            </a:r>
          </a:p>
          <a:p>
            <a:pPr marL="0" indent="0">
              <a:buNone/>
            </a:pPr>
            <a:endParaRPr lang="de-DE" sz="1200" dirty="0" smtClean="0"/>
          </a:p>
          <a:p>
            <a:pPr marL="0" indent="0">
              <a:buNone/>
            </a:pPr>
            <a:r>
              <a:rPr lang="de-DE" dirty="0" smtClean="0"/>
              <a:t>Collision-resilient</a:t>
            </a:r>
          </a:p>
          <a:p>
            <a:pPr marL="0" indent="0">
              <a:buNone/>
            </a:pPr>
            <a:r>
              <a:rPr lang="de-DE" dirty="0" smtClean="0"/>
              <a:t>-&gt; signature size halved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4376382" y="4456319"/>
            <a:ext cx="4090269" cy="1440160"/>
            <a:chOff x="6195958" y="3933056"/>
            <a:chExt cx="2120458" cy="746601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95958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6487382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6759378" y="4558925"/>
              <a:ext cx="117958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7052190" y="4558925"/>
              <a:ext cx="116570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7345002" y="4558925"/>
              <a:ext cx="115182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7636426" y="4558925"/>
              <a:ext cx="116570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7907035" y="4558925"/>
              <a:ext cx="117957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8198459" y="4558925"/>
              <a:ext cx="117957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6351384" y="4356315"/>
              <a:ext cx="116570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916192" y="4356315"/>
              <a:ext cx="117957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7499041" y="4356315"/>
              <a:ext cx="117957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8063848" y="4356315"/>
              <a:ext cx="116570" cy="1221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6644196" y="4156482"/>
              <a:ext cx="115182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7793241" y="4156482"/>
              <a:ext cx="113794" cy="120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7207617" y="3933056"/>
              <a:ext cx="117957" cy="120733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>
              <a:off x="6293099" y="4478436"/>
              <a:ext cx="117958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6411057" y="4478436"/>
              <a:ext cx="94366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6857908" y="4478436"/>
              <a:ext cx="116570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6974477" y="4478436"/>
              <a:ext cx="98529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H="1">
              <a:off x="7440756" y="4478436"/>
              <a:ext cx="117957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7558713" y="4478436"/>
              <a:ext cx="97141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>
              <a:off x="8006952" y="4478436"/>
              <a:ext cx="116570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8123521" y="4478436"/>
              <a:ext cx="95753" cy="102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>
              <a:off x="6449914" y="4277214"/>
              <a:ext cx="25256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6702481" y="4277214"/>
              <a:ext cx="233139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H="1">
              <a:off x="7597570" y="4277214"/>
              <a:ext cx="25256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7850137" y="4277214"/>
              <a:ext cx="234528" cy="98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6741338" y="4053789"/>
              <a:ext cx="525951" cy="122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7267289" y="4053789"/>
              <a:ext cx="542605" cy="122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Oval 34"/>
          <p:cNvSpPr>
            <a:spLocks noChangeArrowheads="1"/>
          </p:cNvSpPr>
          <p:nvPr/>
        </p:nvSpPr>
        <p:spPr bwMode="auto">
          <a:xfrm>
            <a:off x="4694312" y="2196388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Oval 35"/>
          <p:cNvSpPr>
            <a:spLocks noChangeArrowheads="1"/>
          </p:cNvSpPr>
          <p:nvPr/>
        </p:nvSpPr>
        <p:spPr bwMode="auto">
          <a:xfrm>
            <a:off x="6781874" y="2196388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5773812" y="1523319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1" name="Gruppieren 17"/>
          <p:cNvGrpSpPr/>
          <p:nvPr/>
        </p:nvGrpSpPr>
        <p:grpSpPr>
          <a:xfrm>
            <a:off x="5101363" y="1930369"/>
            <a:ext cx="1680511" cy="485924"/>
            <a:chOff x="1251830" y="3776497"/>
            <a:chExt cx="1680511" cy="485924"/>
          </a:xfrm>
        </p:grpSpPr>
        <p:sp>
          <p:nvSpPr>
            <p:cNvPr id="82" name="Line 57"/>
            <p:cNvSpPr>
              <a:spLocks noChangeShapeType="1"/>
            </p:cNvSpPr>
            <p:nvPr/>
          </p:nvSpPr>
          <p:spPr bwMode="auto">
            <a:xfrm flipH="1">
              <a:off x="1251830" y="4262419"/>
              <a:ext cx="87117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58"/>
            <p:cNvSpPr>
              <a:spLocks noChangeShapeType="1"/>
            </p:cNvSpPr>
            <p:nvPr/>
          </p:nvSpPr>
          <p:spPr bwMode="auto">
            <a:xfrm>
              <a:off x="2123001" y="4262419"/>
              <a:ext cx="80934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 flipV="1">
              <a:off x="2126001" y="3776497"/>
              <a:ext cx="0" cy="485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85" name="Object 203"/>
          <p:cNvGraphicFramePr>
            <a:graphicFrameLocks noChangeAspect="1"/>
          </p:cNvGraphicFramePr>
          <p:nvPr>
            <p:extLst/>
          </p:nvPr>
        </p:nvGraphicFramePr>
        <p:xfrm>
          <a:off x="6130092" y="1980748"/>
          <a:ext cx="3889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Formel" r:id="rId3" imgW="177492" imgH="164814" progId="Equation.3">
                  <p:embed/>
                </p:oleObj>
              </mc:Choice>
              <mc:Fallback>
                <p:oleObj name="Formel" r:id="rId3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092" y="1980748"/>
                        <a:ext cx="3889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Oval 34"/>
          <p:cNvSpPr>
            <a:spLocks noChangeArrowheads="1"/>
          </p:cNvSpPr>
          <p:nvPr/>
        </p:nvSpPr>
        <p:spPr bwMode="auto">
          <a:xfrm>
            <a:off x="6397867" y="3742029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Oval 35"/>
          <p:cNvSpPr>
            <a:spLocks noChangeArrowheads="1"/>
          </p:cNvSpPr>
          <p:nvPr/>
        </p:nvSpPr>
        <p:spPr bwMode="auto">
          <a:xfrm>
            <a:off x="8485429" y="3742029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8" name="Oval 38"/>
          <p:cNvSpPr>
            <a:spLocks noChangeArrowheads="1"/>
          </p:cNvSpPr>
          <p:nvPr/>
        </p:nvSpPr>
        <p:spPr bwMode="auto">
          <a:xfrm>
            <a:off x="7477367" y="3068960"/>
            <a:ext cx="407051" cy="407051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9" name="Gruppieren 25"/>
          <p:cNvGrpSpPr/>
          <p:nvPr/>
        </p:nvGrpSpPr>
        <p:grpSpPr>
          <a:xfrm>
            <a:off x="6804918" y="3476011"/>
            <a:ext cx="1680511" cy="485923"/>
            <a:chOff x="1251830" y="3776498"/>
            <a:chExt cx="1680511" cy="485923"/>
          </a:xfrm>
        </p:grpSpPr>
        <p:sp>
          <p:nvSpPr>
            <p:cNvPr id="90" name="Line 57"/>
            <p:cNvSpPr>
              <a:spLocks noChangeShapeType="1"/>
            </p:cNvSpPr>
            <p:nvPr/>
          </p:nvSpPr>
          <p:spPr bwMode="auto">
            <a:xfrm flipH="1">
              <a:off x="1251830" y="4262419"/>
              <a:ext cx="87117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58"/>
            <p:cNvSpPr>
              <a:spLocks noChangeShapeType="1"/>
            </p:cNvSpPr>
            <p:nvPr/>
          </p:nvSpPr>
          <p:spPr bwMode="auto">
            <a:xfrm>
              <a:off x="2123001" y="4262419"/>
              <a:ext cx="80934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uppieren 103"/>
            <p:cNvGrpSpPr/>
            <p:nvPr/>
          </p:nvGrpSpPr>
          <p:grpSpPr>
            <a:xfrm>
              <a:off x="2033900" y="4013448"/>
              <a:ext cx="184200" cy="176966"/>
              <a:chOff x="859408" y="3933055"/>
              <a:chExt cx="184200" cy="176966"/>
            </a:xfrm>
          </p:grpSpPr>
          <p:sp>
            <p:nvSpPr>
              <p:cNvPr id="97" name="Ellipse 33"/>
              <p:cNvSpPr/>
              <p:nvPr/>
            </p:nvSpPr>
            <p:spPr>
              <a:xfrm>
                <a:off x="859409" y="3933055"/>
                <a:ext cx="184199" cy="17696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8" name="Gerade Verbindung 34"/>
              <p:cNvCxnSpPr/>
              <p:nvPr/>
            </p:nvCxnSpPr>
            <p:spPr>
              <a:xfrm rot="16200000" flipH="1">
                <a:off x="863026" y="4021538"/>
                <a:ext cx="17696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 Verbindung 35"/>
              <p:cNvCxnSpPr>
                <a:stCxn id="97" idx="2"/>
                <a:endCxn id="97" idx="6"/>
              </p:cNvCxnSpPr>
              <p:nvPr/>
            </p:nvCxnSpPr>
            <p:spPr>
              <a:xfrm rot="10800000" flipH="1">
                <a:off x="859408" y="4021538"/>
                <a:ext cx="184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Line 57"/>
            <p:cNvSpPr>
              <a:spLocks noChangeShapeType="1"/>
            </p:cNvSpPr>
            <p:nvPr/>
          </p:nvSpPr>
          <p:spPr bwMode="auto">
            <a:xfrm flipH="1" flipV="1">
              <a:off x="2123001" y="4190414"/>
              <a:ext cx="0" cy="720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 flipV="1">
              <a:off x="2126001" y="3776498"/>
              <a:ext cx="0" cy="236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Textfeld 31"/>
            <p:cNvSpPr txBox="1"/>
            <p:nvPr/>
          </p:nvSpPr>
          <p:spPr>
            <a:xfrm>
              <a:off x="1350309" y="3869432"/>
              <a:ext cx="504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b</a:t>
              </a:r>
              <a:r>
                <a:rPr lang="de-DE" baseline="-25000" dirty="0" smtClean="0"/>
                <a:t>i</a:t>
              </a:r>
              <a:endParaRPr lang="de-DE" baseline="-25000" dirty="0"/>
            </a:p>
          </p:txBody>
        </p:sp>
        <p:sp>
          <p:nvSpPr>
            <p:cNvPr id="96" name="Line 57"/>
            <p:cNvSpPr>
              <a:spLocks noChangeShapeType="1"/>
            </p:cNvSpPr>
            <p:nvPr/>
          </p:nvSpPr>
          <p:spPr bwMode="auto">
            <a:xfrm flipH="1">
              <a:off x="1698520" y="4101931"/>
              <a:ext cx="41074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100" name="Object 203"/>
          <p:cNvGraphicFramePr>
            <a:graphicFrameLocks noChangeAspect="1"/>
          </p:cNvGraphicFramePr>
          <p:nvPr>
            <p:extLst/>
          </p:nvPr>
        </p:nvGraphicFramePr>
        <p:xfrm>
          <a:off x="7833647" y="3386311"/>
          <a:ext cx="3889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Formel" r:id="rId5" imgW="177492" imgH="164814" progId="Equation.3">
                  <p:embed/>
                </p:oleObj>
              </mc:Choice>
              <mc:Fallback>
                <p:oleObj name="Formel" r:id="rId5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647" y="3386311"/>
                        <a:ext cx="3889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Pfeil nach rechts 37"/>
          <p:cNvSpPr/>
          <p:nvPr/>
        </p:nvSpPr>
        <p:spPr>
          <a:xfrm rot="1495683">
            <a:off x="6225745" y="2607470"/>
            <a:ext cx="936104" cy="580135"/>
          </a:xfrm>
          <a:prstGeom prst="rightArrow">
            <a:avLst/>
          </a:prstGeom>
          <a:solidFill>
            <a:srgbClr val="CC0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3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Multi-Tree </a:t>
            </a:r>
            <a:r>
              <a:rPr lang="de-DE" dirty="0" smtClean="0"/>
              <a:t>XMSS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Uses multiple layers of trees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-&gt; Key </a:t>
                </a:r>
                <a:r>
                  <a:rPr lang="en-US" dirty="0"/>
                  <a:t>generation</a:t>
                </a:r>
                <a:br>
                  <a:rPr lang="en-US" dirty="0"/>
                </a:br>
                <a:r>
                  <a:rPr lang="en-US" sz="2000" dirty="0" smtClean="0"/>
                  <a:t>(= Building first tree on each layer)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baseline="30000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>
                    <a:solidFill>
                      <a:srgbClr val="00090C"/>
                    </a:solidFill>
                  </a:rPr>
                  <a:t>) </a:t>
                </a:r>
                <a:r>
                  <a:rPr lang="en-US" dirty="0">
                    <a:solidFill>
                      <a:srgbClr val="00090C"/>
                    </a:solidFill>
                    <a:latin typeface="Times New Roman"/>
                    <a:cs typeface="Times New Roman"/>
                  </a:rPr>
                  <a:t>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i="1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d*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baseline="30000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h/d</a:t>
                </a:r>
                <a:r>
                  <a:rPr lang="en-US" dirty="0">
                    <a:solidFill>
                      <a:srgbClr val="00090C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de-DE" dirty="0" smtClean="0"/>
                  <a:t>-&gt; Allows to reduce</a:t>
                </a:r>
                <a:br>
                  <a:rPr lang="de-DE" dirty="0" smtClean="0"/>
                </a:br>
                <a:r>
                  <a:rPr lang="de-DE" dirty="0" smtClean="0"/>
                  <a:t>worst-case signing times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h/2</a:t>
                </a:r>
                <a:r>
                  <a:rPr lang="en-US" dirty="0" smtClean="0">
                    <a:solidFill>
                      <a:srgbClr val="00090C"/>
                    </a:solidFill>
                  </a:rPr>
                  <a:t>) </a:t>
                </a:r>
                <a:r>
                  <a:rPr lang="en-US" dirty="0">
                    <a:solidFill>
                      <a:srgbClr val="00090C"/>
                    </a:solidFill>
                    <a:latin typeface="Times New Roman"/>
                    <a:cs typeface="Times New Roman"/>
                  </a:rPr>
                  <a:t>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>
                    <a:solidFill>
                      <a:srgbClr val="00090C"/>
                    </a:solidFill>
                  </a:rPr>
                  <a:t>(</a:t>
                </a:r>
                <a:r>
                  <a:rPr lang="en-US" i="1" dirty="0" smtClean="0">
                    <a:solidFill>
                      <a:srgbClr val="00090C"/>
                    </a:solidFill>
                    <a:latin typeface="Times New Roman" pitchFamily="18" charset="0"/>
                    <a:cs typeface="Times New Roman" pitchFamily="18" charset="0"/>
                  </a:rPr>
                  <a:t>h/2d</a:t>
                </a:r>
                <a:r>
                  <a:rPr lang="en-US" dirty="0" smtClean="0">
                    <a:solidFill>
                      <a:srgbClr val="00090C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64"/>
          <p:cNvGrpSpPr/>
          <p:nvPr/>
        </p:nvGrpSpPr>
        <p:grpSpPr>
          <a:xfrm>
            <a:off x="3131841" y="2924944"/>
            <a:ext cx="5847408" cy="3176215"/>
            <a:chOff x="250825" y="2800350"/>
            <a:chExt cx="4448175" cy="2416175"/>
          </a:xfrm>
        </p:grpSpPr>
        <p:pic>
          <p:nvPicPr>
            <p:cNvPr id="6" name="Picture 302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2363" y="3535363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0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96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1973263" y="3716338"/>
              <a:ext cx="150812" cy="215900"/>
              <a:chOff x="1338" y="1661"/>
              <a:chExt cx="363" cy="523"/>
            </a:xfrm>
          </p:grpSpPr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>
                <a:off x="1338" y="1661"/>
                <a:ext cx="363" cy="36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pic>
            <p:nvPicPr>
              <p:cNvPr id="77" name="Picture 36" descr="cert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FF9"/>
                  </a:clrFrom>
                  <a:clrTo>
                    <a:srgbClr val="FEFF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84219">
                <a:off x="1519" y="1842"/>
                <a:ext cx="158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37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825" y="4914900"/>
              <a:ext cx="158750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8" descr="docsi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575" y="4899025"/>
              <a:ext cx="173038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16013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449388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762125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0955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430463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2763838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30734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409950" y="4768850"/>
              <a:ext cx="131763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295400" y="4537075"/>
              <a:ext cx="131763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1939925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2608263" y="4537075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3251200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1628775" y="430530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2943225" y="4305300"/>
              <a:ext cx="130175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2273300" y="4049713"/>
              <a:ext cx="134938" cy="142875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>
              <a:off x="1227138" y="4676775"/>
              <a:ext cx="134937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362075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H="1">
              <a:off x="187325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006600" y="4676775"/>
              <a:ext cx="112713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H="1">
              <a:off x="2540000" y="4676775"/>
              <a:ext cx="1349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2674938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H="1">
              <a:off x="318770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321050" y="4676775"/>
              <a:ext cx="1095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H="1">
              <a:off x="1406525" y="4443413"/>
              <a:ext cx="290513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1697038" y="4443413"/>
              <a:ext cx="2651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2719388" y="4443413"/>
              <a:ext cx="2889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008313" y="4443413"/>
              <a:ext cx="26828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1739900" y="4192588"/>
              <a:ext cx="601663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2341563" y="4192588"/>
              <a:ext cx="620712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73300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0667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91782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3252788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587750" y="3516313"/>
              <a:ext cx="131763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921125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230688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564063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51100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309721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76396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410075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786063" y="3055938"/>
              <a:ext cx="131762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100513" y="3055938"/>
              <a:ext cx="130175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430588" y="2800350"/>
              <a:ext cx="134937" cy="138113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>
              <a:off x="2384425" y="3424238"/>
              <a:ext cx="134938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2519363" y="3424238"/>
              <a:ext cx="1079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303053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3163888" y="3424238"/>
              <a:ext cx="1127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H="1">
              <a:off x="3697288" y="3424238"/>
              <a:ext cx="1349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3832225" y="3424238"/>
              <a:ext cx="1111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>
              <a:off x="434498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478338" y="3424238"/>
              <a:ext cx="1095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>
              <a:off x="2563813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2852738" y="3194050"/>
              <a:ext cx="26670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H="1">
              <a:off x="3876675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4165600" y="3194050"/>
              <a:ext cx="26828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2897188" y="2938463"/>
              <a:ext cx="601662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498850" y="2938463"/>
              <a:ext cx="620713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247"/>
            <p:cNvSpPr>
              <a:spLocks noChangeShapeType="1"/>
            </p:cNvSpPr>
            <p:nvPr/>
          </p:nvSpPr>
          <p:spPr bwMode="auto">
            <a:xfrm flipH="1">
              <a:off x="2339975" y="3687763"/>
              <a:ext cx="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70" name="Picture 248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7200" y="3573463"/>
              <a:ext cx="103188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Line 256"/>
            <p:cNvSpPr>
              <a:spLocks noChangeShapeType="1"/>
            </p:cNvSpPr>
            <p:nvPr/>
          </p:nvSpPr>
          <p:spPr bwMode="auto">
            <a:xfrm>
              <a:off x="1643063" y="3802063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Oval 257"/>
            <p:cNvSpPr>
              <a:spLocks noChangeArrowheads="1"/>
            </p:cNvSpPr>
            <p:nvPr/>
          </p:nvSpPr>
          <p:spPr bwMode="auto">
            <a:xfrm>
              <a:off x="1470025" y="3716338"/>
              <a:ext cx="134938" cy="142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pic>
          <p:nvPicPr>
            <p:cNvPr id="73" name="Picture 26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51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Line 262"/>
            <p:cNvSpPr>
              <a:spLocks noChangeShapeType="1"/>
            </p:cNvSpPr>
            <p:nvPr/>
          </p:nvSpPr>
          <p:spPr bwMode="auto">
            <a:xfrm>
              <a:off x="460375" y="50260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75" name="Picture 304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9500" y="5049838"/>
              <a:ext cx="15875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831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Authentication path computation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138" y="2878832"/>
            <a:ext cx="8498334" cy="838200"/>
          </a:xfrm>
        </p:spPr>
        <p:txBody>
          <a:bodyPr>
            <a:normAutofit fontScale="90000"/>
          </a:bodyPr>
          <a:lstStyle/>
          <a:p>
            <a:pPr algn="ctr" fontAlgn="ctr">
              <a:spcAft>
                <a:spcPts val="600"/>
              </a:spcAft>
            </a:pPr>
            <a:r>
              <a:rPr lang="en-US" sz="4400" dirty="0" err="1" smtClean="0"/>
              <a:t>TreeHash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000" dirty="0" smtClean="0"/>
              <a:t>(Mer89)</a:t>
            </a: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83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TreeHash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50825" y="1592263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TreeHash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v,i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 Computes node on level v with leftmost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kern="0" dirty="0" smtClean="0">
                <a:latin typeface="+mn-lt"/>
              </a:rPr>
              <a:t>descendant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latin typeface="+mn-lt"/>
              </a:rPr>
              <a:t>Public Key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Generation: Run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TreeHash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(h,0)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000" kern="0" dirty="0" smtClean="0"/>
              <a:t>   L</a:t>
            </a:r>
            <a:r>
              <a:rPr lang="en-US" sz="2000" kern="0" baseline="-25000" dirty="0" smtClean="0"/>
              <a:t>0	</a:t>
            </a:r>
            <a:r>
              <a:rPr lang="en-US" sz="2000" kern="0" dirty="0" smtClean="0"/>
              <a:t>      L</a:t>
            </a:r>
            <a:r>
              <a:rPr lang="en-US" sz="2000" kern="0" baseline="-25000" dirty="0" smtClean="0"/>
              <a:t>1                 </a:t>
            </a:r>
            <a:r>
              <a:rPr lang="en-US" sz="2000" kern="0" dirty="0" smtClean="0"/>
              <a:t>L</a:t>
            </a:r>
            <a:r>
              <a:rPr lang="en-US" sz="2000" kern="0" baseline="-25000" dirty="0" smtClean="0"/>
              <a:t>2                 </a:t>
            </a:r>
            <a:r>
              <a:rPr lang="en-US" sz="2000" kern="0" dirty="0" smtClean="0"/>
              <a:t>L</a:t>
            </a:r>
            <a:r>
              <a:rPr lang="en-US" sz="2000" kern="0" baseline="-25000" dirty="0" smtClean="0"/>
              <a:t>3                  </a:t>
            </a:r>
            <a:r>
              <a:rPr lang="en-US" sz="2000" b="1" kern="0" baseline="-25000" dirty="0" smtClean="0"/>
              <a:t>. . .</a:t>
            </a:r>
            <a:r>
              <a:rPr lang="en-US" sz="2000" kern="0" dirty="0" smtClean="0"/>
              <a:t>                                          L</a:t>
            </a:r>
            <a:r>
              <a:rPr lang="en-US" sz="2000" kern="0" baseline="-25000" dirty="0" smtClean="0"/>
              <a:t>7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454795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1534295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2542357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3621857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4704532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5784032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6792095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2" name="Oval 33"/>
          <p:cNvSpPr>
            <a:spLocks noChangeArrowheads="1"/>
          </p:cNvSpPr>
          <p:nvPr/>
        </p:nvSpPr>
        <p:spPr bwMode="auto">
          <a:xfrm>
            <a:off x="7871595" y="5029869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1032645" y="4310732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auto">
          <a:xfrm>
            <a:off x="3120207" y="4310732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5" name="Oval 36"/>
          <p:cNvSpPr>
            <a:spLocks noChangeArrowheads="1"/>
          </p:cNvSpPr>
          <p:nvPr/>
        </p:nvSpPr>
        <p:spPr bwMode="auto">
          <a:xfrm>
            <a:off x="5280795" y="4310732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6" name="Oval 37"/>
          <p:cNvSpPr>
            <a:spLocks noChangeArrowheads="1"/>
          </p:cNvSpPr>
          <p:nvPr/>
        </p:nvSpPr>
        <p:spPr bwMode="auto">
          <a:xfrm>
            <a:off x="7368357" y="4310732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2112145" y="3590007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8" name="Oval 39"/>
          <p:cNvSpPr>
            <a:spLocks noChangeArrowheads="1"/>
          </p:cNvSpPr>
          <p:nvPr/>
        </p:nvSpPr>
        <p:spPr bwMode="auto">
          <a:xfrm>
            <a:off x="6360295" y="3590007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9" name="Oval 40"/>
          <p:cNvSpPr>
            <a:spLocks noChangeArrowheads="1"/>
          </p:cNvSpPr>
          <p:nvPr/>
        </p:nvSpPr>
        <p:spPr bwMode="auto">
          <a:xfrm>
            <a:off x="4199707" y="2797844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 flipH="1">
            <a:off x="815157" y="474253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1246957" y="474253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2" name="Line 59"/>
          <p:cNvSpPr>
            <a:spLocks noChangeShapeType="1"/>
          </p:cNvSpPr>
          <p:nvPr/>
        </p:nvSpPr>
        <p:spPr bwMode="auto">
          <a:xfrm flipH="1">
            <a:off x="2904307" y="474253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3" name="Line 60"/>
          <p:cNvSpPr>
            <a:spLocks noChangeShapeType="1"/>
          </p:cNvSpPr>
          <p:nvPr/>
        </p:nvSpPr>
        <p:spPr bwMode="auto">
          <a:xfrm>
            <a:off x="3336107" y="474253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4" name="Line 61"/>
          <p:cNvSpPr>
            <a:spLocks noChangeShapeType="1"/>
          </p:cNvSpPr>
          <p:nvPr/>
        </p:nvSpPr>
        <p:spPr bwMode="auto">
          <a:xfrm flipH="1">
            <a:off x="5064895" y="474253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5" name="Line 62"/>
          <p:cNvSpPr>
            <a:spLocks noChangeShapeType="1"/>
          </p:cNvSpPr>
          <p:nvPr/>
        </p:nvSpPr>
        <p:spPr bwMode="auto">
          <a:xfrm>
            <a:off x="5496695" y="4742532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6" name="Line 63"/>
          <p:cNvSpPr>
            <a:spLocks noChangeShapeType="1"/>
          </p:cNvSpPr>
          <p:nvPr/>
        </p:nvSpPr>
        <p:spPr bwMode="auto">
          <a:xfrm flipH="1">
            <a:off x="7152457" y="474253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7" name="Line 64"/>
          <p:cNvSpPr>
            <a:spLocks noChangeShapeType="1"/>
          </p:cNvSpPr>
          <p:nvPr/>
        </p:nvSpPr>
        <p:spPr bwMode="auto">
          <a:xfrm>
            <a:off x="7584257" y="474253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" name="Line 65"/>
          <p:cNvSpPr>
            <a:spLocks noChangeShapeType="1"/>
          </p:cNvSpPr>
          <p:nvPr/>
        </p:nvSpPr>
        <p:spPr bwMode="auto">
          <a:xfrm flipH="1">
            <a:off x="1391420" y="4021807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>
            <a:off x="2328045" y="4021807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" name="Line 67"/>
          <p:cNvSpPr>
            <a:spLocks noChangeShapeType="1"/>
          </p:cNvSpPr>
          <p:nvPr/>
        </p:nvSpPr>
        <p:spPr bwMode="auto">
          <a:xfrm flipH="1">
            <a:off x="5639570" y="4021807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1" name="Line 68"/>
          <p:cNvSpPr>
            <a:spLocks noChangeShapeType="1"/>
          </p:cNvSpPr>
          <p:nvPr/>
        </p:nvSpPr>
        <p:spPr bwMode="auto">
          <a:xfrm>
            <a:off x="6576195" y="4021807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2" name="Line 69"/>
          <p:cNvSpPr>
            <a:spLocks noChangeShapeType="1"/>
          </p:cNvSpPr>
          <p:nvPr/>
        </p:nvSpPr>
        <p:spPr bwMode="auto">
          <a:xfrm flipH="1">
            <a:off x="2472507" y="3229644"/>
            <a:ext cx="19431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Line 70"/>
          <p:cNvSpPr>
            <a:spLocks noChangeShapeType="1"/>
          </p:cNvSpPr>
          <p:nvPr/>
        </p:nvSpPr>
        <p:spPr bwMode="auto">
          <a:xfrm>
            <a:off x="4415607" y="3229644"/>
            <a:ext cx="20161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4" name="Text Box 105"/>
          <p:cNvSpPr txBox="1">
            <a:spLocks noChangeArrowheads="1"/>
          </p:cNvSpPr>
          <p:nvPr/>
        </p:nvSpPr>
        <p:spPr bwMode="auto">
          <a:xfrm>
            <a:off x="4664845" y="2745457"/>
            <a:ext cx="5032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de-DE" sz="2800">
                <a:latin typeface="Times New Roman" pitchFamily="18" charset="0"/>
              </a:rPr>
              <a:t>=</a:t>
            </a:r>
          </a:p>
        </p:txBody>
      </p:sp>
      <p:pic>
        <p:nvPicPr>
          <p:cNvPr id="35" name="Picture 229" descr="j0238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232" y="2781969"/>
            <a:ext cx="5762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utoShape 242"/>
          <p:cNvSpPr>
            <a:spLocks/>
          </p:cNvSpPr>
          <p:nvPr/>
        </p:nvSpPr>
        <p:spPr bwMode="auto">
          <a:xfrm>
            <a:off x="8316094" y="2672432"/>
            <a:ext cx="360362" cy="2844800"/>
          </a:xfrm>
          <a:prstGeom prst="rightBrace">
            <a:avLst>
              <a:gd name="adj1" fmla="val 657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8" name="Text Box 243"/>
          <p:cNvSpPr txBox="1">
            <a:spLocks noChangeArrowheads="1"/>
          </p:cNvSpPr>
          <p:nvPr/>
        </p:nvSpPr>
        <p:spPr bwMode="auto">
          <a:xfrm>
            <a:off x="8713216" y="378904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2800" i="1" dirty="0">
                <a:latin typeface="Times New Roman" pitchFamily="18" charset="0"/>
              </a:rPr>
              <a:t>h</a:t>
            </a:r>
            <a:endParaRPr lang="de-DE" altLang="de-DE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Gerade Verbindung 39"/>
          <p:cNvCxnSpPr/>
          <p:nvPr/>
        </p:nvCxnSpPr>
        <p:spPr>
          <a:xfrm>
            <a:off x="250825" y="3429000"/>
            <a:ext cx="792157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251520" y="4149080"/>
            <a:ext cx="792157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251520" y="4869160"/>
            <a:ext cx="792157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262483" y="2915652"/>
            <a:ext cx="112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C0927"/>
                </a:solidFill>
              </a:rPr>
              <a:t>v = h = 3</a:t>
            </a:r>
            <a:endParaRPr lang="de-DE" dirty="0">
              <a:solidFill>
                <a:srgbClr val="CC0927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73528" y="3573016"/>
            <a:ext cx="7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C0927"/>
                </a:solidFill>
              </a:rPr>
              <a:t>v = 2</a:t>
            </a:r>
            <a:endParaRPr lang="de-DE" dirty="0">
              <a:solidFill>
                <a:srgbClr val="CC0927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62483" y="4293096"/>
            <a:ext cx="7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C0927"/>
                </a:solidFill>
              </a:rPr>
              <a:t>v = 1</a:t>
            </a:r>
            <a:endParaRPr lang="de-DE" dirty="0">
              <a:solidFill>
                <a:srgbClr val="CC0927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60229" y="5003884"/>
            <a:ext cx="7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C0927"/>
                </a:solidFill>
              </a:rPr>
              <a:t>v = 0</a:t>
            </a:r>
            <a:endParaRPr lang="de-DE" dirty="0">
              <a:solidFill>
                <a:srgbClr val="CC0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Hash function families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TreeHash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50825" y="1592263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TreeHash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v,i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1: Init Stack, N1, N2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2: For </a:t>
            </a:r>
            <a:r>
              <a:rPr lang="en-US" sz="2000" kern="0" dirty="0" err="1" smtClean="0">
                <a:latin typeface="+mn-lt"/>
              </a:rPr>
              <a:t>j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i+2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 do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3: 	N1 = </a:t>
            </a:r>
            <a:r>
              <a:rPr lang="en-US" sz="2000" kern="0" dirty="0" err="1" smtClean="0">
                <a:latin typeface="+mn-lt"/>
              </a:rPr>
              <a:t>LeafCalc</a:t>
            </a:r>
            <a:r>
              <a:rPr lang="en-US" sz="2000" kern="0" dirty="0" smtClean="0">
                <a:latin typeface="+mn-lt"/>
              </a:rPr>
              <a:t>(</a:t>
            </a:r>
            <a:r>
              <a:rPr lang="en-US" sz="2000" kern="0" dirty="0">
                <a:latin typeface="+mn-lt"/>
              </a:rPr>
              <a:t>j</a:t>
            </a:r>
            <a:r>
              <a:rPr lang="en-US" sz="2000" kern="0" dirty="0" smtClean="0">
                <a:latin typeface="+mn-lt"/>
              </a:rPr>
              <a:t>)</a:t>
            </a:r>
          </a:p>
          <a:p>
            <a:pPr marL="179388" indent="-179388" eaLnBrk="0" hangingPunct="0">
              <a:spcBef>
                <a:spcPct val="20000"/>
              </a:spcBef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4:	While N1</a:t>
            </a:r>
            <a:r>
              <a:rPr lang="en-US" sz="2000" kern="0" dirty="0" smtClean="0">
                <a:latin typeface="+mn-lt"/>
              </a:rPr>
              <a:t>.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>level()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==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Stack.top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  <a:r>
              <a:rPr lang="en-US" sz="2000" kern="0" dirty="0" smtClean="0">
                <a:latin typeface="+mn-lt"/>
              </a:rPr>
              <a:t>.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>level()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5:		N2 = Stack.pop()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6:		N1 =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ComputeParent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N2, N1 )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7:	</a:t>
            </a:r>
            <a:r>
              <a:rPr lang="en-US" sz="2000" kern="0" dirty="0" err="1" smtClean="0">
                <a:latin typeface="+mn-lt"/>
              </a:rPr>
              <a:t>Stack.push</a:t>
            </a:r>
            <a:r>
              <a:rPr lang="en-US" sz="2000" kern="0" dirty="0" smtClean="0">
                <a:latin typeface="+mn-lt"/>
              </a:rPr>
              <a:t>(N1)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8: Return Stack.pop()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000" kern="0" dirty="0" smtClean="0"/>
              <a:t> 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250825" y="2706584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242811" y="5589240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242811" y="2348880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TreeHash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50825" y="1592263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 smtClean="0"/>
              <a:t> </a:t>
            </a:r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 smtClean="0"/>
              <a:t>   L</a:t>
            </a:r>
            <a:r>
              <a:rPr lang="en-US" sz="2400" kern="0" baseline="-25000" dirty="0" smtClean="0"/>
              <a:t>i </a:t>
            </a:r>
            <a:r>
              <a:rPr lang="en-US" sz="2400" kern="0" dirty="0" smtClean="0"/>
              <a:t>          L</a:t>
            </a:r>
            <a:r>
              <a:rPr lang="en-US" sz="2400" kern="0" baseline="-25000" dirty="0" smtClean="0"/>
              <a:t>i+1                                      . . .                                                            </a:t>
            </a:r>
            <a:r>
              <a:rPr lang="en-US" sz="2400" kern="0" dirty="0" smtClean="0"/>
              <a:t>L</a:t>
            </a:r>
            <a:r>
              <a:rPr lang="en-US" sz="2400" kern="0" baseline="-25000" dirty="0" smtClean="0"/>
              <a:t>i+2</a:t>
            </a:r>
            <a:r>
              <a:rPr lang="en-US" sz="2400" kern="0" baseline="-14000" dirty="0" smtClean="0"/>
              <a:t>v</a:t>
            </a:r>
            <a:r>
              <a:rPr lang="en-US" sz="2400" kern="0" baseline="-25000" dirty="0" smtClean="0"/>
              <a:t>-1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454795" y="4741837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1534295" y="4741837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1032645" y="4022700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2112145" y="3301975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9" name="Oval 40"/>
          <p:cNvSpPr>
            <a:spLocks noChangeArrowheads="1"/>
          </p:cNvSpPr>
          <p:nvPr/>
        </p:nvSpPr>
        <p:spPr bwMode="auto">
          <a:xfrm>
            <a:off x="4199707" y="2509812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 flipH="1">
            <a:off x="815157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1246957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" name="Line 65"/>
          <p:cNvSpPr>
            <a:spLocks noChangeShapeType="1"/>
          </p:cNvSpPr>
          <p:nvPr/>
        </p:nvSpPr>
        <p:spPr bwMode="auto">
          <a:xfrm flipH="1">
            <a:off x="1391420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>
            <a:off x="2328045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2" name="Line 69"/>
          <p:cNvSpPr>
            <a:spLocks noChangeShapeType="1"/>
          </p:cNvSpPr>
          <p:nvPr/>
        </p:nvSpPr>
        <p:spPr bwMode="auto">
          <a:xfrm flipH="1">
            <a:off x="2472507" y="2941612"/>
            <a:ext cx="19431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Line 70"/>
          <p:cNvSpPr>
            <a:spLocks noChangeShapeType="1"/>
          </p:cNvSpPr>
          <p:nvPr/>
        </p:nvSpPr>
        <p:spPr bwMode="auto">
          <a:xfrm>
            <a:off x="4415607" y="2941612"/>
            <a:ext cx="20161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2547935" y="4751519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49" name="Oval 27"/>
          <p:cNvSpPr>
            <a:spLocks noChangeArrowheads="1"/>
          </p:cNvSpPr>
          <p:nvPr/>
        </p:nvSpPr>
        <p:spPr bwMode="auto">
          <a:xfrm>
            <a:off x="3627435" y="4751519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0" name="Oval 34"/>
          <p:cNvSpPr>
            <a:spLocks noChangeArrowheads="1"/>
          </p:cNvSpPr>
          <p:nvPr/>
        </p:nvSpPr>
        <p:spPr bwMode="auto">
          <a:xfrm>
            <a:off x="3125785" y="4032382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H="1">
            <a:off x="2908297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2" name="Line 58"/>
          <p:cNvSpPr>
            <a:spLocks noChangeShapeType="1"/>
          </p:cNvSpPr>
          <p:nvPr/>
        </p:nvSpPr>
        <p:spPr bwMode="auto">
          <a:xfrm>
            <a:off x="3340097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4716016" y="4741837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5795516" y="4741837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5" name="Oval 34"/>
          <p:cNvSpPr>
            <a:spLocks noChangeArrowheads="1"/>
          </p:cNvSpPr>
          <p:nvPr/>
        </p:nvSpPr>
        <p:spPr bwMode="auto">
          <a:xfrm>
            <a:off x="5293866" y="4022700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6" name="Oval 38"/>
          <p:cNvSpPr>
            <a:spLocks noChangeArrowheads="1"/>
          </p:cNvSpPr>
          <p:nvPr/>
        </p:nvSpPr>
        <p:spPr bwMode="auto">
          <a:xfrm>
            <a:off x="6373366" y="3301975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5076378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508178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 flipH="1">
            <a:off x="5652641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>
            <a:off x="6589266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1" name="Oval 26"/>
          <p:cNvSpPr>
            <a:spLocks noChangeArrowheads="1"/>
          </p:cNvSpPr>
          <p:nvPr/>
        </p:nvSpPr>
        <p:spPr bwMode="auto">
          <a:xfrm>
            <a:off x="6809156" y="4751519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7888656" y="4751519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3" name="Oval 34"/>
          <p:cNvSpPr>
            <a:spLocks noChangeArrowheads="1"/>
          </p:cNvSpPr>
          <p:nvPr/>
        </p:nvSpPr>
        <p:spPr bwMode="auto">
          <a:xfrm>
            <a:off x="7387006" y="4032382"/>
            <a:ext cx="431800" cy="4318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7169518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5" name="Line 58"/>
          <p:cNvSpPr>
            <a:spLocks noChangeShapeType="1"/>
          </p:cNvSpPr>
          <p:nvPr/>
        </p:nvSpPr>
        <p:spPr bwMode="auto">
          <a:xfrm>
            <a:off x="7601318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250824" y="1592262"/>
            <a:ext cx="3394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err="1" smtClean="0"/>
              <a:t>TreeHash</a:t>
            </a:r>
            <a:r>
              <a:rPr lang="en-US" sz="3200" b="1" kern="0" dirty="0" smtClean="0"/>
              <a:t>(</a:t>
            </a:r>
            <a:r>
              <a:rPr lang="en-US" sz="3200" b="1" kern="0" dirty="0" err="1" smtClean="0"/>
              <a:t>v,i</a:t>
            </a:r>
            <a:r>
              <a:rPr lang="en-US" sz="3200" b="1" kern="0" dirty="0" smtClean="0"/>
              <a:t>)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8836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2" grpId="0" animBg="1"/>
      <p:bldP spid="3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Efficiency?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1" y="1556792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Key </a:t>
            </a:r>
            <a:r>
              <a:rPr lang="de-DE" sz="2000" dirty="0" err="1" smtClean="0">
                <a:latin typeface="+mn-lt"/>
              </a:rPr>
              <a:t>generation</a:t>
            </a:r>
            <a:r>
              <a:rPr lang="de-DE" sz="2000" dirty="0" smtClean="0">
                <a:latin typeface="+mn-lt"/>
              </a:rPr>
              <a:t>: Every </a:t>
            </a:r>
            <a:r>
              <a:rPr lang="de-DE" sz="2000" dirty="0" err="1" smtClean="0">
                <a:latin typeface="+mn-lt"/>
              </a:rPr>
              <a:t>node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has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computed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once</a:t>
            </a:r>
            <a:r>
              <a:rPr lang="de-DE" sz="2000" dirty="0" smtClean="0">
                <a:latin typeface="+mn-lt"/>
              </a:rPr>
              <a:t>. </a:t>
            </a:r>
          </a:p>
          <a:p>
            <a:r>
              <a:rPr lang="de-DE" sz="2000" dirty="0" smtClean="0">
                <a:latin typeface="+mn-lt"/>
              </a:rPr>
              <a:t>	</a:t>
            </a:r>
            <a:r>
              <a:rPr lang="de-DE" sz="2000" dirty="0" err="1" smtClean="0">
                <a:latin typeface="+mn-lt"/>
              </a:rPr>
              <a:t>cost</a:t>
            </a:r>
            <a:r>
              <a:rPr lang="de-DE" sz="2000" dirty="0" smtClean="0">
                <a:latin typeface="+mn-lt"/>
              </a:rPr>
              <a:t> = 2</a:t>
            </a:r>
            <a:r>
              <a:rPr lang="de-DE" sz="2000" baseline="30000" dirty="0" smtClean="0">
                <a:latin typeface="+mn-lt"/>
              </a:rPr>
              <a:t>h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leaves</a:t>
            </a:r>
            <a:r>
              <a:rPr lang="de-DE" sz="2000" dirty="0" smtClean="0">
                <a:latin typeface="+mn-lt"/>
              </a:rPr>
              <a:t> + 2</a:t>
            </a:r>
            <a:r>
              <a:rPr lang="de-DE" sz="2000" baseline="30000" dirty="0" smtClean="0">
                <a:latin typeface="+mn-lt"/>
              </a:rPr>
              <a:t>h</a:t>
            </a:r>
            <a:r>
              <a:rPr lang="de-DE" sz="2000" dirty="0" smtClean="0">
                <a:latin typeface="+mn-lt"/>
              </a:rPr>
              <a:t>-1 </a:t>
            </a:r>
            <a:r>
              <a:rPr lang="de-DE" sz="2000" dirty="0" err="1" smtClean="0">
                <a:latin typeface="+mn-lt"/>
              </a:rPr>
              <a:t>nodes</a:t>
            </a:r>
            <a:endParaRPr lang="de-DE" sz="2000" dirty="0" smtClean="0">
              <a:latin typeface="+mn-lt"/>
            </a:endParaRPr>
          </a:p>
          <a:p>
            <a:r>
              <a:rPr lang="de-DE" sz="2000" dirty="0" smtClean="0">
                <a:latin typeface="+mn-lt"/>
              </a:rPr>
              <a:t>	 =&gt; </a:t>
            </a:r>
            <a:r>
              <a:rPr lang="de-DE" sz="2000" dirty="0" smtClean="0">
                <a:solidFill>
                  <a:srgbClr val="008000"/>
                </a:solidFill>
                <a:latin typeface="+mn-lt"/>
              </a:rPr>
              <a:t>optimal</a:t>
            </a:r>
          </a:p>
          <a:p>
            <a:endParaRPr lang="de-DE" sz="2000" dirty="0" smtClean="0">
              <a:latin typeface="+mn-lt"/>
            </a:endParaRPr>
          </a:p>
          <a:p>
            <a:r>
              <a:rPr lang="de-DE" sz="2000" dirty="0" err="1" smtClean="0">
                <a:latin typeface="+mn-lt"/>
              </a:rPr>
              <a:t>Signature</a:t>
            </a:r>
            <a:r>
              <a:rPr lang="de-DE" sz="2000" dirty="0" smtClean="0">
                <a:latin typeface="+mn-lt"/>
              </a:rPr>
              <a:t>: </a:t>
            </a:r>
            <a:r>
              <a:rPr lang="de-DE" sz="2000" dirty="0" err="1" smtClean="0">
                <a:latin typeface="+mn-lt"/>
              </a:rPr>
              <a:t>One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node</a:t>
            </a:r>
            <a:r>
              <a:rPr lang="de-DE" sz="2000" dirty="0" smtClean="0">
                <a:latin typeface="+mn-lt"/>
              </a:rPr>
              <a:t> on </a:t>
            </a:r>
            <a:r>
              <a:rPr lang="de-DE" sz="2000" dirty="0" err="1" smtClean="0">
                <a:latin typeface="+mn-lt"/>
              </a:rPr>
              <a:t>each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level</a:t>
            </a:r>
            <a:r>
              <a:rPr lang="de-DE" sz="2000" dirty="0" smtClean="0">
                <a:latin typeface="+mn-lt"/>
              </a:rPr>
              <a:t> 0 &lt;= v &lt; h.</a:t>
            </a:r>
          </a:p>
          <a:p>
            <a:r>
              <a:rPr lang="de-DE" sz="2000" dirty="0" smtClean="0">
                <a:latin typeface="+mn-lt"/>
              </a:rPr>
              <a:t>	</a:t>
            </a:r>
            <a:r>
              <a:rPr lang="de-DE" sz="2000" dirty="0" err="1" smtClean="0">
                <a:latin typeface="+mn-lt"/>
              </a:rPr>
              <a:t>cost</a:t>
            </a:r>
            <a:r>
              <a:rPr lang="de-DE" sz="2000" dirty="0" smtClean="0"/>
              <a:t> 2</a:t>
            </a:r>
            <a:r>
              <a:rPr lang="de-DE" sz="2000" baseline="30000" dirty="0" smtClean="0"/>
              <a:t>h</a:t>
            </a:r>
            <a:r>
              <a:rPr lang="de-DE" sz="2000" dirty="0" smtClean="0"/>
              <a:t>-1 </a:t>
            </a:r>
            <a:r>
              <a:rPr lang="de-DE" sz="2000" dirty="0" err="1" smtClean="0"/>
              <a:t>leaves</a:t>
            </a:r>
            <a:r>
              <a:rPr lang="de-DE" sz="2000" dirty="0" smtClean="0"/>
              <a:t> + 2</a:t>
            </a:r>
            <a:r>
              <a:rPr lang="de-DE" sz="2000" baseline="30000" dirty="0" smtClean="0"/>
              <a:t>h</a:t>
            </a:r>
            <a:r>
              <a:rPr lang="de-DE" sz="2000" dirty="0" smtClean="0"/>
              <a:t>-1-h </a:t>
            </a:r>
            <a:r>
              <a:rPr lang="de-DE" sz="2000" dirty="0" err="1" smtClean="0"/>
              <a:t>nodes</a:t>
            </a:r>
            <a:r>
              <a:rPr lang="de-DE" sz="2000" dirty="0" smtClean="0"/>
              <a:t>.</a:t>
            </a:r>
          </a:p>
          <a:p>
            <a:endParaRPr lang="de-DE" sz="2000" dirty="0" smtClean="0">
              <a:latin typeface="+mn-lt"/>
            </a:endParaRPr>
          </a:p>
          <a:p>
            <a:r>
              <a:rPr lang="de-DE" sz="2000" b="1" dirty="0" err="1" smtClean="0">
                <a:latin typeface="+mn-lt"/>
              </a:rPr>
              <a:t>Many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nodes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are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computed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many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times</a:t>
            </a:r>
            <a:r>
              <a:rPr lang="de-DE" sz="2000" b="1" dirty="0" smtClean="0">
                <a:latin typeface="+mn-lt"/>
              </a:rPr>
              <a:t>! </a:t>
            </a:r>
          </a:p>
          <a:p>
            <a:r>
              <a:rPr lang="de-DE" sz="2000" dirty="0" smtClean="0">
                <a:latin typeface="+mn-lt"/>
              </a:rPr>
              <a:t>(e.g. </a:t>
            </a:r>
            <a:r>
              <a:rPr lang="de-DE" sz="2000" dirty="0" err="1" smtClean="0">
                <a:latin typeface="+mn-lt"/>
              </a:rPr>
              <a:t>those</a:t>
            </a:r>
            <a:r>
              <a:rPr lang="de-DE" sz="2000" dirty="0" smtClean="0">
                <a:latin typeface="+mn-lt"/>
              </a:rPr>
              <a:t> on </a:t>
            </a:r>
            <a:r>
              <a:rPr lang="de-DE" sz="2000" dirty="0" err="1" smtClean="0">
                <a:latin typeface="+mn-lt"/>
              </a:rPr>
              <a:t>level</a:t>
            </a:r>
            <a:r>
              <a:rPr lang="de-DE" sz="2000" dirty="0" smtClean="0">
                <a:latin typeface="+mn-lt"/>
              </a:rPr>
              <a:t> v=h-1 </a:t>
            </a:r>
            <a:r>
              <a:rPr lang="de-DE" sz="2000" dirty="0" err="1" smtClean="0">
                <a:latin typeface="+mn-lt"/>
              </a:rPr>
              <a:t>are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computed</a:t>
            </a:r>
            <a:r>
              <a:rPr lang="de-DE" sz="2000" dirty="0" smtClean="0">
                <a:latin typeface="+mn-lt"/>
              </a:rPr>
              <a:t> 2</a:t>
            </a:r>
            <a:r>
              <a:rPr lang="de-DE" sz="2000" baseline="30000" dirty="0" smtClean="0">
                <a:latin typeface="+mn-lt"/>
              </a:rPr>
              <a:t>h-1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times</a:t>
            </a:r>
            <a:r>
              <a:rPr lang="de-DE" sz="2000" dirty="0" smtClean="0">
                <a:latin typeface="+mn-lt"/>
              </a:rPr>
              <a:t>)</a:t>
            </a:r>
          </a:p>
          <a:p>
            <a:r>
              <a:rPr lang="de-DE" sz="2000" dirty="0" smtClean="0">
                <a:latin typeface="+mn-lt"/>
              </a:rPr>
              <a:t>	-&gt; Not optimal </a:t>
            </a:r>
            <a:r>
              <a:rPr lang="de-DE" sz="2000" dirty="0" err="1" smtClean="0">
                <a:latin typeface="+mn-lt"/>
              </a:rPr>
              <a:t>if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state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allowed</a:t>
            </a:r>
            <a:r>
              <a:rPr lang="de-DE" sz="2000" dirty="0" smtClean="0">
                <a:latin typeface="+mn-lt"/>
              </a:rPr>
              <a:t>	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91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138" y="2734816"/>
            <a:ext cx="8498334" cy="838200"/>
          </a:xfrm>
        </p:spPr>
        <p:txBody>
          <a:bodyPr>
            <a:normAutofit fontScale="90000"/>
          </a:bodyPr>
          <a:lstStyle/>
          <a:p>
            <a:pPr algn="ctr" fontAlgn="ctr">
              <a:spcAft>
                <a:spcPts val="600"/>
              </a:spcAft>
            </a:pPr>
            <a:r>
              <a:rPr lang="en-US" sz="4400" dirty="0" smtClean="0"/>
              <a:t>The BDS Algorithm</a:t>
            </a:r>
            <a:br>
              <a:rPr lang="en-US" sz="4400" dirty="0" smtClean="0"/>
            </a:br>
            <a:r>
              <a:rPr lang="en-US" sz="2700" dirty="0" smtClean="0"/>
              <a:t>[BDS08]</a:t>
            </a:r>
            <a:endParaRPr lang="en-US" sz="27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5791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(for all Tree Traversal Algorithms)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1" y="1700808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No Storage: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Signature: Compute one node on each level 0 &lt;= v &lt; h.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	Costs: 2</a:t>
            </a:r>
            <a:r>
              <a:rPr lang="en-US" sz="2000" baseline="30000" dirty="0" smtClean="0">
                <a:solidFill>
                  <a:srgbClr val="000000"/>
                </a:solidFill>
                <a:latin typeface="+mn-lt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-1 leaf + 2</a:t>
            </a:r>
            <a:r>
              <a:rPr lang="en-US" sz="2000" baseline="30000" dirty="0" smtClean="0">
                <a:solidFill>
                  <a:srgbClr val="000000"/>
                </a:solidFill>
                <a:latin typeface="+mn-lt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-1-h node computations.</a:t>
            </a:r>
          </a:p>
          <a:p>
            <a:pPr lvl="0"/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Example: XMSS with SHA2-256 and h = 20 	-&gt; </a:t>
            </a:r>
            <a:r>
              <a:rPr lang="en-US" sz="2000" dirty="0" smtClean="0">
                <a:solidFill>
                  <a:srgbClr val="CC0927"/>
                </a:solidFill>
              </a:rPr>
              <a:t>approx. </a:t>
            </a:r>
            <a:r>
              <a:rPr lang="en-US" sz="2000" dirty="0" smtClean="0">
                <a:solidFill>
                  <a:srgbClr val="CC0927"/>
                </a:solidFill>
                <a:latin typeface="+mn-lt"/>
              </a:rPr>
              <a:t>15min </a:t>
            </a:r>
          </a:p>
          <a:p>
            <a:pPr lvl="0"/>
            <a:endParaRPr lang="en-US" sz="2000" dirty="0">
              <a:solidFill>
                <a:srgbClr val="CC0927"/>
              </a:solidFill>
              <a:latin typeface="+mn-lt"/>
            </a:endParaRPr>
          </a:p>
          <a:p>
            <a:pPr lvl="0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Store whole tree: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000" baseline="30000" dirty="0" smtClean="0">
                <a:solidFill>
                  <a:srgbClr val="000000"/>
                </a:solidFill>
                <a:latin typeface="+mn-lt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n bits.</a:t>
            </a:r>
          </a:p>
          <a:p>
            <a:pPr lvl="0"/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Example: h=20, n=256; storage: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000" baseline="30000" dirty="0" smtClean="0">
                <a:solidFill>
                  <a:srgbClr val="000000"/>
                </a:solidFill>
                <a:latin typeface="+mn-lt"/>
              </a:rPr>
              <a:t>28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bits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= </a:t>
            </a:r>
            <a:r>
              <a:rPr lang="en-US" sz="2000" dirty="0" smtClean="0">
                <a:solidFill>
                  <a:srgbClr val="CC0927"/>
                </a:solidFill>
              </a:rPr>
              <a:t>32</a:t>
            </a:r>
            <a:r>
              <a:rPr lang="en-US" sz="2000" dirty="0" smtClean="0">
                <a:solidFill>
                  <a:srgbClr val="CC0927"/>
                </a:solidFill>
                <a:latin typeface="+mn-lt"/>
              </a:rPr>
              <a:t>MB</a:t>
            </a:r>
            <a:endParaRPr lang="en-US" sz="2000" dirty="0" smtClean="0">
              <a:solidFill>
                <a:srgbClr val="CC0927"/>
              </a:solidFill>
              <a:latin typeface="+mn-lt"/>
            </a:endParaRPr>
          </a:p>
          <a:p>
            <a:pPr lvl="0"/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lvl="0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Idea: Look for time-memory trade-off!</a:t>
            </a:r>
          </a:p>
        </p:txBody>
      </p:sp>
    </p:spTree>
    <p:extLst>
      <p:ext uri="{BB962C8B-B14F-4D97-AF65-F5344CB8AC3E}">
        <p14:creationId xmlns:p14="http://schemas.microsoft.com/office/powerpoint/2010/main" val="26049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138" y="2734816"/>
            <a:ext cx="8498334" cy="838200"/>
          </a:xfrm>
        </p:spPr>
        <p:txBody>
          <a:bodyPr/>
          <a:lstStyle/>
          <a:p>
            <a:pPr algn="ctr" fontAlgn="ctr">
              <a:spcAft>
                <a:spcPts val="600"/>
              </a:spcAft>
            </a:pPr>
            <a:r>
              <a:rPr lang="en-US" sz="4400" dirty="0" smtClean="0"/>
              <a:t>Use a State</a:t>
            </a:r>
            <a:endParaRPr lang="en-US" sz="44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8905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Authentication </a:t>
            </a:r>
            <a:r>
              <a:rPr lang="de-DE" dirty="0" err="1" smtClean="0"/>
              <a:t>Paths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50825" y="1592263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 smtClean="0"/>
              <a:t> </a:t>
            </a:r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 smtClean="0"/>
              <a:t>  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454795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1534295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1032645" y="4022700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2112145" y="33019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9" name="Oval 40"/>
          <p:cNvSpPr>
            <a:spLocks noChangeArrowheads="1"/>
          </p:cNvSpPr>
          <p:nvPr/>
        </p:nvSpPr>
        <p:spPr bwMode="auto">
          <a:xfrm>
            <a:off x="4199707" y="2509812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 flipH="1">
            <a:off x="815157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1246957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" name="Line 65"/>
          <p:cNvSpPr>
            <a:spLocks noChangeShapeType="1"/>
          </p:cNvSpPr>
          <p:nvPr/>
        </p:nvSpPr>
        <p:spPr bwMode="auto">
          <a:xfrm flipH="1">
            <a:off x="1391420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>
            <a:off x="2328045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2" name="Line 69"/>
          <p:cNvSpPr>
            <a:spLocks noChangeShapeType="1"/>
          </p:cNvSpPr>
          <p:nvPr/>
        </p:nvSpPr>
        <p:spPr bwMode="auto">
          <a:xfrm flipH="1">
            <a:off x="2472507" y="2941612"/>
            <a:ext cx="19431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Line 70"/>
          <p:cNvSpPr>
            <a:spLocks noChangeShapeType="1"/>
          </p:cNvSpPr>
          <p:nvPr/>
        </p:nvSpPr>
        <p:spPr bwMode="auto">
          <a:xfrm>
            <a:off x="4415607" y="2941612"/>
            <a:ext cx="20161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2547935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49" name="Oval 27"/>
          <p:cNvSpPr>
            <a:spLocks noChangeArrowheads="1"/>
          </p:cNvSpPr>
          <p:nvPr/>
        </p:nvSpPr>
        <p:spPr bwMode="auto">
          <a:xfrm>
            <a:off x="3627435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0" name="Oval 34"/>
          <p:cNvSpPr>
            <a:spLocks noChangeArrowheads="1"/>
          </p:cNvSpPr>
          <p:nvPr/>
        </p:nvSpPr>
        <p:spPr bwMode="auto">
          <a:xfrm>
            <a:off x="3125785" y="4032382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H="1">
            <a:off x="2908297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2" name="Line 58"/>
          <p:cNvSpPr>
            <a:spLocks noChangeShapeType="1"/>
          </p:cNvSpPr>
          <p:nvPr/>
        </p:nvSpPr>
        <p:spPr bwMode="auto">
          <a:xfrm>
            <a:off x="3340097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4716016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5795516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5" name="Oval 34"/>
          <p:cNvSpPr>
            <a:spLocks noChangeArrowheads="1"/>
          </p:cNvSpPr>
          <p:nvPr/>
        </p:nvSpPr>
        <p:spPr bwMode="auto">
          <a:xfrm>
            <a:off x="5293866" y="4022700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6" name="Oval 38"/>
          <p:cNvSpPr>
            <a:spLocks noChangeArrowheads="1"/>
          </p:cNvSpPr>
          <p:nvPr/>
        </p:nvSpPr>
        <p:spPr bwMode="auto">
          <a:xfrm>
            <a:off x="6373366" y="33019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5076378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508178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 flipH="1">
            <a:off x="5652641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>
            <a:off x="6589266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1" name="Oval 26"/>
          <p:cNvSpPr>
            <a:spLocks noChangeArrowheads="1"/>
          </p:cNvSpPr>
          <p:nvPr/>
        </p:nvSpPr>
        <p:spPr bwMode="auto">
          <a:xfrm>
            <a:off x="6809156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7888656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3" name="Oval 34"/>
          <p:cNvSpPr>
            <a:spLocks noChangeArrowheads="1"/>
          </p:cNvSpPr>
          <p:nvPr/>
        </p:nvSpPr>
        <p:spPr bwMode="auto">
          <a:xfrm>
            <a:off x="7387006" y="4032382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7169518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5" name="Line 58"/>
          <p:cNvSpPr>
            <a:spLocks noChangeShapeType="1"/>
          </p:cNvSpPr>
          <p:nvPr/>
        </p:nvSpPr>
        <p:spPr bwMode="auto">
          <a:xfrm>
            <a:off x="7601318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657441" y="5255327"/>
            <a:ext cx="0" cy="477929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3347E-7 L 0.11805 -1.13347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1.13347E-7 L 0.23126 -1.13347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26 -1.13347E-7 L 0.34931 -1.1334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31 -1.13347E-7 L 0.46754 -1.13347E-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1.13347E-7 L 0.5856 -1.13347E-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6 -1.13347E-7 L 0.69584 -1.13347E-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584 -1.13347E-7 L 0.81407 -1.13347E-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Observation 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1" y="1556792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Same node in authentication path is recomputed many times!</a:t>
            </a:r>
          </a:p>
          <a:p>
            <a:r>
              <a:rPr lang="en-US" sz="2000" dirty="0" smtClean="0">
                <a:latin typeface="+mn-lt"/>
              </a:rPr>
              <a:t>	</a:t>
            </a:r>
            <a:r>
              <a:rPr lang="en-US" sz="2000" dirty="0" smtClean="0">
                <a:solidFill>
                  <a:srgbClr val="CC0927"/>
                </a:solidFill>
                <a:latin typeface="+mn-lt"/>
              </a:rPr>
              <a:t>Node on level v is recomputed for 2</a:t>
            </a:r>
            <a:r>
              <a:rPr lang="en-US" sz="2000" baseline="30000" dirty="0" smtClean="0">
                <a:solidFill>
                  <a:srgbClr val="CC0927"/>
                </a:solidFill>
                <a:latin typeface="+mn-lt"/>
              </a:rPr>
              <a:t>v</a:t>
            </a:r>
            <a:r>
              <a:rPr lang="en-US" sz="2000" dirty="0" smtClean="0">
                <a:solidFill>
                  <a:srgbClr val="CC0927"/>
                </a:solidFill>
                <a:latin typeface="+mn-lt"/>
              </a:rPr>
              <a:t> </a:t>
            </a:r>
            <a:r>
              <a:rPr lang="en-US" sz="2000" u="sng" dirty="0" smtClean="0">
                <a:solidFill>
                  <a:srgbClr val="CC0927"/>
                </a:solidFill>
                <a:latin typeface="+mn-lt"/>
              </a:rPr>
              <a:t>successive</a:t>
            </a:r>
            <a:r>
              <a:rPr lang="en-US" sz="2000" dirty="0" smtClean="0">
                <a:solidFill>
                  <a:srgbClr val="CC0927"/>
                </a:solidFill>
                <a:latin typeface="+mn-lt"/>
              </a:rPr>
              <a:t> paths.</a:t>
            </a:r>
          </a:p>
          <a:p>
            <a:endParaRPr lang="en-US" sz="2000" dirty="0" smtClean="0">
              <a:solidFill>
                <a:srgbClr val="CC0927"/>
              </a:solidFill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Idea: Keep authentication path in state.</a:t>
            </a:r>
          </a:p>
          <a:p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-&gt; Only have to update “new” nodes.</a:t>
            </a:r>
          </a:p>
          <a:p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Result</a:t>
            </a:r>
          </a:p>
          <a:p>
            <a:r>
              <a:rPr lang="en-US" sz="2000" dirty="0" smtClean="0">
                <a:latin typeface="+mn-lt"/>
              </a:rPr>
              <a:t>Storage: 	h nodes</a:t>
            </a:r>
          </a:p>
          <a:p>
            <a:r>
              <a:rPr lang="en-US" sz="2000" dirty="0" smtClean="0">
                <a:latin typeface="+mn-lt"/>
              </a:rPr>
              <a:t>Time:     	~ h leaf + h node computations (average)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b="1" dirty="0" smtClean="0">
                <a:solidFill>
                  <a:srgbClr val="CC0927"/>
                </a:solidFill>
                <a:latin typeface="+mn-lt"/>
              </a:rPr>
              <a:t>But: Worst case still </a:t>
            </a:r>
            <a:r>
              <a:rPr lang="en-US" sz="2000" b="1" dirty="0" smtClean="0">
                <a:solidFill>
                  <a:srgbClr val="CC0927"/>
                </a:solidFill>
                <a:latin typeface="Verdana"/>
              </a:rPr>
              <a:t>2</a:t>
            </a:r>
            <a:r>
              <a:rPr lang="en-US" sz="2000" b="1" baseline="30000" dirty="0" smtClean="0">
                <a:solidFill>
                  <a:srgbClr val="CC0927"/>
                </a:solidFill>
                <a:latin typeface="Verdana"/>
              </a:rPr>
              <a:t>h</a:t>
            </a:r>
            <a:r>
              <a:rPr lang="en-US" sz="2000" b="1" dirty="0" smtClean="0">
                <a:solidFill>
                  <a:srgbClr val="CC0927"/>
                </a:solidFill>
                <a:latin typeface="Verdana"/>
              </a:rPr>
              <a:t>-1 leaf + 2</a:t>
            </a:r>
            <a:r>
              <a:rPr lang="en-US" sz="2000" b="1" baseline="30000" dirty="0" smtClean="0">
                <a:solidFill>
                  <a:srgbClr val="CC0927"/>
                </a:solidFill>
                <a:latin typeface="Verdana"/>
              </a:rPr>
              <a:t>h</a:t>
            </a:r>
            <a:r>
              <a:rPr lang="en-US" sz="2000" b="1" dirty="0" smtClean="0">
                <a:solidFill>
                  <a:srgbClr val="CC0927"/>
                </a:solidFill>
                <a:latin typeface="Verdana"/>
              </a:rPr>
              <a:t>-1-h node computations!</a:t>
            </a:r>
          </a:p>
          <a:p>
            <a:r>
              <a:rPr lang="en-US" sz="2000" b="1" dirty="0" smtClean="0">
                <a:solidFill>
                  <a:srgbClr val="CC0927"/>
                </a:solidFill>
                <a:latin typeface="Verdana"/>
              </a:rPr>
              <a:t>-&gt; Keep in mind. To be solved.</a:t>
            </a:r>
            <a:endParaRPr lang="en-US" sz="2000" dirty="0" smtClean="0">
              <a:solidFill>
                <a:srgbClr val="CC092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7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Observation 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1" y="299695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When new left node in authentication path is needed, its children have been part of previous authentication paths.  </a:t>
            </a:r>
          </a:p>
        </p:txBody>
      </p:sp>
    </p:spTree>
    <p:extLst>
      <p:ext uri="{BB962C8B-B14F-4D97-AF65-F5344CB8AC3E}">
        <p14:creationId xmlns:p14="http://schemas.microsoft.com/office/powerpoint/2010/main" val="26609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Computing </a:t>
            </a:r>
            <a:r>
              <a:rPr lang="de-DE" dirty="0" err="1" smtClean="0"/>
              <a:t>Left</a:t>
            </a:r>
            <a:r>
              <a:rPr lang="de-DE" dirty="0" smtClean="0"/>
              <a:t> Nodes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50825" y="1592263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 smtClean="0"/>
              <a:t> </a:t>
            </a:r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endParaRPr lang="en-US" sz="2400" kern="0" dirty="0" smtClean="0"/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400" kern="0" dirty="0" smtClean="0"/>
              <a:t>  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454795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1534295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1032645" y="4022700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2112145" y="33019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9" name="Oval 40"/>
          <p:cNvSpPr>
            <a:spLocks noChangeArrowheads="1"/>
          </p:cNvSpPr>
          <p:nvPr/>
        </p:nvSpPr>
        <p:spPr bwMode="auto">
          <a:xfrm>
            <a:off x="4199707" y="2509812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" name="Line 57"/>
          <p:cNvSpPr>
            <a:spLocks noChangeShapeType="1"/>
          </p:cNvSpPr>
          <p:nvPr/>
        </p:nvSpPr>
        <p:spPr bwMode="auto">
          <a:xfrm flipH="1">
            <a:off x="815157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>
            <a:off x="1246957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" name="Line 65"/>
          <p:cNvSpPr>
            <a:spLocks noChangeShapeType="1"/>
          </p:cNvSpPr>
          <p:nvPr/>
        </p:nvSpPr>
        <p:spPr bwMode="auto">
          <a:xfrm flipH="1">
            <a:off x="1391420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>
            <a:off x="2328045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2" name="Line 69"/>
          <p:cNvSpPr>
            <a:spLocks noChangeShapeType="1"/>
          </p:cNvSpPr>
          <p:nvPr/>
        </p:nvSpPr>
        <p:spPr bwMode="auto">
          <a:xfrm flipH="1">
            <a:off x="2472507" y="2941612"/>
            <a:ext cx="19431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3" name="Line 70"/>
          <p:cNvSpPr>
            <a:spLocks noChangeShapeType="1"/>
          </p:cNvSpPr>
          <p:nvPr/>
        </p:nvSpPr>
        <p:spPr bwMode="auto">
          <a:xfrm>
            <a:off x="4415607" y="2941612"/>
            <a:ext cx="20161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2547935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49" name="Oval 27"/>
          <p:cNvSpPr>
            <a:spLocks noChangeArrowheads="1"/>
          </p:cNvSpPr>
          <p:nvPr/>
        </p:nvSpPr>
        <p:spPr bwMode="auto">
          <a:xfrm>
            <a:off x="3627435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0" name="Oval 34"/>
          <p:cNvSpPr>
            <a:spLocks noChangeArrowheads="1"/>
          </p:cNvSpPr>
          <p:nvPr/>
        </p:nvSpPr>
        <p:spPr bwMode="auto">
          <a:xfrm>
            <a:off x="3125785" y="4032382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H="1">
            <a:off x="2908297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2" name="Line 58"/>
          <p:cNvSpPr>
            <a:spLocks noChangeShapeType="1"/>
          </p:cNvSpPr>
          <p:nvPr/>
        </p:nvSpPr>
        <p:spPr bwMode="auto">
          <a:xfrm>
            <a:off x="3340097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4716016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5795516" y="4741837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5" name="Oval 34"/>
          <p:cNvSpPr>
            <a:spLocks noChangeArrowheads="1"/>
          </p:cNvSpPr>
          <p:nvPr/>
        </p:nvSpPr>
        <p:spPr bwMode="auto">
          <a:xfrm>
            <a:off x="5293866" y="4022700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6" name="Oval 38"/>
          <p:cNvSpPr>
            <a:spLocks noChangeArrowheads="1"/>
          </p:cNvSpPr>
          <p:nvPr/>
        </p:nvSpPr>
        <p:spPr bwMode="auto">
          <a:xfrm>
            <a:off x="6373366" y="33019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5076378" y="44545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508178" y="4454500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 flipH="1">
            <a:off x="5652641" y="3733775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>
            <a:off x="6589266" y="3733775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1" name="Oval 26"/>
          <p:cNvSpPr>
            <a:spLocks noChangeArrowheads="1"/>
          </p:cNvSpPr>
          <p:nvPr/>
        </p:nvSpPr>
        <p:spPr bwMode="auto">
          <a:xfrm>
            <a:off x="6809156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7888656" y="4751519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3" name="Oval 34"/>
          <p:cNvSpPr>
            <a:spLocks noChangeArrowheads="1"/>
          </p:cNvSpPr>
          <p:nvPr/>
        </p:nvSpPr>
        <p:spPr bwMode="auto">
          <a:xfrm>
            <a:off x="7387006" y="4032382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7169518" y="4464182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5" name="Line 58"/>
          <p:cNvSpPr>
            <a:spLocks noChangeShapeType="1"/>
          </p:cNvSpPr>
          <p:nvPr/>
        </p:nvSpPr>
        <p:spPr bwMode="auto">
          <a:xfrm>
            <a:off x="7601318" y="4464182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cxnSp>
        <p:nvCxnSpPr>
          <p:cNvPr id="36" name="Gerade Verbindung mit Pfeil 35"/>
          <p:cNvCxnSpPr/>
          <p:nvPr/>
        </p:nvCxnSpPr>
        <p:spPr>
          <a:xfrm flipV="1">
            <a:off x="3840875" y="5255327"/>
            <a:ext cx="0" cy="477929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906161" y="5309917"/>
            <a:ext cx="43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graphicFrame>
        <p:nvGraphicFramePr>
          <p:cNvPr id="38" name="Objekt 37"/>
          <p:cNvGraphicFramePr>
            <a:graphicFrameLocks noChangeAspect="1"/>
          </p:cNvGraphicFramePr>
          <p:nvPr/>
        </p:nvGraphicFramePr>
        <p:xfrm>
          <a:off x="1477709" y="4027488"/>
          <a:ext cx="16367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Formel" r:id="rId3" imgW="634680" imgH="241200" progId="Equation.3">
                  <p:embed/>
                </p:oleObj>
              </mc:Choice>
              <mc:Fallback>
                <p:oleObj name="Formel" r:id="rId3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709" y="4027488"/>
                        <a:ext cx="1636713" cy="458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626718" y="4005263"/>
          <a:ext cx="24574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Formel" r:id="rId5" imgW="952200" imgH="228600" progId="Equation.3">
                  <p:embed/>
                </p:oleObj>
              </mc:Choice>
              <mc:Fallback>
                <p:oleObj name="Formel" r:id="rId5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718" y="4005263"/>
                        <a:ext cx="2457450" cy="433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Gerade Verbindung 38"/>
          <p:cNvCxnSpPr/>
          <p:nvPr/>
        </p:nvCxnSpPr>
        <p:spPr>
          <a:xfrm>
            <a:off x="250825" y="3140968"/>
            <a:ext cx="792157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251520" y="3861048"/>
            <a:ext cx="792157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273528" y="3284984"/>
            <a:ext cx="7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CC0927"/>
                </a:solidFill>
                <a:latin typeface="Times New Roman" pitchFamily="18" charset="0"/>
                <a:cs typeface="Times New Roman" pitchFamily="18" charset="0"/>
              </a:rPr>
              <a:t>v = 2</a:t>
            </a:r>
            <a:endParaRPr lang="de-DE" i="1" dirty="0">
              <a:solidFill>
                <a:srgbClr val="CC092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1.13347E-7 L 0.11944 -1.1334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(Hash) function families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{0,1}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de-DE" b="0" dirty="0" smtClean="0"/>
              </a:p>
              <a:p>
                <a:endParaRPr lang="de-DE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de-DE" dirty="0" smtClean="0"/>
              </a:p>
              <a:p>
                <a:r>
                  <a:rPr lang="de-DE" dirty="0" smtClean="0"/>
                  <a:t>„efficient“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rapezoid 3"/>
              <p:cNvSpPr/>
              <p:nvPr/>
            </p:nvSpPr>
            <p:spPr>
              <a:xfrm>
                <a:off x="7031945" y="3982569"/>
                <a:ext cx="1056418" cy="731160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rapezoi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945" y="3982569"/>
                <a:ext cx="1056418" cy="731160"/>
              </a:xfrm>
              <a:prstGeom prst="trapezoid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mit Pfeil 6"/>
          <p:cNvCxnSpPr>
            <a:endCxn id="4" idx="2"/>
          </p:cNvCxnSpPr>
          <p:nvPr/>
        </p:nvCxnSpPr>
        <p:spPr>
          <a:xfrm flipV="1">
            <a:off x="7560154" y="4713729"/>
            <a:ext cx="0" cy="576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8"/>
          <p:cNvCxnSpPr>
            <a:stCxn id="4" idx="0"/>
          </p:cNvCxnSpPr>
          <p:nvPr/>
        </p:nvCxnSpPr>
        <p:spPr>
          <a:xfrm flipV="1">
            <a:off x="7560154" y="3517579"/>
            <a:ext cx="0" cy="4649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17"/>
              <p:cNvSpPr txBox="1"/>
              <p:nvPr/>
            </p:nvSpPr>
            <p:spPr>
              <a:xfrm>
                <a:off x="7070688" y="5290041"/>
                <a:ext cx="1408037" cy="586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{0,1}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sz="2800" baseline="30000" dirty="0"/>
              </a:p>
            </p:txBody>
          </p:sp>
        </mc:Choice>
        <mc:Fallback xmlns="">
          <p:sp>
            <p:nvSpPr>
              <p:cNvPr id="7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688" y="5290041"/>
                <a:ext cx="1408037" cy="5869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18"/>
              <p:cNvSpPr txBox="1"/>
              <p:nvPr/>
            </p:nvSpPr>
            <p:spPr>
              <a:xfrm>
                <a:off x="6927588" y="2996026"/>
                <a:ext cx="1408038" cy="52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{0,1}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800" baseline="30000" dirty="0"/>
              </a:p>
            </p:txBody>
          </p:sp>
        </mc:Choice>
        <mc:Fallback xmlns="">
          <p:sp>
            <p:nvSpPr>
              <p:cNvPr id="8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588" y="2996026"/>
                <a:ext cx="1408038" cy="521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1" y="2845385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Storing          	nodes        </a:t>
            </a:r>
          </a:p>
          <a:p>
            <a:r>
              <a:rPr lang="en-US" sz="2000" dirty="0" smtClean="0">
                <a:latin typeface="+mn-lt"/>
              </a:rPr>
              <a:t>                             </a:t>
            </a:r>
          </a:p>
          <a:p>
            <a:r>
              <a:rPr lang="en-US" sz="2000" dirty="0" smtClean="0">
                <a:latin typeface="+mn-lt"/>
              </a:rPr>
              <a:t>all left nodes can be computed with one node computation / node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1503363" y="2628900"/>
          <a:ext cx="61436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Formel" r:id="rId4" imgW="304560" imgH="431640" progId="Equation.3">
                  <p:embed/>
                </p:oleObj>
              </mc:Choice>
              <mc:Fallback>
                <p:oleObj name="Formel" r:id="rId4" imgW="304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2628900"/>
                        <a:ext cx="614362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7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Observation 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1" y="162880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Right child nodes on high levels are most costly.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omputing node on level v requires</a:t>
            </a:r>
          </a:p>
          <a:p>
            <a:r>
              <a:rPr lang="en-US" sz="2000" dirty="0" smtClean="0">
                <a:latin typeface="+mn-lt"/>
              </a:rPr>
              <a:t>2</a:t>
            </a:r>
            <a:r>
              <a:rPr lang="en-US" sz="2000" baseline="30000" dirty="0" smtClean="0">
                <a:latin typeface="+mn-lt"/>
              </a:rPr>
              <a:t>v</a:t>
            </a:r>
            <a:r>
              <a:rPr lang="en-US" sz="2000" dirty="0" smtClean="0">
                <a:latin typeface="+mn-lt"/>
              </a:rPr>
              <a:t> leaf and 2</a:t>
            </a:r>
            <a:r>
              <a:rPr lang="en-US" sz="2000" baseline="30000" dirty="0" smtClean="0">
                <a:latin typeface="+mn-lt"/>
              </a:rPr>
              <a:t>v</a:t>
            </a:r>
            <a:r>
              <a:rPr lang="en-US" sz="2000" dirty="0" smtClean="0">
                <a:latin typeface="+mn-lt"/>
              </a:rPr>
              <a:t>-1 node computations.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Idea: Store right nodes on top k levels during key generation.</a:t>
            </a:r>
          </a:p>
          <a:p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Result</a:t>
            </a:r>
          </a:p>
          <a:p>
            <a:r>
              <a:rPr lang="en-US" sz="2000" dirty="0" smtClean="0">
                <a:latin typeface="+mn-lt"/>
              </a:rPr>
              <a:t>Storage: 	2</a:t>
            </a:r>
            <a:r>
              <a:rPr lang="en-US" sz="2000" baseline="30000" dirty="0" smtClean="0">
                <a:latin typeface="+mn-lt"/>
              </a:rPr>
              <a:t>k</a:t>
            </a:r>
            <a:r>
              <a:rPr lang="en-US" sz="2000" dirty="0" smtClean="0">
                <a:latin typeface="+mn-lt"/>
              </a:rPr>
              <a:t>-2 n bit nodes </a:t>
            </a:r>
          </a:p>
          <a:p>
            <a:r>
              <a:rPr lang="en-US" sz="2000" dirty="0" smtClean="0">
                <a:latin typeface="+mn-lt"/>
              </a:rPr>
              <a:t>Time: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latin typeface="+mn-lt"/>
              </a:rPr>
              <a:t>~ h-k leaf + h-k node computations (average)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b="1" dirty="0" smtClean="0">
                <a:solidFill>
                  <a:srgbClr val="CC0927"/>
                </a:solidFill>
                <a:latin typeface="+mn-lt"/>
              </a:rPr>
              <a:t>Still: Worst case </a:t>
            </a:r>
            <a:r>
              <a:rPr lang="en-US" sz="2000" b="1" dirty="0" smtClean="0">
                <a:solidFill>
                  <a:srgbClr val="CC0927"/>
                </a:solidFill>
                <a:latin typeface="Verdana"/>
              </a:rPr>
              <a:t>2</a:t>
            </a:r>
            <a:r>
              <a:rPr lang="en-US" sz="2000" b="1" baseline="30000" dirty="0" smtClean="0">
                <a:solidFill>
                  <a:srgbClr val="CC0927"/>
                </a:solidFill>
                <a:latin typeface="Verdana"/>
              </a:rPr>
              <a:t>h-k</a:t>
            </a:r>
            <a:r>
              <a:rPr lang="en-US" sz="2000" b="1" dirty="0" smtClean="0">
                <a:solidFill>
                  <a:srgbClr val="CC0927"/>
                </a:solidFill>
                <a:latin typeface="Verdana"/>
              </a:rPr>
              <a:t>-1 leaf + 2</a:t>
            </a:r>
            <a:r>
              <a:rPr lang="en-US" sz="2000" b="1" baseline="30000" dirty="0" smtClean="0">
                <a:solidFill>
                  <a:srgbClr val="CC0927"/>
                </a:solidFill>
                <a:latin typeface="Verdana"/>
              </a:rPr>
              <a:t>h-k</a:t>
            </a:r>
            <a:r>
              <a:rPr lang="en-US" sz="2000" b="1" dirty="0" smtClean="0">
                <a:solidFill>
                  <a:srgbClr val="CC0927"/>
                </a:solidFill>
                <a:latin typeface="Verdana"/>
              </a:rPr>
              <a:t>-1-(h-k) node computations!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87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138" y="2734816"/>
            <a:ext cx="8498334" cy="838200"/>
          </a:xfrm>
        </p:spPr>
        <p:txBody>
          <a:bodyPr/>
          <a:lstStyle/>
          <a:p>
            <a:pPr algn="ctr" fontAlgn="ctr">
              <a:spcAft>
                <a:spcPts val="600"/>
              </a:spcAft>
            </a:pPr>
            <a:r>
              <a:rPr lang="en-US" sz="4400" dirty="0" smtClean="0"/>
              <a:t>Distribute Computation</a:t>
            </a:r>
            <a:endParaRPr lang="en-US" sz="44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1596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Intuition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1" y="1556793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+mn-lt"/>
              </a:rPr>
              <a:t>Observation</a:t>
            </a:r>
            <a:r>
              <a:rPr lang="en-US" sz="2000" b="1" dirty="0" smtClean="0">
                <a:latin typeface="+mn-lt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For every second signature only one leaf computation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Average runtime:</a:t>
            </a:r>
            <a:r>
              <a:rPr lang="pt-BR" sz="2000" dirty="0" smtClean="0">
                <a:latin typeface="+mn-lt"/>
              </a:rPr>
              <a:t> ~ h-k leaf + h-k node computations </a:t>
            </a:r>
            <a:endParaRPr lang="en-US" sz="2000" dirty="0" smtClean="0">
              <a:latin typeface="+mn-lt"/>
            </a:endParaRPr>
          </a:p>
          <a:p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Idea: Distribute computation to achieve average runtime in worst case.</a:t>
            </a:r>
          </a:p>
          <a:p>
            <a:endParaRPr lang="en-US" sz="2000" b="1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Focus on d</a:t>
            </a:r>
            <a:r>
              <a:rPr lang="en-US" sz="2000" dirty="0" smtClean="0">
                <a:solidFill>
                  <a:srgbClr val="CC0927"/>
                </a:solidFill>
                <a:latin typeface="+mn-lt"/>
              </a:rPr>
              <a:t>istributing computation of leaves</a:t>
            </a:r>
          </a:p>
          <a:p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79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TreeHash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Updates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50825" y="1484784"/>
            <a:ext cx="8640763" cy="4500562"/>
          </a:xfrm>
          <a:prstGeom prst="rect">
            <a:avLst/>
          </a:prstGeom>
        </p:spPr>
        <p:txBody>
          <a:bodyPr/>
          <a:lstStyle/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TreeHash.init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v,i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000" kern="0" dirty="0" smtClean="0">
                <a:latin typeface="+mn-lt"/>
              </a:rPr>
              <a:t>1: Init Stack, N1, N2, j=</a:t>
            </a:r>
            <a:r>
              <a:rPr lang="en-US" sz="2000" kern="0" dirty="0" err="1" smtClean="0">
                <a:latin typeface="+mn-lt"/>
              </a:rPr>
              <a:t>i</a:t>
            </a:r>
            <a:r>
              <a:rPr lang="en-US" sz="2000" kern="0" dirty="0" smtClean="0">
                <a:latin typeface="+mn-lt"/>
              </a:rPr>
              <a:t>, </a:t>
            </a:r>
            <a:r>
              <a:rPr lang="en-US" sz="2000" kern="0" dirty="0" err="1" smtClean="0">
                <a:latin typeface="+mn-lt"/>
              </a:rPr>
              <a:t>j_max</a:t>
            </a:r>
            <a:r>
              <a:rPr lang="en-US" sz="2000" kern="0" dirty="0" smtClean="0">
                <a:latin typeface="+mn-lt"/>
              </a:rPr>
              <a:t> =</a:t>
            </a:r>
            <a:r>
              <a:rPr lang="en-US" sz="2000" kern="0" dirty="0" smtClean="0"/>
              <a:t> i+2</a:t>
            </a:r>
            <a:r>
              <a:rPr lang="en-US" sz="2000" kern="0" baseline="30000" dirty="0" smtClean="0"/>
              <a:t>v</a:t>
            </a:r>
            <a:r>
              <a:rPr lang="en-US" sz="2000" kern="0" dirty="0" smtClean="0"/>
              <a:t>-1</a:t>
            </a:r>
            <a:r>
              <a:rPr lang="en-US" sz="2000" kern="0" dirty="0" smtClean="0">
                <a:latin typeface="+mn-lt"/>
              </a:rPr>
              <a:t> 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2: Exit</a:t>
            </a:r>
          </a:p>
          <a:p>
            <a:pPr marL="179388" lvl="0" indent="-179388" eaLnBrk="0" hangingPunct="0"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000000"/>
              </a:solidFill>
              <a:latin typeface="Verdana"/>
            </a:endParaRPr>
          </a:p>
          <a:p>
            <a:pPr marL="179388" lvl="0" indent="-179388" eaLnBrk="0" hangingPunct="0">
              <a:spcBef>
                <a:spcPct val="20000"/>
              </a:spcBef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Verdana"/>
              </a:rPr>
              <a:t>TreeHash.update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>()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1: If j &lt;= </a:t>
            </a:r>
            <a:r>
              <a:rPr lang="en-US" sz="2000" kern="0" dirty="0" err="1" smtClean="0">
                <a:latin typeface="+mn-lt"/>
              </a:rPr>
              <a:t>j_max</a:t>
            </a:r>
            <a:r>
              <a:rPr lang="en-US" sz="2000" kern="0" dirty="0" smtClean="0">
                <a:latin typeface="+mn-lt"/>
              </a:rPr>
              <a:t> 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2:	N1 = </a:t>
            </a:r>
            <a:r>
              <a:rPr lang="en-US" sz="2000" kern="0" dirty="0" err="1" smtClean="0">
                <a:latin typeface="+mn-lt"/>
              </a:rPr>
              <a:t>LeafCalc</a:t>
            </a:r>
            <a:r>
              <a:rPr lang="en-US" sz="2000" kern="0" dirty="0" smtClean="0">
                <a:latin typeface="+mn-lt"/>
              </a:rPr>
              <a:t>(j)</a:t>
            </a:r>
          </a:p>
          <a:p>
            <a:pPr marL="179388" indent="-179388" eaLnBrk="0" hangingPunct="0">
              <a:spcBef>
                <a:spcPct val="20000"/>
              </a:spcBef>
            </a:pPr>
            <a:r>
              <a:rPr lang="en-US" sz="2000" kern="0" dirty="0" smtClean="0">
                <a:latin typeface="+mn-lt"/>
              </a:rPr>
              <a:t>3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While N1</a:t>
            </a:r>
            <a:r>
              <a:rPr lang="en-US" sz="2000" kern="0" dirty="0" smtClean="0">
                <a:latin typeface="+mn-lt"/>
              </a:rPr>
              <a:t>.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>level()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==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Stack.top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</a:t>
            </a:r>
            <a:r>
              <a:rPr lang="en-US" sz="2000" kern="0" dirty="0" smtClean="0">
                <a:latin typeface="+mn-lt"/>
              </a:rPr>
              <a:t>.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>level()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5:		N2 = Stack.pop()</a:t>
            </a:r>
          </a:p>
          <a:p>
            <a:pPr marL="179388" indent="-179388" eaLnBrk="0" hangingPunct="0">
              <a:spcBef>
                <a:spcPct val="20000"/>
              </a:spcBef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6:		N1 = </a:t>
            </a:r>
            <a:r>
              <a:rPr lang="en-US" sz="2000" kern="0" dirty="0" err="1" smtClean="0">
                <a:solidFill>
                  <a:srgbClr val="000000"/>
                </a:solidFill>
                <a:latin typeface="Verdana"/>
              </a:rPr>
              <a:t>ComputeParent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</a:rPr>
              <a:t>( N2, N1 )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7:	</a:t>
            </a:r>
            <a:r>
              <a:rPr lang="en-US" sz="2000" kern="0" dirty="0" err="1" smtClean="0">
                <a:latin typeface="+mn-lt"/>
              </a:rPr>
              <a:t>Stack.push</a:t>
            </a:r>
            <a:r>
              <a:rPr lang="en-US" sz="2000" kern="0" dirty="0" smtClean="0">
                <a:latin typeface="+mn-lt"/>
              </a:rPr>
              <a:t>(N1)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8: Set j = j+1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n-lt"/>
              </a:rPr>
              <a:t>9: Exit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lvl="0" indent="-179388" eaLnBrk="0" hangingPunct="0">
              <a:spcBef>
                <a:spcPct val="20000"/>
              </a:spcBef>
            </a:pPr>
            <a:r>
              <a:rPr lang="en-US" sz="2000" kern="0" dirty="0" smtClean="0"/>
              <a:t> 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>
            <a:off x="250825" y="1844824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242811" y="2564904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242811" y="1502202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251520" y="2973161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51520" y="3293693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51717" y="6217558"/>
            <a:ext cx="86407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4572000" y="3212976"/>
            <a:ext cx="3816424" cy="864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leaf</a:t>
            </a:r>
            <a:r>
              <a:rPr lang="de-DE" dirty="0" smtClean="0"/>
              <a:t> per update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3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Distribute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Computation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1521" y="1556793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latin typeface="+mn-lt"/>
              </a:rPr>
              <a:t>Concept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Run one </a:t>
            </a:r>
            <a:r>
              <a:rPr lang="en-US" sz="2000" dirty="0" err="1" smtClean="0">
                <a:latin typeface="+mn-lt"/>
              </a:rPr>
              <a:t>TreeHash</a:t>
            </a:r>
            <a:r>
              <a:rPr lang="en-US" sz="2000" dirty="0" smtClean="0">
                <a:latin typeface="+mn-lt"/>
              </a:rPr>
              <a:t> instance per level 0 &lt;= v &lt; h-k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Start computation of next right node on level v when current node becomes part of authentication path. 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Use scheduling strategy to guarantee that nodes are finished in time.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Distribute (h-k)/2 updates per signature among all running </a:t>
            </a:r>
            <a:r>
              <a:rPr lang="en-US" sz="2000" dirty="0" err="1" smtClean="0">
                <a:latin typeface="+mn-lt"/>
              </a:rPr>
              <a:t>TreeHash</a:t>
            </a:r>
            <a:r>
              <a:rPr lang="en-US" sz="2000" dirty="0" smtClean="0">
                <a:latin typeface="+mn-lt"/>
              </a:rPr>
              <a:t> instances</a:t>
            </a:r>
          </a:p>
        </p:txBody>
      </p:sp>
    </p:spTree>
    <p:extLst>
      <p:ext uri="{BB962C8B-B14F-4D97-AF65-F5344CB8AC3E}">
        <p14:creationId xmlns:p14="http://schemas.microsoft.com/office/powerpoint/2010/main" val="16815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lvl="0">
              <a:defRPr/>
            </a:pPr>
            <a:r>
              <a:rPr lang="en-US" sz="2800" b="1" kern="0" dirty="0" smtClean="0">
                <a:latin typeface="+mj-lt"/>
              </a:rPr>
              <a:t>Distribute Computation</a:t>
            </a:r>
            <a:endParaRPr lang="en-US" sz="2000" b="1" kern="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8775" y="1599125"/>
            <a:ext cx="85337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b="1" dirty="0" err="1" smtClean="0">
                <a:latin typeface="+mn-lt"/>
              </a:rPr>
              <a:t>Worst</a:t>
            </a:r>
            <a:r>
              <a:rPr lang="de-DE" sz="2000" b="1" dirty="0" smtClean="0">
                <a:latin typeface="+mn-lt"/>
              </a:rPr>
              <a:t> Case </a:t>
            </a:r>
            <a:r>
              <a:rPr lang="de-DE" sz="2000" b="1" dirty="0" err="1" smtClean="0">
                <a:latin typeface="+mn-lt"/>
              </a:rPr>
              <a:t>Runtime</a:t>
            </a:r>
            <a:endParaRPr lang="de-DE" sz="2000" b="1" dirty="0" smtClean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000" dirty="0" err="1" smtClean="0">
                <a:latin typeface="+mn-lt"/>
              </a:rPr>
              <a:t>Before</a:t>
            </a:r>
            <a:r>
              <a:rPr lang="de-DE" sz="2000" dirty="0" smtClean="0">
                <a:latin typeface="+mn-lt"/>
              </a:rPr>
              <a:t>:</a:t>
            </a:r>
            <a:br>
              <a:rPr lang="de-DE" sz="2000" dirty="0" smtClean="0">
                <a:latin typeface="+mn-lt"/>
              </a:rPr>
            </a:br>
            <a:r>
              <a:rPr lang="en-US" sz="2000" dirty="0" smtClean="0">
                <a:solidFill>
                  <a:srgbClr val="CC0927"/>
                </a:solidFill>
                <a:latin typeface="+mn-lt"/>
              </a:rPr>
              <a:t>2</a:t>
            </a:r>
            <a:r>
              <a:rPr lang="en-US" sz="2000" baseline="30000" dirty="0" smtClean="0">
                <a:solidFill>
                  <a:srgbClr val="CC0927"/>
                </a:solidFill>
                <a:latin typeface="+mn-lt"/>
              </a:rPr>
              <a:t>h-k</a:t>
            </a:r>
            <a:r>
              <a:rPr lang="en-US" sz="2000" dirty="0" smtClean="0">
                <a:solidFill>
                  <a:srgbClr val="CC0927"/>
                </a:solidFill>
                <a:latin typeface="+mn-lt"/>
              </a:rPr>
              <a:t>-1 leaf </a:t>
            </a:r>
            <a:r>
              <a:rPr lang="en-US" sz="2000" dirty="0" smtClean="0">
                <a:latin typeface="+mn-lt"/>
              </a:rPr>
              <a:t>and </a:t>
            </a:r>
            <a:r>
              <a:rPr lang="en-US" sz="2000" dirty="0" smtClean="0">
                <a:solidFill>
                  <a:srgbClr val="CC0927"/>
                </a:solidFill>
                <a:latin typeface="+mn-lt"/>
              </a:rPr>
              <a:t>2</a:t>
            </a:r>
            <a:r>
              <a:rPr lang="en-US" sz="2000" baseline="30000" dirty="0" smtClean="0">
                <a:solidFill>
                  <a:srgbClr val="CC0927"/>
                </a:solidFill>
                <a:latin typeface="+mn-lt"/>
              </a:rPr>
              <a:t>h-k</a:t>
            </a:r>
            <a:r>
              <a:rPr lang="en-US" sz="2000" dirty="0" smtClean="0">
                <a:solidFill>
                  <a:srgbClr val="CC0927"/>
                </a:solidFill>
                <a:latin typeface="+mn-lt"/>
              </a:rPr>
              <a:t>-1-(h-k)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CC0927"/>
                </a:solidFill>
                <a:latin typeface="+mn-lt"/>
              </a:rPr>
              <a:t>node</a:t>
            </a:r>
            <a:r>
              <a:rPr lang="en-US" sz="2000" dirty="0" smtClean="0">
                <a:latin typeface="+mn-lt"/>
              </a:rPr>
              <a:t> computations.</a:t>
            </a:r>
          </a:p>
          <a:p>
            <a:pPr>
              <a:spcAft>
                <a:spcPts val="1200"/>
              </a:spcAft>
            </a:pPr>
            <a:r>
              <a:rPr lang="de-DE" sz="2000" dirty="0" err="1" smtClean="0">
                <a:latin typeface="+mn-lt"/>
              </a:rPr>
              <a:t>With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distributed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computation</a:t>
            </a:r>
            <a:r>
              <a:rPr lang="de-DE" sz="2000" dirty="0" smtClean="0">
                <a:latin typeface="+mn-lt"/>
              </a:rPr>
              <a:t>:</a:t>
            </a:r>
            <a:br>
              <a:rPr lang="de-DE" sz="2000" dirty="0" smtClean="0">
                <a:latin typeface="+mn-lt"/>
              </a:rPr>
            </a:b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(h-k)/2 + 1 leaf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3(h-k-1)/2 + 1 node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computations.</a:t>
            </a:r>
          </a:p>
          <a:p>
            <a:pPr>
              <a:spcAft>
                <a:spcPts val="1200"/>
              </a:spcAft>
            </a:pPr>
            <a:endParaRPr lang="en-US" sz="2000" b="1" dirty="0" smtClean="0">
              <a:solidFill>
                <a:srgbClr val="000000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Add. Storage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+mn-lt"/>
              </a:rPr>
            </a:b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  Single stack of size h-k nodes for all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TreeHash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instances.</a:t>
            </a:r>
            <a:br>
              <a:rPr lang="en-US" sz="2000" dirty="0" smtClean="0">
                <a:solidFill>
                  <a:srgbClr val="000000"/>
                </a:solidFill>
                <a:latin typeface="+mn-lt"/>
              </a:rPr>
            </a:b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+ One node per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TreeHash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instance.</a:t>
            </a:r>
            <a:br>
              <a:rPr lang="en-US" sz="2000" dirty="0" smtClean="0">
                <a:solidFill>
                  <a:srgbClr val="000000"/>
                </a:solidFill>
                <a:latin typeface="+mn-lt"/>
              </a:rPr>
            </a:b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= 2(h-k) nodes</a:t>
            </a:r>
            <a:endParaRPr lang="de-DE" sz="2000" dirty="0" smtClean="0">
              <a:latin typeface="+mn-lt"/>
            </a:endParaRPr>
          </a:p>
          <a:p>
            <a:pPr>
              <a:spcAft>
                <a:spcPts val="1200"/>
              </a:spcAft>
            </a:pP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8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 anchor="ctr" anchorCtr="0"/>
          <a:lstStyle/>
          <a:p>
            <a:pPr lvl="0">
              <a:defRPr/>
            </a:pPr>
            <a:r>
              <a:rPr lang="en-US" sz="2800" b="1" kern="0" dirty="0" smtClean="0">
                <a:latin typeface="+mj-lt"/>
              </a:rPr>
              <a:t>BDS Performance</a:t>
            </a:r>
            <a:endParaRPr lang="en-US" sz="2000" b="1" kern="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8775" y="1628800"/>
            <a:ext cx="85337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latin typeface="+mn-lt"/>
              </a:rPr>
              <a:t>Storage:</a:t>
            </a:r>
          </a:p>
          <a:p>
            <a:pPr>
              <a:spcAft>
                <a:spcPts val="0"/>
              </a:spcAft>
            </a:pPr>
            <a:endParaRPr lang="en-US" sz="2000" dirty="0" smtClean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                                                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+mn-lt"/>
              </a:rPr>
              <a:t> bit nodes</a:t>
            </a:r>
          </a:p>
          <a:p>
            <a:pPr>
              <a:spcAft>
                <a:spcPts val="0"/>
              </a:spcAft>
            </a:pPr>
            <a:endParaRPr lang="en-US" sz="2000" dirty="0" smtClean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+mn-lt"/>
              </a:rPr>
              <a:t>                   </a:t>
            </a:r>
            <a:endParaRPr lang="en-US" sz="2000" dirty="0" smtClean="0">
              <a:latin typeface="+mn-lt"/>
            </a:endParaRPr>
          </a:p>
          <a:p>
            <a:pPr>
              <a:spcAft>
                <a:spcPts val="0"/>
              </a:spcAft>
            </a:pPr>
            <a:endParaRPr lang="en-US" sz="2000" dirty="0" smtClean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latin typeface="+mn-lt"/>
              </a:rPr>
              <a:t>Runtime: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)/2+1 </a:t>
            </a:r>
            <a:r>
              <a:rPr lang="en-US" sz="2000" dirty="0" smtClean="0">
                <a:latin typeface="+mn-lt"/>
              </a:rPr>
              <a:t>leaf and </a:t>
            </a:r>
            <a:br>
              <a:rPr lang="en-US" sz="2000" dirty="0" smtClean="0">
                <a:latin typeface="+mn-lt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−1)/2+1 </a:t>
            </a:r>
            <a:r>
              <a:rPr lang="en-US" sz="2000" dirty="0" smtClean="0">
                <a:latin typeface="+mn-lt"/>
              </a:rPr>
              <a:t>node computations.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en-US" sz="2000" dirty="0" smtClean="0">
              <a:latin typeface="+mn-lt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93670" y="2014350"/>
          <a:ext cx="2952329" cy="96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Formel" r:id="rId3" imgW="1320480" imgH="431640" progId="Equation.3">
                  <p:embed/>
                </p:oleObj>
              </mc:Choice>
              <mc:Fallback>
                <p:oleObj name="Formel" r:id="rId3" imgW="1320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670" y="2014350"/>
                        <a:ext cx="2952329" cy="965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6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XMSS in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XMSS Implementation</a:t>
            </a:r>
          </a:p>
          <a:p>
            <a:pPr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0825" y="1556792"/>
            <a:ext cx="864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 C </a:t>
            </a:r>
            <a:r>
              <a:rPr lang="de-DE" sz="2000" dirty="0" err="1" smtClean="0">
                <a:latin typeface="+mn-lt"/>
              </a:rPr>
              <a:t>Implementation</a:t>
            </a:r>
            <a:r>
              <a:rPr lang="de-DE" sz="2000" dirty="0" smtClean="0">
                <a:latin typeface="+mn-lt"/>
              </a:rPr>
              <a:t>, </a:t>
            </a:r>
            <a:r>
              <a:rPr lang="de-DE" sz="2000" dirty="0" err="1" smtClean="0">
                <a:latin typeface="+mn-lt"/>
              </a:rPr>
              <a:t>using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OpenSSL</a:t>
            </a:r>
            <a:r>
              <a:rPr lang="de-DE" sz="2000" dirty="0" smtClean="0">
                <a:latin typeface="+mn-lt"/>
              </a:rPr>
              <a:t> [BDH2011] 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250824" y="2095550"/>
          <a:ext cx="8641656" cy="2557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7711"/>
                <a:gridCol w="870812"/>
                <a:gridCol w="871866"/>
                <a:gridCol w="1306657"/>
                <a:gridCol w="1089262"/>
                <a:gridCol w="1016824"/>
                <a:gridCol w="1089262"/>
                <a:gridCol w="1089262"/>
              </a:tblGrid>
              <a:tr h="60726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Sign</a:t>
                      </a:r>
                      <a:r>
                        <a:rPr lang="de-DE" sz="1200" dirty="0" smtClean="0"/>
                        <a:t> (</a:t>
                      </a:r>
                      <a:r>
                        <a:rPr lang="de-DE" sz="1200" dirty="0" err="1" smtClean="0"/>
                        <a:t>ms</a:t>
                      </a:r>
                      <a:r>
                        <a:rPr lang="de-DE" sz="1200" dirty="0" smtClean="0"/>
                        <a:t>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Verify</a:t>
                      </a:r>
                      <a:r>
                        <a:rPr lang="de-DE" sz="1200" dirty="0" smtClean="0"/>
                        <a:t> (</a:t>
                      </a:r>
                      <a:r>
                        <a:rPr lang="de-DE" sz="1200" dirty="0" err="1" smtClean="0"/>
                        <a:t>ms</a:t>
                      </a:r>
                      <a:r>
                        <a:rPr lang="de-DE" sz="1200" dirty="0" smtClean="0"/>
                        <a:t>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Signature</a:t>
                      </a:r>
                      <a:r>
                        <a:rPr lang="de-DE" sz="1200" dirty="0" smtClean="0"/>
                        <a:t> (</a:t>
                      </a:r>
                      <a:r>
                        <a:rPr lang="de-DE" sz="1200" dirty="0" err="1" smtClean="0"/>
                        <a:t>bit</a:t>
                      </a:r>
                      <a:r>
                        <a:rPr lang="de-DE" sz="1200" dirty="0" smtClean="0"/>
                        <a:t>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Public Key (</a:t>
                      </a:r>
                      <a:r>
                        <a:rPr lang="de-DE" sz="1200" dirty="0" err="1" smtClean="0"/>
                        <a:t>bit</a:t>
                      </a:r>
                      <a:r>
                        <a:rPr lang="de-DE" sz="1200" dirty="0" smtClean="0"/>
                        <a:t>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Secret</a:t>
                      </a:r>
                      <a:r>
                        <a:rPr lang="de-DE" sz="1200" dirty="0" smtClean="0"/>
                        <a:t> Key (</a:t>
                      </a:r>
                      <a:r>
                        <a:rPr lang="de-DE" sz="1200" dirty="0" err="1" smtClean="0"/>
                        <a:t>byte</a:t>
                      </a:r>
                      <a:r>
                        <a:rPr lang="de-DE" sz="1200" dirty="0" smtClean="0"/>
                        <a:t>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Bit Security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Comment</a:t>
                      </a:r>
                      <a:endParaRPr lang="de-DE" sz="1200" dirty="0"/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XMSS-SHA-2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35.60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1.98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16,672</a:t>
                      </a:r>
                      <a:endParaRPr lang="de-DE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13,600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3,364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157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 = 20,</a:t>
                      </a:r>
                    </a:p>
                    <a:p>
                      <a:r>
                        <a:rPr lang="de-DE" sz="1200" dirty="0" smtClean="0"/>
                        <a:t>w = 64, </a:t>
                      </a:r>
                      <a:endParaRPr lang="de-DE" sz="1200" dirty="0"/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XMSS-AES-NI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0.52</a:t>
                      </a:r>
                      <a:endParaRPr lang="de-DE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de-DE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19,616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7,328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1,684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 = 20,</a:t>
                      </a:r>
                    </a:p>
                    <a:p>
                      <a:r>
                        <a:rPr lang="de-DE" sz="1200" dirty="0" smtClean="0"/>
                        <a:t>w = 4</a:t>
                      </a:r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XMSS-AES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1.06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19,616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7,328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1,684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 = 20,</a:t>
                      </a:r>
                    </a:p>
                    <a:p>
                      <a:r>
                        <a:rPr lang="de-DE" sz="1200" dirty="0" smtClean="0"/>
                        <a:t>w = 4</a:t>
                      </a:r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RSA 2048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3.08</a:t>
                      </a:r>
                      <a:endParaRPr lang="de-DE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endParaRPr lang="de-DE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≤ 2,048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≤ 4,096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≤ 512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50824" y="5805264"/>
            <a:ext cx="864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Intel(R) Core(TM) i5-2520M  CPU @ 2.50GHz with Intel  AES-NI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9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One-wayness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/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Success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34898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21"/>
          <p:cNvCxnSpPr>
            <a:stCxn id="4" idx="2"/>
          </p:cNvCxnSpPr>
          <p:nvPr/>
        </p:nvCxnSpPr>
        <p:spPr bwMode="auto">
          <a:xfrm flipH="1">
            <a:off x="7847691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22"/>
              <p:cNvSpPr txBox="1">
                <a:spLocks noChangeArrowheads="1"/>
              </p:cNvSpPr>
              <p:nvPr/>
            </p:nvSpPr>
            <p:spPr bwMode="auto">
              <a:xfrm>
                <a:off x="7398074" y="4991448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8074" y="4991448"/>
                <a:ext cx="10382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21"/>
          <p:cNvCxnSpPr/>
          <p:nvPr/>
        </p:nvCxnSpPr>
        <p:spPr bwMode="auto">
          <a:xfrm flipH="1">
            <a:off x="7847690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XMSS Internet-Draft</a:t>
            </a:r>
            <a:br>
              <a:rPr lang="de-DE" dirty="0"/>
            </a:br>
            <a:r>
              <a:rPr lang="de-DE" sz="2200" dirty="0" smtClean="0"/>
              <a:t>(draft-irtf-cfrg-xmss-hash-based-signatures</a:t>
            </a:r>
            <a:r>
              <a:rPr lang="de-DE" sz="2200" dirty="0"/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Protecting against multi-target attacks / tight security</a:t>
            </a:r>
            <a:endParaRPr lang="en-US" dirty="0" smtClean="0"/>
          </a:p>
          <a:p>
            <a:pPr lvl="1"/>
            <a:r>
              <a:rPr lang="de-DE" dirty="0" smtClean="0"/>
              <a:t>n-bit hash =&gt; n bit security</a:t>
            </a:r>
          </a:p>
          <a:p>
            <a:r>
              <a:rPr lang="de-DE" dirty="0" smtClean="0"/>
              <a:t>Small public key (2n bit)</a:t>
            </a:r>
          </a:p>
          <a:p>
            <a:pPr lvl="1"/>
            <a:r>
              <a:rPr lang="de-DE" dirty="0" smtClean="0"/>
              <a:t>At the cost of ROM for proving PK compression secure</a:t>
            </a:r>
          </a:p>
          <a:p>
            <a:r>
              <a:rPr lang="de-DE" dirty="0" smtClean="0"/>
              <a:t>Function families based on SHA2</a:t>
            </a:r>
          </a:p>
          <a:p>
            <a:endParaRPr lang="de-DE" dirty="0"/>
          </a:p>
          <a:p>
            <a:r>
              <a:rPr lang="de-DE" dirty="0" smtClean="0"/>
              <a:t>Equal to XMSS-T [HRS16] up-to message digest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658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58775" y="488950"/>
            <a:ext cx="66675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XMSS / XMSS-T Implementation</a:t>
            </a:r>
            <a:r>
              <a:rPr lang="en-US" sz="24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0825" y="1556792"/>
            <a:ext cx="864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 C Implementation, using OpenSSL [HRS16] 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22030"/>
              </p:ext>
            </p:extLst>
          </p:nvPr>
        </p:nvGraphicFramePr>
        <p:xfrm>
          <a:off x="418780" y="2095550"/>
          <a:ext cx="7769790" cy="3535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7711"/>
                <a:gridCol w="870812"/>
                <a:gridCol w="1306657"/>
                <a:gridCol w="1089262"/>
                <a:gridCol w="1016824"/>
                <a:gridCol w="1089262"/>
                <a:gridCol w="1089262"/>
              </a:tblGrid>
              <a:tr h="60726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Sign</a:t>
                      </a:r>
                      <a:r>
                        <a:rPr lang="de-DE" sz="1400" dirty="0" smtClean="0"/>
                        <a:t> (</a:t>
                      </a:r>
                      <a:r>
                        <a:rPr lang="de-DE" sz="1400" dirty="0" err="1" smtClean="0"/>
                        <a:t>ms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Signature (kB)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Public Key (kB)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Secret Key (kB)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Bit Security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classical/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quantum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Comment</a:t>
                      </a:r>
                      <a:endParaRPr lang="de-DE" sz="1400" dirty="0"/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XMSS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3.24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1.3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2.2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236</a:t>
                      </a:r>
                      <a:r>
                        <a:rPr lang="de-DE" sz="2000" baseline="0" dirty="0" smtClean="0"/>
                        <a:t> /</a:t>
                      </a:r>
                      <a:br>
                        <a:rPr lang="de-DE" sz="2000" baseline="0" dirty="0" smtClean="0"/>
                      </a:br>
                      <a:r>
                        <a:rPr lang="de-DE" sz="2000" baseline="0" dirty="0" smtClean="0"/>
                        <a:t>118 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h = 20,</a:t>
                      </a:r>
                    </a:p>
                    <a:p>
                      <a:r>
                        <a:rPr lang="de-DE" sz="2000" dirty="0" smtClean="0"/>
                        <a:t>d = 1, </a:t>
                      </a:r>
                      <a:endParaRPr lang="de-DE" sz="2000" dirty="0"/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XMSS-T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9.48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2.8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0.064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2.2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256 /</a:t>
                      </a:r>
                    </a:p>
                    <a:p>
                      <a:r>
                        <a:rPr lang="de-DE" sz="2000" b="1" dirty="0" smtClean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h = 20,</a:t>
                      </a:r>
                    </a:p>
                    <a:p>
                      <a:r>
                        <a:rPr lang="de-DE" sz="2000" dirty="0" smtClean="0"/>
                        <a:t>d = 1</a:t>
                      </a:r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XMSS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3.59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8.3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1.3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14.6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196 /</a:t>
                      </a:r>
                      <a:br>
                        <a:rPr lang="de-DE" sz="2000" dirty="0" smtClean="0"/>
                      </a:br>
                      <a:r>
                        <a:rPr lang="de-DE" sz="2000" dirty="0" smtClean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h = 60,</a:t>
                      </a:r>
                    </a:p>
                    <a:p>
                      <a:r>
                        <a:rPr lang="de-DE" sz="2000" dirty="0" smtClean="0"/>
                        <a:t>d = 3</a:t>
                      </a:r>
                    </a:p>
                  </a:txBody>
                  <a:tcPr/>
                </a:tc>
              </a:tr>
              <a:tr h="487603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XMSS-T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10.54</a:t>
                      </a:r>
                      <a:endParaRPr lang="de-DE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8.3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0.064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14.6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256 /</a:t>
                      </a:r>
                    </a:p>
                    <a:p>
                      <a:r>
                        <a:rPr lang="de-DE" sz="2000" b="1" dirty="0" smtClean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h = 60,</a:t>
                      </a:r>
                    </a:p>
                    <a:p>
                      <a:r>
                        <a:rPr lang="de-DE" sz="2000" dirty="0" smtClean="0"/>
                        <a:t>d = 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50824" y="5805264"/>
            <a:ext cx="8641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Intel(R) Core(TM) i7 CPU @ 3.50GHz</a:t>
            </a:r>
            <a:br>
              <a:rPr lang="pt-BR" dirty="0" smtClean="0"/>
            </a:br>
            <a:r>
              <a:rPr lang="pt-BR" dirty="0" smtClean="0"/>
              <a:t>XMSS-T uses message digest from Internet-Draft</a:t>
            </a:r>
            <a:br>
              <a:rPr lang="pt-BR" dirty="0" smtClean="0"/>
            </a:br>
            <a:r>
              <a:rPr lang="pt-BR" dirty="0" smtClean="0"/>
              <a:t>All using SHA2-256, w = 16 and k =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1. Message compression </a:t>
            </a:r>
            <a:r>
              <a:rPr lang="de-DE" dirty="0"/>
              <a:t>which </a:t>
            </a:r>
            <a:endParaRPr lang="de-DE" dirty="0" smtClean="0"/>
          </a:p>
          <a:p>
            <a:pPr lvl="1"/>
            <a:r>
              <a:rPr lang="de-DE" dirty="0" smtClean="0"/>
              <a:t>is collision-resilient,</a:t>
            </a:r>
          </a:p>
          <a:p>
            <a:pPr lvl="1"/>
            <a:r>
              <a:rPr lang="de-DE" dirty="0" smtClean="0"/>
              <a:t>provdies tight provable security,</a:t>
            </a:r>
          </a:p>
          <a:p>
            <a:pPr lvl="1"/>
            <a:r>
              <a:rPr lang="de-DE" dirty="0" smtClean="0"/>
              <a:t>especially resists multi-target attacks (=&gt; no eTCR)</a:t>
            </a:r>
          </a:p>
          <a:p>
            <a:pPr lvl="1"/>
            <a:r>
              <a:rPr lang="de-DE" dirty="0" smtClean="0"/>
              <a:t>=&gt; Has applications outside hash-based crypto!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2. Quantum query complexity for further properties</a:t>
            </a:r>
          </a:p>
          <a:p>
            <a:pPr lvl="1"/>
            <a:r>
              <a:rPr lang="de-DE" dirty="0" smtClean="0"/>
              <a:t>E.g. PRF, UD, aSec, ...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3. Quantum security of existing hash function constructions.</a:t>
            </a:r>
          </a:p>
          <a:p>
            <a:pPr lvl="1"/>
            <a:r>
              <a:rPr lang="de-DE" dirty="0" smtClean="0"/>
              <a:t>E.g. </a:t>
            </a:r>
            <a:r>
              <a:rPr lang="de-DE" dirty="0"/>
              <a:t>c</a:t>
            </a:r>
            <a:r>
              <a:rPr lang="de-DE" dirty="0" smtClean="0"/>
              <a:t>an classical attacks be improved (e.g. differential cryptanalysis)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7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SPHINCS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About the statefulness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Works great for some settings</a:t>
            </a:r>
          </a:p>
          <a:p>
            <a:endParaRPr lang="de-DE" dirty="0"/>
          </a:p>
          <a:p>
            <a:r>
              <a:rPr lang="de-DE" dirty="0" smtClean="0"/>
              <a:t>However....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... back-up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... multi-threading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... </a:t>
            </a:r>
            <a:r>
              <a:rPr lang="de-DE" dirty="0"/>
              <a:t>l</a:t>
            </a:r>
            <a:r>
              <a:rPr lang="de-DE" dirty="0" smtClean="0"/>
              <a:t>oad-balancing</a:t>
            </a:r>
            <a:endParaRPr lang="en-US" dirty="0"/>
          </a:p>
        </p:txBody>
      </p:sp>
      <p:pic>
        <p:nvPicPr>
          <p:cNvPr id="4" name="Picture 6" descr="https://www.vvwerratal.de/typo3temp/pics/smiley_traurig_fca7547a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10" y="3063409"/>
            <a:ext cx="1752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2414588"/>
            <a:ext cx="9144000" cy="33909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How to Eliminate the State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72" y="1156997"/>
            <a:ext cx="9299511" cy="4292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08520" y="-99393"/>
            <a:ext cx="9505056" cy="1331033"/>
          </a:xfrm>
          <a:prstGeom prst="rect">
            <a:avLst/>
          </a:prstGeom>
          <a:solidFill>
            <a:srgbClr val="000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80529" y="5381524"/>
            <a:ext cx="9505056" cy="1486642"/>
          </a:xfrm>
          <a:prstGeom prst="rect">
            <a:avLst/>
          </a:prstGeom>
          <a:solidFill>
            <a:srgbClr val="0009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1403"/>
            <a:ext cx="7886700" cy="1325563"/>
          </a:xfrm>
        </p:spPr>
        <p:txBody>
          <a:bodyPr/>
          <a:lstStyle/>
          <a:p>
            <a:r>
              <a:rPr lang="de-DE" dirty="0" smtClean="0"/>
              <a:t>Protest?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76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pic>
        <p:nvPicPr>
          <p:cNvPr id="55298" name="Picture 2" descr="http://www.dw.de/image/0,,5539621_4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39366"/>
            <a:ext cx="9237310" cy="51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564905"/>
            <a:ext cx="7993062" cy="3173909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Few-Time Signature Schemes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PAGE </a:t>
            </a:r>
            <a:fld id="{F6191C09-C392-4E8C-984F-AEB7D870D5B3}" type="slidenum">
              <a:rPr lang="nl-NL" smtClean="0"/>
              <a:pPr/>
              <a:t>77</a:t>
            </a:fld>
            <a:endParaRPr lang="nl-NL" dirty="0"/>
          </a:p>
        </p:txBody>
      </p:sp>
      <p:pic>
        <p:nvPicPr>
          <p:cNvPr id="49154" name="Picture 2" descr="http://www.atlascorps.org/blog/wp-content/uploads/2014/12/recyc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458844"/>
            <a:ext cx="2543082" cy="23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LD-OTS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Message M = b1,…,</a:t>
            </a:r>
            <a:r>
              <a:rPr lang="en-US" dirty="0" err="1" smtClean="0"/>
              <a:t>bn</a:t>
            </a:r>
            <a:r>
              <a:rPr lang="en-US" dirty="0" smtClean="0"/>
              <a:t>, OWF H                     = n bit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78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482134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002368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938472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n,0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874576" y="327422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n,1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21848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57952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3194056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6002368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6938472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n,0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7874576" y="4354342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n,1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1789900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2726004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3662108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490200" y="33462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4994256" y="33462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498312" y="33462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515367" y="442635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5019423" y="442635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5523479" y="442635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6470420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7406524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8342628" y="3490246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825904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762008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698112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506424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442528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8378632" y="3706272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1789900" y="2758346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2726004" y="2758346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3662108" y="2758346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5311577" y="2758346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5311577" y="2758346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5311577" y="2758346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1869252" y="567565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3754745" y="567565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6" name="Rechteck 75"/>
          <p:cNvSpPr/>
          <p:nvPr/>
        </p:nvSpPr>
        <p:spPr>
          <a:xfrm>
            <a:off x="7524328" y="567565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n,bn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5436096" y="574766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5940152" y="574766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6444208" y="574766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>
          <a:xfrm>
            <a:off x="5652120" y="1931237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10" name="Gruppieren 99"/>
          <p:cNvGrpSpPr/>
          <p:nvPr/>
        </p:nvGrpSpPr>
        <p:grpSpPr>
          <a:xfrm>
            <a:off x="1115616" y="3490246"/>
            <a:ext cx="1656184" cy="2176076"/>
            <a:chOff x="1115616" y="2827767"/>
            <a:chExt cx="1656184" cy="2176076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89900" y="2827767"/>
              <a:ext cx="33748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stCxn id="8" idx="2"/>
            </p:cNvCxnSpPr>
            <p:nvPr/>
          </p:nvCxnSpPr>
          <p:spPr>
            <a:xfrm flipH="1">
              <a:off x="2556588" y="2827767"/>
              <a:ext cx="169416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37304" y="4797152"/>
              <a:ext cx="2448" cy="20669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0"/>
          <p:cNvGrpSpPr/>
          <p:nvPr/>
        </p:nvGrpSpPr>
        <p:grpSpPr>
          <a:xfrm>
            <a:off x="2987824" y="3490248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07"/>
          <p:cNvGrpSpPr/>
          <p:nvPr/>
        </p:nvGrpSpPr>
        <p:grpSpPr>
          <a:xfrm>
            <a:off x="6732240" y="3490248"/>
            <a:ext cx="1656184" cy="2185407"/>
            <a:chOff x="1115616" y="2827769"/>
            <a:chExt cx="1656184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Mux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bn</a:t>
              </a:r>
              <a:endParaRPr lang="en-US" sz="1400" b="1" dirty="0"/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0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 </a:t>
            </a:r>
            <a:r>
              <a:rPr lang="en-US" sz="2400" dirty="0"/>
              <a:t>[RR02]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Message M, OWF H, CRHF H’                       = n bit</a:t>
            </a:r>
          </a:p>
          <a:p>
            <a:pPr>
              <a:buNone/>
            </a:pPr>
            <a:r>
              <a:rPr lang="en-US" dirty="0" smtClean="0"/>
              <a:t>Parameters t=2</a:t>
            </a:r>
            <a:r>
              <a:rPr lang="en-US" baseline="30000" dirty="0" smtClean="0"/>
              <a:t>a</a:t>
            </a:r>
            <a:r>
              <a:rPr lang="en-US" dirty="0" smtClean="0"/>
              <a:t>,k, with m = ka (typical a=16, k=32)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79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902776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2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002368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938472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7874576" y="3535473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321848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57952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</a:t>
            </a:r>
          </a:p>
        </p:txBody>
      </p:sp>
      <p:sp>
        <p:nvSpPr>
          <p:cNvPr id="15" name="Rechteck 14"/>
          <p:cNvSpPr/>
          <p:nvPr/>
        </p:nvSpPr>
        <p:spPr>
          <a:xfrm>
            <a:off x="3194056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6002368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6938472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7874576" y="4615593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pk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cxnSp>
        <p:nvCxnSpPr>
          <p:cNvPr id="19" name="Gerade Verbindung mit Pfeil 18"/>
          <p:cNvCxnSpPr>
            <a:stCxn id="7" idx="2"/>
            <a:endCxn id="13" idx="0"/>
          </p:cNvCxnSpPr>
          <p:nvPr/>
        </p:nvCxnSpPr>
        <p:spPr>
          <a:xfrm>
            <a:off x="1789900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2"/>
            <a:endCxn id="14" idx="0"/>
          </p:cNvCxnSpPr>
          <p:nvPr/>
        </p:nvCxnSpPr>
        <p:spPr>
          <a:xfrm>
            <a:off x="2726004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2"/>
            <a:endCxn id="15" idx="0"/>
          </p:cNvCxnSpPr>
          <p:nvPr/>
        </p:nvCxnSpPr>
        <p:spPr>
          <a:xfrm>
            <a:off x="3662108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4490200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4994256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5498312" y="360748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4515367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5019423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5523479" y="468760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8" name="Gerade Verbindung mit Pfeil 27"/>
          <p:cNvCxnSpPr>
            <a:stCxn id="10" idx="2"/>
            <a:endCxn id="16" idx="0"/>
          </p:cNvCxnSpPr>
          <p:nvPr/>
        </p:nvCxnSpPr>
        <p:spPr>
          <a:xfrm>
            <a:off x="6470420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2"/>
            <a:endCxn id="17" idx="0"/>
          </p:cNvCxnSpPr>
          <p:nvPr/>
        </p:nvCxnSpPr>
        <p:spPr>
          <a:xfrm>
            <a:off x="7406524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2" idx="2"/>
            <a:endCxn id="18" idx="0"/>
          </p:cNvCxnSpPr>
          <p:nvPr/>
        </p:nvCxnSpPr>
        <p:spPr>
          <a:xfrm>
            <a:off x="8342628" y="3751497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825904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762008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698112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506424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442528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378632" y="396752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7" name="Gerade Verbindung mit Pfeil 36"/>
          <p:cNvCxnSpPr>
            <a:stCxn id="6" idx="1"/>
            <a:endCxn id="7" idx="0"/>
          </p:cNvCxnSpPr>
          <p:nvPr/>
        </p:nvCxnSpPr>
        <p:spPr>
          <a:xfrm flipH="1">
            <a:off x="1789900" y="3178990"/>
            <a:ext cx="3132348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6" idx="1"/>
            <a:endCxn id="8" idx="0"/>
          </p:cNvCxnSpPr>
          <p:nvPr/>
        </p:nvCxnSpPr>
        <p:spPr>
          <a:xfrm flipH="1">
            <a:off x="2726004" y="3178990"/>
            <a:ext cx="2196244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" idx="1"/>
            <a:endCxn id="9" idx="0"/>
          </p:cNvCxnSpPr>
          <p:nvPr/>
        </p:nvCxnSpPr>
        <p:spPr>
          <a:xfrm flipH="1">
            <a:off x="3662108" y="3178990"/>
            <a:ext cx="1260140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6" idx="3"/>
            <a:endCxn id="10" idx="0"/>
          </p:cNvCxnSpPr>
          <p:nvPr/>
        </p:nvCxnSpPr>
        <p:spPr>
          <a:xfrm>
            <a:off x="5311577" y="3178990"/>
            <a:ext cx="1158845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6" idx="3"/>
            <a:endCxn id="11" idx="0"/>
          </p:cNvCxnSpPr>
          <p:nvPr/>
        </p:nvCxnSpPr>
        <p:spPr>
          <a:xfrm>
            <a:off x="5311577" y="3178990"/>
            <a:ext cx="2094949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6" idx="3"/>
            <a:endCxn id="12" idx="0"/>
          </p:cNvCxnSpPr>
          <p:nvPr/>
        </p:nvCxnSpPr>
        <p:spPr>
          <a:xfrm>
            <a:off x="5311577" y="3178990"/>
            <a:ext cx="3031053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5633976" y="1949888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Collision resistance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Success if 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de-DE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and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34898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8"/>
              <p:cNvSpPr txBox="1">
                <a:spLocks noChangeArrowheads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3784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21"/>
          <p:cNvCxnSpPr>
            <a:stCxn id="5" idx="2"/>
          </p:cNvCxnSpPr>
          <p:nvPr/>
        </p:nvCxnSpPr>
        <p:spPr bwMode="auto">
          <a:xfrm flipH="1">
            <a:off x="7847691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22"/>
              <p:cNvSpPr txBox="1">
                <a:spLocks noChangeArrowheads="1"/>
              </p:cNvSpPr>
              <p:nvPr/>
            </p:nvSpPr>
            <p:spPr bwMode="auto">
              <a:xfrm>
                <a:off x="7249886" y="4991448"/>
                <a:ext cx="11864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e-DE" sz="2400" dirty="0" smtClean="0"/>
                  <a:t>)</a:t>
                </a:r>
                <a:endParaRPr lang="de-DE" sz="2400" dirty="0"/>
              </a:p>
            </p:txBody>
          </p:sp>
        </mc:Choice>
        <mc:Fallback xmlns="">
          <p:sp>
            <p:nvSpPr>
              <p:cNvPr id="8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9886" y="4991448"/>
                <a:ext cx="118642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103" t="-10526" r="-2051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21"/>
          <p:cNvCxnSpPr/>
          <p:nvPr/>
        </p:nvCxnSpPr>
        <p:spPr bwMode="auto">
          <a:xfrm flipH="1">
            <a:off x="7847690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HORS mapping function</a:t>
            </a:r>
            <a:endParaRPr lang="en-US" dirty="0"/>
          </a:p>
        </p:txBody>
      </p:sp>
      <p:sp>
        <p:nvSpPr>
          <p:cNvPr id="30" name="Inhaltsplatzhalter 2"/>
          <p:cNvSpPr>
            <a:spLocks noGrp="1"/>
          </p:cNvSpPr>
          <p:nvPr>
            <p:ph idx="1"/>
          </p:nvPr>
        </p:nvSpPr>
        <p:spPr>
          <a:xfrm>
            <a:off x="628650" y="1740050"/>
            <a:ext cx="7993062" cy="4541838"/>
          </a:xfrm>
        </p:spPr>
        <p:txBody>
          <a:bodyPr/>
          <a:lstStyle/>
          <a:p>
            <a:pPr>
              <a:buNone/>
            </a:pPr>
            <a:r>
              <a:rPr lang="en-US" dirty="0"/>
              <a:t>Message M, OWF H, CRHF H’                       = n bit</a:t>
            </a:r>
          </a:p>
          <a:p>
            <a:pPr>
              <a:buNone/>
            </a:pPr>
            <a:r>
              <a:rPr lang="en-US" dirty="0" smtClean="0"/>
              <a:t>Parameters t=2</a:t>
            </a:r>
            <a:r>
              <a:rPr lang="en-US" baseline="30000" dirty="0" smtClean="0"/>
              <a:t>a</a:t>
            </a:r>
            <a:r>
              <a:rPr lang="en-US" dirty="0" smtClean="0"/>
              <a:t>,k, with m = ka (typical a=16, k=32)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80</a:t>
            </a:fld>
            <a:endParaRPr lang="nl-NL"/>
          </a:p>
        </p:txBody>
      </p:sp>
      <p:sp>
        <p:nvSpPr>
          <p:cNvPr id="6" name="Rechteck 43"/>
          <p:cNvSpPr/>
          <p:nvPr/>
        </p:nvSpPr>
        <p:spPr>
          <a:xfrm>
            <a:off x="104360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hteck 52"/>
          <p:cNvSpPr/>
          <p:nvPr/>
        </p:nvSpPr>
        <p:spPr>
          <a:xfrm>
            <a:off x="1475656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hteck 53"/>
          <p:cNvSpPr/>
          <p:nvPr/>
        </p:nvSpPr>
        <p:spPr>
          <a:xfrm>
            <a:off x="1907704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9" name="Rechteck 54"/>
          <p:cNvSpPr/>
          <p:nvPr/>
        </p:nvSpPr>
        <p:spPr>
          <a:xfrm>
            <a:off x="233975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b</a:t>
            </a:r>
            <a:r>
              <a:rPr lang="en-US" sz="1400" b="1" baseline="-25000" dirty="0" err="1">
                <a:solidFill>
                  <a:schemeClr val="tx1"/>
                </a:solidFill>
              </a:rPr>
              <a:t>a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0" name="Rechteck 56"/>
          <p:cNvSpPr/>
          <p:nvPr/>
        </p:nvSpPr>
        <p:spPr>
          <a:xfrm>
            <a:off x="320384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2" name="Rechteck 56"/>
          <p:cNvSpPr/>
          <p:nvPr/>
        </p:nvSpPr>
        <p:spPr>
          <a:xfrm>
            <a:off x="2773090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3" name="Rechteck 43"/>
          <p:cNvSpPr/>
          <p:nvPr/>
        </p:nvSpPr>
        <p:spPr>
          <a:xfrm>
            <a:off x="552812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4" name="Rechteck 52"/>
          <p:cNvSpPr/>
          <p:nvPr/>
        </p:nvSpPr>
        <p:spPr>
          <a:xfrm>
            <a:off x="5960170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Rechteck 53"/>
          <p:cNvSpPr/>
          <p:nvPr/>
        </p:nvSpPr>
        <p:spPr>
          <a:xfrm>
            <a:off x="6392218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6" name="Rechteck 54"/>
          <p:cNvSpPr/>
          <p:nvPr/>
        </p:nvSpPr>
        <p:spPr>
          <a:xfrm>
            <a:off x="6824266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7" name="Rechteck 56"/>
          <p:cNvSpPr/>
          <p:nvPr/>
        </p:nvSpPr>
        <p:spPr>
          <a:xfrm>
            <a:off x="7688362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</a:t>
            </a:r>
            <a:r>
              <a:rPr lang="en-US" sz="1200" b="1" baseline="-250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8" name="Rechteck 56"/>
          <p:cNvSpPr/>
          <p:nvPr/>
        </p:nvSpPr>
        <p:spPr>
          <a:xfrm>
            <a:off x="7257604" y="5245297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19" name="Ellipse 90"/>
          <p:cNvSpPr/>
          <p:nvPr/>
        </p:nvSpPr>
        <p:spPr>
          <a:xfrm>
            <a:off x="4015954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Ellipse 91"/>
          <p:cNvSpPr/>
          <p:nvPr/>
        </p:nvSpPr>
        <p:spPr>
          <a:xfrm>
            <a:off x="4520010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Ellipse 92"/>
          <p:cNvSpPr/>
          <p:nvPr/>
        </p:nvSpPr>
        <p:spPr>
          <a:xfrm>
            <a:off x="5024066" y="531730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2" name="Rechteck 9"/>
          <p:cNvSpPr/>
          <p:nvPr/>
        </p:nvSpPr>
        <p:spPr>
          <a:xfrm>
            <a:off x="336231" y="3373089"/>
            <a:ext cx="8496943" cy="2880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25" name="Flussdiagramm: Manuelle Verarbeitung 70"/>
          <p:cNvSpPr/>
          <p:nvPr/>
        </p:nvSpPr>
        <p:spPr>
          <a:xfrm>
            <a:off x="4152651" y="4197857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H’</a:t>
            </a:r>
          </a:p>
        </p:txBody>
      </p:sp>
      <p:sp>
        <p:nvSpPr>
          <p:cNvPr id="36" name="Geschweifte Klammer rechts 63"/>
          <p:cNvSpPr/>
          <p:nvPr/>
        </p:nvSpPr>
        <p:spPr>
          <a:xfrm rot="5400000">
            <a:off x="1799692" y="4705237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Geschweifte Klammer rechts 63"/>
          <p:cNvSpPr/>
          <p:nvPr/>
        </p:nvSpPr>
        <p:spPr>
          <a:xfrm rot="5400000">
            <a:off x="7157443" y="4711922"/>
            <a:ext cx="209376" cy="170817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feld 64"/>
          <p:cNvSpPr txBox="1"/>
          <p:nvPr/>
        </p:nvSpPr>
        <p:spPr>
          <a:xfrm>
            <a:off x="1783706" y="57316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40" name="Textfeld 66"/>
          <p:cNvSpPr txBox="1"/>
          <p:nvPr/>
        </p:nvSpPr>
        <p:spPr>
          <a:xfrm>
            <a:off x="7112298" y="567734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sp>
        <p:nvSpPr>
          <p:cNvPr id="41" name="Geschweifte Klammer rechts 65"/>
          <p:cNvSpPr/>
          <p:nvPr/>
        </p:nvSpPr>
        <p:spPr>
          <a:xfrm rot="5400000">
            <a:off x="4448236" y="-450884"/>
            <a:ext cx="272926" cy="8496941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90C"/>
              </a:solidFill>
            </a:endParaRPr>
          </a:p>
        </p:txBody>
      </p:sp>
      <p:cxnSp>
        <p:nvCxnSpPr>
          <p:cNvPr id="43" name="Straight Arrow Connector 42"/>
          <p:cNvCxnSpPr>
            <a:stCxn id="41" idx="1"/>
            <a:endCxn id="25" idx="0"/>
          </p:cNvCxnSpPr>
          <p:nvPr/>
        </p:nvCxnSpPr>
        <p:spPr>
          <a:xfrm>
            <a:off x="4584699" y="3934052"/>
            <a:ext cx="0" cy="263807"/>
          </a:xfrm>
          <a:prstGeom prst="straightConnector1">
            <a:avLst/>
          </a:prstGeom>
          <a:ln w="15875">
            <a:solidFill>
              <a:srgbClr val="0009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eschweifte Klammer rechts 65"/>
          <p:cNvSpPr/>
          <p:nvPr/>
        </p:nvSpPr>
        <p:spPr>
          <a:xfrm rot="16200000">
            <a:off x="4448547" y="1570973"/>
            <a:ext cx="262739" cy="707261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90C"/>
              </a:solidFill>
            </a:endParaRPr>
          </a:p>
        </p:txBody>
      </p:sp>
      <p:cxnSp>
        <p:nvCxnSpPr>
          <p:cNvPr id="45" name="Straight Arrow Connector 44"/>
          <p:cNvCxnSpPr>
            <a:stCxn id="25" idx="2"/>
            <a:endCxn id="44" idx="1"/>
          </p:cNvCxnSpPr>
          <p:nvPr/>
        </p:nvCxnSpPr>
        <p:spPr>
          <a:xfrm flipH="1">
            <a:off x="4579915" y="4701915"/>
            <a:ext cx="4784" cy="273997"/>
          </a:xfrm>
          <a:prstGeom prst="straightConnector1">
            <a:avLst/>
          </a:prstGeom>
          <a:ln w="15875">
            <a:solidFill>
              <a:srgbClr val="0009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42"/>
          <p:cNvSpPr/>
          <p:nvPr/>
        </p:nvSpPr>
        <p:spPr>
          <a:xfrm>
            <a:off x="5652120" y="184726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39571"/>
            <a:ext cx="8136706" cy="45418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dirty="0"/>
              <a:t>Message M, OWF H, CRHF H’                       = n bit</a:t>
            </a:r>
          </a:p>
          <a:p>
            <a:pPr>
              <a:buNone/>
            </a:pPr>
            <a:r>
              <a:rPr lang="en-US" sz="3100" dirty="0" smtClean="0"/>
              <a:t>Parameters t=2</a:t>
            </a:r>
            <a:r>
              <a:rPr lang="en-US" sz="3100" baseline="30000" dirty="0" smtClean="0"/>
              <a:t>a</a:t>
            </a:r>
            <a:r>
              <a:rPr lang="en-US" sz="3100" dirty="0" smtClean="0"/>
              <a:t>,k, with m = ka (typical a=16, k=32)</a:t>
            </a:r>
          </a:p>
          <a:p>
            <a:pPr>
              <a:buNone/>
            </a:pPr>
            <a:endParaRPr lang="de-DE" sz="4400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endParaRPr lang="en-US" sz="5100" dirty="0"/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endParaRPr lang="en-US" sz="5100" dirty="0"/>
          </a:p>
          <a:p>
            <a:pPr>
              <a:buNone/>
            </a:pPr>
            <a:r>
              <a:rPr lang="en-US" sz="5100" dirty="0" smtClean="0"/>
              <a:t>	</a:t>
            </a:r>
            <a:endParaRPr lang="en-US" sz="51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81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50" y="2147003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2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002368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938472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7874576" y="2779700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321848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57952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</a:t>
            </a:r>
          </a:p>
        </p:txBody>
      </p:sp>
      <p:sp>
        <p:nvSpPr>
          <p:cNvPr id="15" name="Rechteck 14"/>
          <p:cNvSpPr/>
          <p:nvPr/>
        </p:nvSpPr>
        <p:spPr>
          <a:xfrm>
            <a:off x="3194056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6002368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6938472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7874576" y="3859820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>
                <a:solidFill>
                  <a:srgbClr val="101073"/>
                </a:solidFill>
              </a:rPr>
              <a:t>pk</a:t>
            </a:r>
            <a:r>
              <a:rPr lang="en-US" sz="1400" b="1" baseline="-25000" dirty="0" err="1">
                <a:solidFill>
                  <a:srgbClr val="101073"/>
                </a:solidFill>
              </a:rPr>
              <a:t>t</a:t>
            </a:r>
            <a:endParaRPr lang="en-US" sz="1400" b="1" baseline="-25000" dirty="0">
              <a:solidFill>
                <a:srgbClr val="101073"/>
              </a:solidFill>
            </a:endParaRPr>
          </a:p>
        </p:txBody>
      </p:sp>
      <p:cxnSp>
        <p:nvCxnSpPr>
          <p:cNvPr id="19" name="Gerade Verbindung mit Pfeil 18"/>
          <p:cNvCxnSpPr>
            <a:stCxn id="7" idx="2"/>
            <a:endCxn id="13" idx="0"/>
          </p:cNvCxnSpPr>
          <p:nvPr/>
        </p:nvCxnSpPr>
        <p:spPr>
          <a:xfrm>
            <a:off x="1789900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2"/>
            <a:endCxn id="14" idx="0"/>
          </p:cNvCxnSpPr>
          <p:nvPr/>
        </p:nvCxnSpPr>
        <p:spPr>
          <a:xfrm>
            <a:off x="2726004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2"/>
            <a:endCxn id="15" idx="0"/>
          </p:cNvCxnSpPr>
          <p:nvPr/>
        </p:nvCxnSpPr>
        <p:spPr>
          <a:xfrm>
            <a:off x="3662108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4490200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4994256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5498312" y="28517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4515367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5019423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5523479" y="393182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8" name="Gerade Verbindung mit Pfeil 27"/>
          <p:cNvCxnSpPr>
            <a:stCxn id="10" idx="2"/>
            <a:endCxn id="16" idx="0"/>
          </p:cNvCxnSpPr>
          <p:nvPr/>
        </p:nvCxnSpPr>
        <p:spPr>
          <a:xfrm>
            <a:off x="6470420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2"/>
            <a:endCxn id="17" idx="0"/>
          </p:cNvCxnSpPr>
          <p:nvPr/>
        </p:nvCxnSpPr>
        <p:spPr>
          <a:xfrm>
            <a:off x="7406524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2" idx="2"/>
            <a:endCxn id="18" idx="0"/>
          </p:cNvCxnSpPr>
          <p:nvPr/>
        </p:nvCxnSpPr>
        <p:spPr>
          <a:xfrm>
            <a:off x="8342628" y="2995724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825904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762008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698112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506424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442528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378632" y="3211750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37" name="Gerade Verbindung mit Pfeil 36"/>
          <p:cNvCxnSpPr>
            <a:stCxn id="6" idx="1"/>
            <a:endCxn id="7" idx="0"/>
          </p:cNvCxnSpPr>
          <p:nvPr/>
        </p:nvCxnSpPr>
        <p:spPr>
          <a:xfrm flipH="1">
            <a:off x="1789900" y="2423217"/>
            <a:ext cx="3132348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6" idx="1"/>
            <a:endCxn id="8" idx="0"/>
          </p:cNvCxnSpPr>
          <p:nvPr/>
        </p:nvCxnSpPr>
        <p:spPr>
          <a:xfrm flipH="1">
            <a:off x="2726004" y="2423217"/>
            <a:ext cx="2196244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" idx="1"/>
            <a:endCxn id="9" idx="0"/>
          </p:cNvCxnSpPr>
          <p:nvPr/>
        </p:nvCxnSpPr>
        <p:spPr>
          <a:xfrm flipH="1">
            <a:off x="3662108" y="2423217"/>
            <a:ext cx="1260140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6" idx="3"/>
            <a:endCxn id="10" idx="0"/>
          </p:cNvCxnSpPr>
          <p:nvPr/>
        </p:nvCxnSpPr>
        <p:spPr>
          <a:xfrm>
            <a:off x="5311577" y="2423217"/>
            <a:ext cx="1158845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6" idx="3"/>
            <a:endCxn id="11" idx="0"/>
          </p:cNvCxnSpPr>
          <p:nvPr/>
        </p:nvCxnSpPr>
        <p:spPr>
          <a:xfrm>
            <a:off x="5311577" y="2423217"/>
            <a:ext cx="2094949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6" idx="3"/>
            <a:endCxn id="12" idx="0"/>
          </p:cNvCxnSpPr>
          <p:nvPr/>
        </p:nvCxnSpPr>
        <p:spPr>
          <a:xfrm>
            <a:off x="5311577" y="2423217"/>
            <a:ext cx="3031053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4659383" y="1465819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33164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Ellipse 49"/>
          <p:cNvSpPr/>
          <p:nvPr/>
        </p:nvSpPr>
        <p:spPr>
          <a:xfrm>
            <a:off x="4499992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5004048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5508104" y="4821091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1763688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Rechteck 53"/>
          <p:cNvSpPr/>
          <p:nvPr/>
        </p:nvSpPr>
        <p:spPr>
          <a:xfrm>
            <a:off x="2195736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262778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Rechteck 55"/>
          <p:cNvSpPr/>
          <p:nvPr/>
        </p:nvSpPr>
        <p:spPr>
          <a:xfrm>
            <a:off x="3059832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a+1</a:t>
            </a:r>
          </a:p>
        </p:txBody>
      </p:sp>
      <p:sp>
        <p:nvSpPr>
          <p:cNvPr id="57" name="Rechteck 56"/>
          <p:cNvSpPr/>
          <p:nvPr/>
        </p:nvSpPr>
        <p:spPr>
          <a:xfrm>
            <a:off x="349188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622818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6660232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7092280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7524328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ka-2</a:t>
            </a:r>
          </a:p>
        </p:txBody>
      </p:sp>
      <p:sp>
        <p:nvSpPr>
          <p:cNvPr id="62" name="Rechteck 61"/>
          <p:cNvSpPr/>
          <p:nvPr/>
        </p:nvSpPr>
        <p:spPr>
          <a:xfrm>
            <a:off x="7956376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</a:t>
            </a:r>
            <a:r>
              <a:rPr lang="en-US" sz="1400" b="1" baseline="-25000" dirty="0">
                <a:solidFill>
                  <a:schemeClr val="tx1"/>
                </a:solidFill>
              </a:rPr>
              <a:t>ka-1</a:t>
            </a:r>
          </a:p>
        </p:txBody>
      </p:sp>
      <p:sp>
        <p:nvSpPr>
          <p:cNvPr id="63" name="Rechteck 62"/>
          <p:cNvSpPr/>
          <p:nvPr/>
        </p:nvSpPr>
        <p:spPr>
          <a:xfrm>
            <a:off x="8388424" y="4749083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b</a:t>
            </a:r>
            <a:r>
              <a:rPr lang="en-US" sz="1200" b="1" baseline="-25000" dirty="0" err="1">
                <a:solidFill>
                  <a:schemeClr val="tx1"/>
                </a:solidFill>
              </a:rPr>
              <a:t>ka</a:t>
            </a:r>
            <a:endParaRPr lang="en-US" sz="1200" b="1" baseline="-25000" dirty="0">
              <a:solidFill>
                <a:schemeClr val="tx1"/>
              </a:solidFill>
            </a:endParaRPr>
          </a:p>
        </p:txBody>
      </p:sp>
      <p:sp>
        <p:nvSpPr>
          <p:cNvPr id="64" name="Geschweifte Klammer rechts 63"/>
          <p:cNvSpPr/>
          <p:nvPr/>
        </p:nvSpPr>
        <p:spPr>
          <a:xfrm rot="5400000">
            <a:off x="2087724" y="4209023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feld 64"/>
          <p:cNvSpPr txBox="1"/>
          <p:nvPr/>
        </p:nvSpPr>
        <p:spPr>
          <a:xfrm>
            <a:off x="2043331" y="525313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66" name="Geschweifte Klammer rechts 65"/>
          <p:cNvSpPr/>
          <p:nvPr/>
        </p:nvSpPr>
        <p:spPr>
          <a:xfrm rot="5400000">
            <a:off x="7848364" y="4209023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feld 66"/>
          <p:cNvSpPr txBox="1"/>
          <p:nvPr/>
        </p:nvSpPr>
        <p:spPr>
          <a:xfrm>
            <a:off x="7803971" y="52615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sp>
        <p:nvSpPr>
          <p:cNvPr id="68" name="Rechteck 67"/>
          <p:cNvSpPr/>
          <p:nvPr/>
        </p:nvSpPr>
        <p:spPr>
          <a:xfrm>
            <a:off x="2594915" y="6058512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i1</a:t>
            </a:r>
          </a:p>
        </p:txBody>
      </p:sp>
      <p:sp>
        <p:nvSpPr>
          <p:cNvPr id="69" name="Geschweifte Klammer rechts 68"/>
          <p:cNvSpPr/>
          <p:nvPr/>
        </p:nvSpPr>
        <p:spPr>
          <a:xfrm rot="5400000">
            <a:off x="4963851" y="-628097"/>
            <a:ext cx="207635" cy="748883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hteck 69"/>
          <p:cNvSpPr/>
          <p:nvPr/>
        </p:nvSpPr>
        <p:spPr>
          <a:xfrm>
            <a:off x="6477764" y="605361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sk</a:t>
            </a:r>
            <a:r>
              <a:rPr lang="en-US" sz="1400" b="1" baseline="-25000" dirty="0" err="1">
                <a:solidFill>
                  <a:schemeClr val="tx1"/>
                </a:solidFill>
              </a:rPr>
              <a:t>ik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71" name="Flussdiagramm: Manuelle Verarbeitung 70"/>
          <p:cNvSpPr/>
          <p:nvPr/>
        </p:nvSpPr>
        <p:spPr>
          <a:xfrm>
            <a:off x="2627784" y="5189520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Mux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2" name="Flussdiagramm: Manuelle Verarbeitung 71"/>
          <p:cNvSpPr/>
          <p:nvPr/>
        </p:nvSpPr>
        <p:spPr>
          <a:xfrm>
            <a:off x="6516216" y="5189520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Mux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3" name="Gerade Verbindung mit Pfeil 72"/>
          <p:cNvCxnSpPr>
            <a:stCxn id="65" idx="3"/>
            <a:endCxn id="71" idx="1"/>
          </p:cNvCxnSpPr>
          <p:nvPr/>
        </p:nvCxnSpPr>
        <p:spPr>
          <a:xfrm>
            <a:off x="2475381" y="5437807"/>
            <a:ext cx="238815" cy="3743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67" idx="1"/>
            <a:endCxn id="72" idx="3"/>
          </p:cNvCxnSpPr>
          <p:nvPr/>
        </p:nvCxnSpPr>
        <p:spPr>
          <a:xfrm flipH="1" flipV="1">
            <a:off x="7293904" y="5441548"/>
            <a:ext cx="510069" cy="464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endCxn id="71" idx="0"/>
          </p:cNvCxnSpPr>
          <p:nvPr/>
        </p:nvCxnSpPr>
        <p:spPr>
          <a:xfrm flipH="1">
            <a:off x="3059832" y="3236917"/>
            <a:ext cx="2016224" cy="195260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endCxn id="72" idx="0"/>
          </p:cNvCxnSpPr>
          <p:nvPr/>
        </p:nvCxnSpPr>
        <p:spPr>
          <a:xfrm>
            <a:off x="5076056" y="3236917"/>
            <a:ext cx="1872208" cy="195260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stCxn id="71" idx="2"/>
            <a:endCxn id="68" idx="0"/>
          </p:cNvCxnSpPr>
          <p:nvPr/>
        </p:nvCxnSpPr>
        <p:spPr>
          <a:xfrm>
            <a:off x="3059834" y="5693576"/>
            <a:ext cx="3135" cy="36493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stCxn id="72" idx="2"/>
            <a:endCxn id="70" idx="0"/>
          </p:cNvCxnSpPr>
          <p:nvPr/>
        </p:nvCxnSpPr>
        <p:spPr>
          <a:xfrm flipH="1">
            <a:off x="6945816" y="5693576"/>
            <a:ext cx="2448" cy="36004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/>
          <p:cNvSpPr/>
          <p:nvPr/>
        </p:nvSpPr>
        <p:spPr>
          <a:xfrm>
            <a:off x="4499992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>
          <a:xfrm>
            <a:off x="5004048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5508104" y="611723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75849" y="2699427"/>
            <a:ext cx="83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699" y="3748750"/>
            <a:ext cx="839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PK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49135" y="463642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H’(M)</a:t>
            </a:r>
          </a:p>
        </p:txBody>
      </p:sp>
    </p:spTree>
    <p:extLst>
      <p:ext uri="{BB962C8B-B14F-4D97-AF65-F5344CB8AC3E}">
        <p14:creationId xmlns:p14="http://schemas.microsoft.com/office/powerpoint/2010/main" val="33668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91" grpId="0" animBg="1"/>
      <p:bldP spid="92" grpId="0" animBg="1"/>
      <p:bldP spid="9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mapped to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 index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{1,…,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de-DE" baseline="30000" dirty="0"/>
              </a:p>
              <a:p>
                <a:r>
                  <a:rPr lang="de-DE" dirty="0"/>
                  <a:t>Each signature publishes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out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secrets</a:t>
                </a:r>
                <a:r>
                  <a:rPr lang="en-US" dirty="0"/>
                  <a:t>  </a:t>
                </a:r>
              </a:p>
              <a:p>
                <a:r>
                  <a:rPr lang="en-US" dirty="0"/>
                  <a:t>Either break one-</a:t>
                </a:r>
                <a:r>
                  <a:rPr lang="en-US" dirty="0" err="1"/>
                  <a:t>wayness</a:t>
                </a:r>
                <a:r>
                  <a:rPr lang="en-US" dirty="0"/>
                  <a:t> or…</a:t>
                </a:r>
              </a:p>
              <a:p>
                <a:endParaRPr lang="en-US" dirty="0"/>
              </a:p>
              <a:p>
                <a:r>
                  <a:rPr lang="en-US" dirty="0"/>
                  <a:t>r-Subset-Resilience: After seeing index sets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 1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hard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𝑚𝑠𝑔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 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baseline="-25000" dirty="0"/>
              </a:p>
              <a:p>
                <a:r>
                  <a:rPr lang="en-US" dirty="0"/>
                  <a:t>Best generic attack: </a:t>
                </a:r>
                <a:r>
                  <a:rPr lang="en-US" dirty="0" err="1"/>
                  <a:t>Succ</a:t>
                </a:r>
                <a:r>
                  <a:rPr lang="en-US" baseline="-25000" dirty="0" err="1"/>
                  <a:t>r</a:t>
                </a:r>
                <a:r>
                  <a:rPr lang="en-US" baseline="-25000" dirty="0"/>
                  <a:t>-SSR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𝑟𝑘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>
                  <a:buNone/>
                </a:pPr>
                <a:r>
                  <a:rPr lang="en-US" dirty="0">
                    <a:latin typeface="Times New Roman"/>
                    <a:cs typeface="Times New Roman"/>
                  </a:rPr>
                  <a:t>→ </a:t>
                </a:r>
                <a:r>
                  <a:rPr lang="en-US" dirty="0"/>
                  <a:t>Security shrinks with each signature!</a:t>
                </a:r>
              </a:p>
              <a:p>
                <a:pPr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82</a:t>
            </a:fld>
            <a:endParaRPr lang="nl-NL"/>
          </a:p>
        </p:txBody>
      </p:sp>
      <p:sp>
        <p:nvSpPr>
          <p:cNvPr id="7" name="Pfeil nach rechts 6"/>
          <p:cNvSpPr/>
          <p:nvPr/>
        </p:nvSpPr>
        <p:spPr>
          <a:xfrm rot="6118310">
            <a:off x="5690393" y="4471598"/>
            <a:ext cx="485607" cy="364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Using HORS with MSS requires adding PK (</a:t>
            </a:r>
            <a:r>
              <a:rPr lang="en-US" dirty="0" err="1" smtClean="0"/>
              <a:t>tn</a:t>
            </a:r>
            <a:r>
              <a:rPr lang="en-US" dirty="0" smtClean="0"/>
              <a:t>) to MSS signature.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HORST: </a:t>
            </a:r>
            <a:r>
              <a:rPr lang="en-US" dirty="0" err="1" smtClean="0"/>
              <a:t>Merkle</a:t>
            </a:r>
            <a:r>
              <a:rPr lang="en-US" dirty="0" smtClean="0"/>
              <a:t> Tree on top of HORS-PK</a:t>
            </a:r>
          </a:p>
          <a:p>
            <a:r>
              <a:rPr lang="en-US" dirty="0" smtClean="0"/>
              <a:t>New PK = Root</a:t>
            </a:r>
          </a:p>
          <a:p>
            <a:r>
              <a:rPr lang="en-US" dirty="0" smtClean="0"/>
              <a:t>Publish Authentication Paths for HORS signature values</a:t>
            </a:r>
          </a:p>
          <a:p>
            <a:r>
              <a:rPr lang="en-US" dirty="0" smtClean="0"/>
              <a:t>PK can be computed from Sig</a:t>
            </a:r>
          </a:p>
          <a:p>
            <a:r>
              <a:rPr lang="en-US" dirty="0" smtClean="0"/>
              <a:t>With optimizations: </a:t>
            </a:r>
            <a:r>
              <a:rPr lang="en-US" dirty="0" err="1" smtClean="0"/>
              <a:t>tn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pt-BR" dirty="0" smtClean="0"/>
              <a:t>(k(log t − x + 1) + 2</a:t>
            </a:r>
            <a:r>
              <a:rPr lang="pt-BR" baseline="30000" dirty="0" smtClean="0"/>
              <a:t>x</a:t>
            </a:r>
            <a:r>
              <a:rPr lang="pt-BR" dirty="0" smtClean="0"/>
              <a:t>)n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E.g. SPHINCS-256: 2 MB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/>
              <a:t>16 KB</a:t>
            </a:r>
          </a:p>
          <a:p>
            <a:r>
              <a:rPr lang="de-DE" dirty="0" smtClean="0"/>
              <a:t>Use randomized message hash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83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8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SPHINCS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Stateless Scheme</a:t>
            </a:r>
          </a:p>
          <a:p>
            <a:r>
              <a:rPr lang="de-DE" dirty="0" smtClean="0"/>
              <a:t>XMSS</a:t>
            </a:r>
            <a:r>
              <a:rPr lang="de-DE" baseline="30000" dirty="0" smtClean="0"/>
              <a:t>MT </a:t>
            </a:r>
            <a:r>
              <a:rPr lang="de-DE" dirty="0" smtClean="0"/>
              <a:t>+ HORST </a:t>
            </a:r>
            <a:br>
              <a:rPr lang="de-DE" dirty="0" smtClean="0"/>
            </a:br>
            <a:r>
              <a:rPr lang="de-DE" dirty="0" smtClean="0"/>
              <a:t>+ (pseudo-)random index</a:t>
            </a:r>
          </a:p>
          <a:p>
            <a:r>
              <a:rPr lang="de-DE" dirty="0" smtClean="0"/>
              <a:t>Collision-resilient</a:t>
            </a:r>
          </a:p>
          <a:p>
            <a:r>
              <a:rPr lang="de-DE" dirty="0"/>
              <a:t>D</a:t>
            </a:r>
            <a:r>
              <a:rPr lang="de-DE" dirty="0" smtClean="0"/>
              <a:t>eterministic signing</a:t>
            </a:r>
          </a:p>
          <a:p>
            <a:r>
              <a:rPr lang="de-DE" dirty="0" smtClean="0"/>
              <a:t>SPHINCS-256:</a:t>
            </a:r>
          </a:p>
          <a:p>
            <a:pPr lvl="1"/>
            <a:r>
              <a:rPr lang="de-DE" dirty="0" smtClean="0"/>
              <a:t>128-bit post-quantum secure</a:t>
            </a:r>
          </a:p>
          <a:p>
            <a:pPr lvl="1"/>
            <a:r>
              <a:rPr lang="de-DE" dirty="0" smtClean="0"/>
              <a:t>Hundrest of signatures / sec</a:t>
            </a:r>
          </a:p>
          <a:p>
            <a:pPr lvl="1"/>
            <a:r>
              <a:rPr lang="de-DE" dirty="0" smtClean="0"/>
              <a:t>41 kb signature</a:t>
            </a:r>
          </a:p>
          <a:p>
            <a:pPr lvl="1"/>
            <a:r>
              <a:rPr lang="de-DE" dirty="0" smtClean="0"/>
              <a:t>1 kb keys</a:t>
            </a:r>
          </a:p>
          <a:p>
            <a:endParaRPr lang="en-US" baseline="30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795" y="996678"/>
            <a:ext cx="2882315" cy="56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2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research topics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More efficient few-time signatures</a:t>
            </a:r>
          </a:p>
          <a:p>
            <a:r>
              <a:rPr lang="de-DE" dirty="0" smtClean="0"/>
              <a:t>Different constructions?</a:t>
            </a:r>
          </a:p>
          <a:p>
            <a:r>
              <a:rPr lang="de-DE" dirty="0" smtClean="0"/>
              <a:t>...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754"/>
            <a:ext cx="7993062" cy="2813869"/>
          </a:xfrm>
        </p:spPr>
        <p:txBody>
          <a:bodyPr/>
          <a:lstStyle/>
          <a:p>
            <a:pPr algn="ctr">
              <a:buNone/>
            </a:pPr>
            <a:r>
              <a:rPr lang="en-US" sz="4400" dirty="0"/>
              <a:t>Thank you!</a:t>
            </a:r>
          </a:p>
          <a:p>
            <a:pPr algn="ctr">
              <a:buNone/>
            </a:pPr>
            <a:r>
              <a:rPr lang="en-US" sz="4400" dirty="0"/>
              <a:t>Questions?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23-2-2016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86</a:t>
            </a:fld>
            <a:endParaRPr lang="nl-NL"/>
          </a:p>
        </p:txBody>
      </p:sp>
      <p:pic>
        <p:nvPicPr>
          <p:cNvPr id="6" name="Picture 2" descr="http://www.beratung-kreativ.de/images/Kommunik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4067944" cy="26212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58924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For references &amp; further literature see </a:t>
            </a:r>
            <a:br>
              <a:rPr lang="de-DE" dirty="0"/>
            </a:br>
            <a:r>
              <a:rPr lang="de-DE" dirty="0"/>
              <a:t>https://huelsing.wordpress.com/hash-based-signature-schemes/literature/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Second-preimage resistance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{0,1}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/>
                            <m:t>{0,1}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Success if 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de-D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</m:sSubSup>
                      <m:r>
                        <a:rPr lang="de-D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/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6284" r="81213" b="23967"/>
          <a:stretch>
            <a:fillRect/>
          </a:stretch>
        </p:blipFill>
        <p:spPr bwMode="auto">
          <a:xfrm>
            <a:off x="7125567" y="3037779"/>
            <a:ext cx="1425587" cy="12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8"/>
              <p:cNvSpPr txBox="1">
                <a:spLocks noChangeArrowheads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53" y="1825625"/>
                <a:ext cx="234781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mit Pfeil 21"/>
          <p:cNvCxnSpPr>
            <a:stCxn id="4" idx="2"/>
          </p:cNvCxnSpPr>
          <p:nvPr/>
        </p:nvCxnSpPr>
        <p:spPr bwMode="auto">
          <a:xfrm flipH="1">
            <a:off x="7838360" y="4261968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22"/>
              <p:cNvSpPr txBox="1">
                <a:spLocks noChangeArrowheads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8743" y="4991448"/>
                <a:ext cx="10382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21"/>
          <p:cNvCxnSpPr/>
          <p:nvPr/>
        </p:nvCxnSpPr>
        <p:spPr bwMode="auto">
          <a:xfrm flipH="1">
            <a:off x="7838359" y="2375767"/>
            <a:ext cx="1" cy="5945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11130</TotalTime>
  <Words>2530</Words>
  <Application>Microsoft Office PowerPoint</Application>
  <PresentationFormat>On-screen Show (4:3)</PresentationFormat>
  <Paragraphs>1161</Paragraphs>
  <Slides>86</Slides>
  <Notes>10</Notes>
  <HiddenSlides>3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99" baseType="lpstr">
      <vt:lpstr>Arial</vt:lpstr>
      <vt:lpstr>Bitstream Charter</vt:lpstr>
      <vt:lpstr>Calibri</vt:lpstr>
      <vt:lpstr>Calibri Light</vt:lpstr>
      <vt:lpstr>Cambria Math</vt:lpstr>
      <vt:lpstr>French Script MT</vt:lpstr>
      <vt:lpstr>Stafford</vt:lpstr>
      <vt:lpstr>Times New Roman</vt:lpstr>
      <vt:lpstr>Verdana</vt:lpstr>
      <vt:lpstr>Wingdings</vt:lpstr>
      <vt:lpstr>Office Theme</vt:lpstr>
      <vt:lpstr>Formel</vt:lpstr>
      <vt:lpstr>Equation</vt:lpstr>
      <vt:lpstr>Hash-based Signatures  </vt:lpstr>
      <vt:lpstr>Post-Quantum Signatures</vt:lpstr>
      <vt:lpstr>Hash-based Signature Schemes [Mer89]</vt:lpstr>
      <vt:lpstr>RSA – DSA – EC-DSA...</vt:lpstr>
      <vt:lpstr>Hash function families</vt:lpstr>
      <vt:lpstr>(Hash) function families</vt:lpstr>
      <vt:lpstr>One-wayness</vt:lpstr>
      <vt:lpstr>Collision resistance</vt:lpstr>
      <vt:lpstr>Second-preimage resistance</vt:lpstr>
      <vt:lpstr>Undetectability</vt:lpstr>
      <vt:lpstr>Pseudorandomness</vt:lpstr>
      <vt:lpstr>Generic security </vt:lpstr>
      <vt:lpstr>Generic Security - OWF</vt:lpstr>
      <vt:lpstr>Generic Security - OWF</vt:lpstr>
      <vt:lpstr>Generic Security</vt:lpstr>
      <vt:lpstr>Hash-function properties </vt:lpstr>
      <vt:lpstr>Attacks on Hash Functions</vt:lpstr>
      <vt:lpstr>PowerPoint Presentation</vt:lpstr>
      <vt:lpstr>Lamport-Diffie OTS [Lam79]</vt:lpstr>
      <vt:lpstr>EU-CMA for OTS</vt:lpstr>
      <vt:lpstr>Security</vt:lpstr>
      <vt:lpstr>Reduction</vt:lpstr>
      <vt:lpstr>Reduction</vt:lpstr>
      <vt:lpstr>Reduction</vt:lpstr>
      <vt:lpstr>Reduction - Analysis</vt:lpstr>
      <vt:lpstr>Merkle’s Hash-based Signatures</vt:lpstr>
      <vt:lpstr>Security</vt:lpstr>
      <vt:lpstr>Reduction</vt:lpstr>
      <vt:lpstr>Reduction (Step 4, Extraction)</vt:lpstr>
      <vt:lpstr>Winternitz-OTS</vt:lpstr>
      <vt:lpstr>Recap LD-OTS [Lam79]</vt:lpstr>
      <vt:lpstr>LD-OTS in MSS</vt:lpstr>
      <vt:lpstr>Trivial Optimization</vt:lpstr>
      <vt:lpstr>Optimized LD-OTS in MSS</vt:lpstr>
      <vt:lpstr>Germans love their „Ordnung“!</vt:lpstr>
      <vt:lpstr>Optimized LD-OTS</vt:lpstr>
      <vt:lpstr>Function chains</vt:lpstr>
      <vt:lpstr>WOTS </vt:lpstr>
      <vt:lpstr>WOTS Signature generation</vt:lpstr>
      <vt:lpstr>WOTS Signature Verification</vt:lpstr>
      <vt:lpstr>WOTS Function Chains</vt:lpstr>
      <vt:lpstr>WOTS Security</vt:lpstr>
      <vt:lpstr>WOTS Sizes and Runtimes</vt:lpstr>
      <vt:lpstr>XMSS</vt:lpstr>
      <vt:lpstr>XMSS</vt:lpstr>
      <vt:lpstr>Multi-Tree XMSS</vt:lpstr>
      <vt:lpstr>Authentication path computation</vt:lpstr>
      <vt:lpstr>TreeHash (Mer89)</vt:lpstr>
      <vt:lpstr>TreeHash</vt:lpstr>
      <vt:lpstr>TreeHash</vt:lpstr>
      <vt:lpstr>TreeHash</vt:lpstr>
      <vt:lpstr>PowerPoint Presentation</vt:lpstr>
      <vt:lpstr>The BDS Algorithm [BDS08]</vt:lpstr>
      <vt:lpstr>PowerPoint Presentation</vt:lpstr>
      <vt:lpstr>Use a State</vt:lpstr>
      <vt:lpstr>Authentication Paths</vt:lpstr>
      <vt:lpstr>PowerPoint Presentation</vt:lpstr>
      <vt:lpstr>PowerPoint Presentation</vt:lpstr>
      <vt:lpstr>Computing Left Nodes</vt:lpstr>
      <vt:lpstr>PowerPoint Presentation</vt:lpstr>
      <vt:lpstr>PowerPoint Presentation</vt:lpstr>
      <vt:lpstr>Distribute Computation</vt:lpstr>
      <vt:lpstr>PowerPoint Presentation</vt:lpstr>
      <vt:lpstr>TreeHash with Updates</vt:lpstr>
      <vt:lpstr>PowerPoint Presentation</vt:lpstr>
      <vt:lpstr>PowerPoint Presentation</vt:lpstr>
      <vt:lpstr>PowerPoint Presentation</vt:lpstr>
      <vt:lpstr>XMSS in practice</vt:lpstr>
      <vt:lpstr>PowerPoint Presentation</vt:lpstr>
      <vt:lpstr>XMSS Internet-Draft (draft-irtf-cfrg-xmss-hash-based-signatures)</vt:lpstr>
      <vt:lpstr>PowerPoint Presentation</vt:lpstr>
      <vt:lpstr>Open research topics</vt:lpstr>
      <vt:lpstr>SPHINCS</vt:lpstr>
      <vt:lpstr>About the statefulness</vt:lpstr>
      <vt:lpstr>PowerPoint Presentation</vt:lpstr>
      <vt:lpstr>Protest?</vt:lpstr>
      <vt:lpstr>PowerPoint Presentation</vt:lpstr>
      <vt:lpstr>Recap LD-OTS</vt:lpstr>
      <vt:lpstr>HORS [RR02]</vt:lpstr>
      <vt:lpstr>HORS mapping function</vt:lpstr>
      <vt:lpstr>HORS</vt:lpstr>
      <vt:lpstr>HORS Security</vt:lpstr>
      <vt:lpstr>HORST</vt:lpstr>
      <vt:lpstr>SPHINCS</vt:lpstr>
      <vt:lpstr>Open research topics II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Hash-based Signatures</dc:title>
  <dc:creator>huelsing</dc:creator>
  <cp:lastModifiedBy>huelsing</cp:lastModifiedBy>
  <cp:revision>70</cp:revision>
  <dcterms:created xsi:type="dcterms:W3CDTF">2015-06-01T12:22:23Z</dcterms:created>
  <dcterms:modified xsi:type="dcterms:W3CDTF">2016-02-23T06:03:55Z</dcterms:modified>
</cp:coreProperties>
</file>