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3"/>
  </p:sldMasterIdLst>
  <p:notesMasterIdLst>
    <p:notesMasterId r:id="rId73"/>
  </p:notesMasterIdLst>
  <p:sldIdLst>
    <p:sldId id="256" r:id="rId4"/>
    <p:sldId id="314" r:id="rId5"/>
    <p:sldId id="315" r:id="rId6"/>
    <p:sldId id="348" r:id="rId7"/>
    <p:sldId id="349" r:id="rId8"/>
    <p:sldId id="350" r:id="rId9"/>
    <p:sldId id="312" r:id="rId10"/>
    <p:sldId id="340" r:id="rId11"/>
    <p:sldId id="343" r:id="rId12"/>
    <p:sldId id="345" r:id="rId13"/>
    <p:sldId id="346" r:id="rId14"/>
    <p:sldId id="347" r:id="rId15"/>
    <p:sldId id="352" r:id="rId16"/>
    <p:sldId id="384" r:id="rId17"/>
    <p:sldId id="351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280" r:id="rId26"/>
    <p:sldId id="283" r:id="rId27"/>
    <p:sldId id="284" r:id="rId28"/>
    <p:sldId id="286" r:id="rId29"/>
    <p:sldId id="378" r:id="rId30"/>
    <p:sldId id="380" r:id="rId31"/>
    <p:sldId id="360" r:id="rId32"/>
    <p:sldId id="324" r:id="rId33"/>
    <p:sldId id="272" r:id="rId34"/>
    <p:sldId id="329" r:id="rId35"/>
    <p:sldId id="330" r:id="rId36"/>
    <p:sldId id="331" r:id="rId37"/>
    <p:sldId id="332" r:id="rId38"/>
    <p:sldId id="333" r:id="rId39"/>
    <p:sldId id="334" r:id="rId40"/>
    <p:sldId id="335" r:id="rId41"/>
    <p:sldId id="336" r:id="rId42"/>
    <p:sldId id="337" r:id="rId43"/>
    <p:sldId id="338" r:id="rId44"/>
    <p:sldId id="339" r:id="rId45"/>
    <p:sldId id="274" r:id="rId46"/>
    <p:sldId id="361" r:id="rId47"/>
    <p:sldId id="362" r:id="rId48"/>
    <p:sldId id="342" r:id="rId49"/>
    <p:sldId id="271" r:id="rId50"/>
    <p:sldId id="341" r:id="rId51"/>
    <p:sldId id="364" r:id="rId52"/>
    <p:sldId id="365" r:id="rId53"/>
    <p:sldId id="366" r:id="rId54"/>
    <p:sldId id="367" r:id="rId55"/>
    <p:sldId id="368" r:id="rId56"/>
    <p:sldId id="369" r:id="rId57"/>
    <p:sldId id="370" r:id="rId58"/>
    <p:sldId id="372" r:id="rId59"/>
    <p:sldId id="371" r:id="rId60"/>
    <p:sldId id="373" r:id="rId61"/>
    <p:sldId id="374" r:id="rId62"/>
    <p:sldId id="375" r:id="rId63"/>
    <p:sldId id="377" r:id="rId64"/>
    <p:sldId id="381" r:id="rId65"/>
    <p:sldId id="281" r:id="rId66"/>
    <p:sldId id="376" r:id="rId67"/>
    <p:sldId id="309" r:id="rId68"/>
    <p:sldId id="310" r:id="rId69"/>
    <p:sldId id="382" r:id="rId70"/>
    <p:sldId id="385" r:id="rId71"/>
    <p:sldId id="383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6E43CA-7583-CB39-1E00-A1A1CCF3085E}" v="95" dt="2024-03-11T11:56:00.717"/>
    <p1510:client id="{11FDA9BB-F278-A7AB-7A8A-0207C4563AD4}" v="56" dt="2024-03-12T14:41:21.7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notesMaster" Target="notesMasters/notesMaster1.xml"/><Relationship Id="rId78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customXml" Target="../customXml/item2.xml"/><Relationship Id="rId29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6D4E1-5F00-416E-BE43-5ED77218EFE4}" type="datetimeFigureOut"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F6198-A216-4A53-8B77-EC29748CBC8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64366-B3B4-4934-B428-A9EE9BB7A07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322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Title at th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ack75"/>
          <p:cNvSpPr/>
          <p:nvPr userDrawn="1"/>
        </p:nvSpPr>
        <p:spPr>
          <a:xfrm>
            <a:off x="0" y="3888000"/>
            <a:ext cx="12192000" cy="1440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1" y="3886732"/>
            <a:ext cx="12191999" cy="1056000"/>
          </a:xfrm>
          <a:solidFill>
            <a:schemeClr val="tx2">
              <a:alpha val="50000"/>
            </a:schemeClr>
          </a:solidFill>
        </p:spPr>
        <p:txBody>
          <a:bodyPr lIns="756000" rIns="1962000" anchor="ctr"/>
          <a:lstStyle>
            <a:lvl1pPr algn="l">
              <a:lnSpc>
                <a:spcPts val="3067"/>
              </a:lnSpc>
              <a:defRPr sz="2933">
                <a:solidFill>
                  <a:schemeClr val="bg1"/>
                </a:solidFill>
              </a:defRPr>
            </a:lvl1pPr>
          </a:lstStyle>
          <a:p>
            <a:r>
              <a:rPr lang="en-GB"/>
              <a:t>Example of a title at the bottom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-1" y="4944788"/>
            <a:ext cx="12191999" cy="384000"/>
          </a:xfrm>
          <a:solidFill>
            <a:schemeClr val="tx2">
              <a:alpha val="50000"/>
            </a:schemeClr>
          </a:solidFill>
          <a:ln>
            <a:noFill/>
          </a:ln>
        </p:spPr>
        <p:txBody>
          <a:bodyPr wrap="none" lIns="756000" tIns="18000" rIns="1962000"/>
          <a:lstStyle>
            <a:lvl1pPr marL="0" indent="0" algn="l">
              <a:buNone/>
              <a:defRPr sz="1333" b="1" cap="all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SUBTITLE OR DATE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21D38FC-6D70-0146-84E1-32B3F0A2D6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87467" y="6091768"/>
            <a:ext cx="2404533" cy="766233"/>
          </a:xfrm>
          <a:prstGeom prst="rect">
            <a:avLst/>
          </a:prstGeo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321301"/>
            <a:ext cx="12191999" cy="768351"/>
          </a:xfrm>
          <a:solidFill>
            <a:srgbClr val="000000">
              <a:alpha val="25098"/>
            </a:srgbClr>
          </a:solidFill>
          <a:ln>
            <a:noFill/>
          </a:ln>
        </p:spPr>
        <p:txBody>
          <a:bodyPr lIns="756000" anchor="ctr" anchorCtr="0"/>
          <a:lstStyle>
            <a:lvl1pPr>
              <a:defRPr sz="146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Function</a:t>
            </a:r>
          </a:p>
        </p:txBody>
      </p:sp>
      <p:sp>
        <p:nvSpPr>
          <p:cNvPr id="11" name="Tijdelijke aanduiding voor tekst 8"/>
          <p:cNvSpPr>
            <a:spLocks noGrp="1"/>
          </p:cNvSpPr>
          <p:nvPr>
            <p:ph type="body" sz="quarter" idx="14" hasCustomPrompt="1"/>
          </p:nvPr>
        </p:nvSpPr>
        <p:spPr>
          <a:xfrm>
            <a:off x="-8889" y="6089650"/>
            <a:ext cx="9796356" cy="768351"/>
          </a:xfrm>
          <a:solidFill>
            <a:srgbClr val="FFFFFF"/>
          </a:solidFill>
          <a:ln>
            <a:noFill/>
          </a:ln>
        </p:spPr>
        <p:txBody>
          <a:bodyPr lIns="756000" anchor="ctr" anchorCtr="0"/>
          <a:lstStyle>
            <a:lvl1pPr>
              <a:defRPr sz="1467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Department, Sub department or Capacity Group</a:t>
            </a:r>
          </a:p>
        </p:txBody>
      </p:sp>
    </p:spTree>
    <p:extLst>
      <p:ext uri="{BB962C8B-B14F-4D97-AF65-F5344CB8AC3E}">
        <p14:creationId xmlns:p14="http://schemas.microsoft.com/office/powerpoint/2010/main" val="227973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https://huelsing.net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Calibri Light"/>
              </a:rPr>
              <a:t>Signatures from identification, 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MPCitH, and more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Andreas </a:t>
            </a:r>
            <a:r>
              <a:rPr lang="en-US" dirty="0" err="1">
                <a:cs typeface="Calibri"/>
              </a:rPr>
              <a:t>Hülsing</a:t>
            </a:r>
            <a:r>
              <a:rPr lang="en-US" dirty="0">
                <a:cs typeface="Calibri"/>
              </a:rPr>
              <a:t> 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Eindhoven University of Technology &amp; </a:t>
            </a:r>
            <a:r>
              <a:rPr lang="en-US" dirty="0" err="1">
                <a:cs typeface="Calibri"/>
              </a:rPr>
              <a:t>SandboxAQ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D774F-A35D-103D-7DF0-595666249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MPC 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19B17-D56D-DFE7-9F80-54829E258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Allows N parties P</a:t>
            </a:r>
            <a:r>
              <a:rPr lang="en-US" baseline="-25000" dirty="0">
                <a:cs typeface="Calibri"/>
              </a:rPr>
              <a:t>1</a:t>
            </a:r>
            <a:r>
              <a:rPr lang="en-US" dirty="0">
                <a:cs typeface="Calibri"/>
              </a:rPr>
              <a:t>, … ,P</a:t>
            </a:r>
            <a:r>
              <a:rPr lang="en-US" baseline="-25000" dirty="0">
                <a:cs typeface="Calibri"/>
              </a:rPr>
              <a:t>N</a:t>
            </a:r>
            <a:r>
              <a:rPr lang="en-US" dirty="0">
                <a:cs typeface="Calibri"/>
              </a:rPr>
              <a:t> with inputs x</a:t>
            </a:r>
            <a:r>
              <a:rPr lang="en-US" baseline="-25000" dirty="0">
                <a:cs typeface="Calibri"/>
              </a:rPr>
              <a:t>1</a:t>
            </a:r>
            <a:r>
              <a:rPr lang="en-US" dirty="0">
                <a:cs typeface="Calibri"/>
              </a:rPr>
              <a:t>, … , </a:t>
            </a:r>
            <a:r>
              <a:rPr lang="en-US" dirty="0" err="1">
                <a:cs typeface="Calibri"/>
              </a:rPr>
              <a:t>x</a:t>
            </a:r>
            <a:r>
              <a:rPr lang="en-US" baseline="-25000" dirty="0" err="1">
                <a:cs typeface="Calibri"/>
              </a:rPr>
              <a:t>N</a:t>
            </a:r>
            <a:r>
              <a:rPr lang="en-US" dirty="0">
                <a:cs typeface="Calibri"/>
              </a:rPr>
              <a:t> to jointly compute a function F(x</a:t>
            </a:r>
            <a:r>
              <a:rPr lang="en-US" sz="1900" baseline="-25000" dirty="0">
                <a:cs typeface="Calibri"/>
              </a:rPr>
              <a:t>1</a:t>
            </a:r>
            <a:r>
              <a:rPr lang="en-US" dirty="0">
                <a:cs typeface="Calibri"/>
              </a:rPr>
              <a:t>, … , </a:t>
            </a:r>
            <a:r>
              <a:rPr lang="en-US" dirty="0" err="1">
                <a:cs typeface="Calibri"/>
              </a:rPr>
              <a:t>x</a:t>
            </a:r>
            <a:r>
              <a:rPr lang="en-US" sz="1900" baseline="-25000" dirty="0" err="1">
                <a:cs typeface="Calibri"/>
              </a:rPr>
              <a:t>N</a:t>
            </a:r>
            <a:r>
              <a:rPr lang="en-US" dirty="0">
                <a:cs typeface="Calibri"/>
              </a:rPr>
              <a:t>) = y such that</a:t>
            </a:r>
          </a:p>
          <a:p>
            <a:r>
              <a:rPr lang="en-US" dirty="0">
                <a:cs typeface="Calibri"/>
              </a:rPr>
              <a:t>all parties learn the outcome y </a:t>
            </a:r>
          </a:p>
          <a:p>
            <a:r>
              <a:rPr lang="en-US" dirty="0">
                <a:cs typeface="Calibri"/>
              </a:rPr>
              <a:t>but nothing beyond that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We additionally need:</a:t>
            </a:r>
          </a:p>
          <a:p>
            <a:r>
              <a:rPr lang="en-US" b="1" dirty="0">
                <a:cs typeface="Calibri"/>
              </a:rPr>
              <a:t>Correctness:</a:t>
            </a:r>
            <a:r>
              <a:rPr lang="en-US" dirty="0">
                <a:cs typeface="Calibri"/>
              </a:rPr>
              <a:t> If all parties are honest, the result is correct</a:t>
            </a:r>
          </a:p>
          <a:p>
            <a:r>
              <a:rPr lang="en-US" b="1" dirty="0">
                <a:cs typeface="Calibri"/>
              </a:rPr>
              <a:t>N-1 private:</a:t>
            </a:r>
            <a:r>
              <a:rPr lang="en-US" dirty="0">
                <a:cs typeface="Calibri"/>
              </a:rPr>
              <a:t> If N-1 parties collaborate, they can still not learn anything about the input of the last party beyond what can be derived from F(x</a:t>
            </a:r>
            <a:r>
              <a:rPr lang="en-US" sz="1300" baseline="-25000" dirty="0">
                <a:cs typeface="Calibri"/>
              </a:rPr>
              <a:t>1</a:t>
            </a:r>
            <a:r>
              <a:rPr lang="en-US" dirty="0">
                <a:cs typeface="Calibri"/>
              </a:rPr>
              <a:t>, … , </a:t>
            </a:r>
            <a:r>
              <a:rPr lang="en-US" dirty="0" err="1">
                <a:cs typeface="Calibri"/>
              </a:rPr>
              <a:t>x</a:t>
            </a:r>
            <a:r>
              <a:rPr lang="en-US" sz="1300" baseline="-25000" dirty="0" err="1">
                <a:cs typeface="Calibri"/>
              </a:rPr>
              <a:t>N</a:t>
            </a:r>
            <a:r>
              <a:rPr lang="en-US" dirty="0">
                <a:cs typeface="Calibri"/>
              </a:rPr>
              <a:t>) = y</a:t>
            </a:r>
          </a:p>
          <a:p>
            <a:r>
              <a:rPr lang="en-US" b="1" dirty="0">
                <a:cs typeface="Calibri"/>
              </a:rPr>
              <a:t>Broadcast communication:</a:t>
            </a:r>
            <a:r>
              <a:rPr lang="en-US" dirty="0">
                <a:cs typeface="Calibri"/>
              </a:rPr>
              <a:t> All messages are broadcasted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742FC-C58F-7625-D011-FA6B7C7E1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07A17-2B12-3FA4-91FF-3B8D7B6D7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46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4C453-EE30-E715-77F1-B4829C89A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(additive) Secret Sharing Scheme (SSS)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E6FAB-E102-0783-0792-2D24D95EF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Split x = [x]</a:t>
            </a:r>
            <a:r>
              <a:rPr lang="en-US" baseline="-25000" dirty="0">
                <a:cs typeface="Calibri"/>
              </a:rPr>
              <a:t>1</a:t>
            </a:r>
            <a:r>
              <a:rPr lang="en-US" dirty="0">
                <a:cs typeface="Calibri"/>
              </a:rPr>
              <a:t> + [x]</a:t>
            </a:r>
            <a:r>
              <a:rPr lang="en-US" baseline="-25000" dirty="0">
                <a:cs typeface="Calibri"/>
              </a:rPr>
              <a:t>2</a:t>
            </a:r>
            <a:r>
              <a:rPr lang="en-US" dirty="0">
                <a:cs typeface="Calibri"/>
              </a:rPr>
              <a:t> + … + [x]</a:t>
            </a:r>
            <a:r>
              <a:rPr lang="en-US" baseline="-25000" dirty="0">
                <a:cs typeface="Calibri"/>
              </a:rPr>
              <a:t>N</a:t>
            </a:r>
            <a:r>
              <a:rPr lang="en-US" dirty="0">
                <a:cs typeface="Calibri"/>
              </a:rPr>
              <a:t> with secret shares [x]</a:t>
            </a:r>
            <a:r>
              <a:rPr lang="en-US" baseline="-25000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in </a:t>
            </a:r>
            <a:r>
              <a:rPr lang="en-US" dirty="0" err="1">
                <a:cs typeface="Calibri"/>
              </a:rPr>
              <a:t>F</a:t>
            </a:r>
            <a:r>
              <a:rPr lang="en-US" baseline="-25000" dirty="0" err="1">
                <a:cs typeface="Calibri"/>
              </a:rPr>
              <a:t>q</a:t>
            </a:r>
            <a:endParaRPr lang="en-US" dirty="0" err="1">
              <a:cs typeface="Calibri"/>
            </a:endParaRPr>
          </a:p>
          <a:p>
            <a:pPr marL="457200" indent="-457200"/>
            <a:r>
              <a:rPr lang="en-US" dirty="0">
                <a:cs typeface="Calibri"/>
              </a:rPr>
              <a:t>Given all but one share x is information theoretically hidden!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2113328-E433-5763-C191-74FD4CCF6E00}"/>
              </a:ext>
            </a:extLst>
          </p:cNvPr>
          <p:cNvCxnSpPr/>
          <p:nvPr/>
        </p:nvCxnSpPr>
        <p:spPr>
          <a:xfrm flipH="1">
            <a:off x="8622483" y="1944148"/>
            <a:ext cx="1399" cy="215317"/>
          </a:xfrm>
          <a:prstGeom prst="straightConnector1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18F7A-B4A7-3D0D-1ADB-122BE53FE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B79C3-8C31-6BEB-D6AF-1DD75C352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46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4C453-EE30-E715-77F1-B4829C89A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457" y="365125"/>
            <a:ext cx="105156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MPC for additive SSS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E6FAB-E102-0783-0792-2D24D95EF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Split x = [x]</a:t>
            </a:r>
            <a:r>
              <a:rPr lang="en-US" baseline="-25000" dirty="0">
                <a:cs typeface="Calibri"/>
              </a:rPr>
              <a:t>1</a:t>
            </a:r>
            <a:r>
              <a:rPr lang="en-US" dirty="0">
                <a:cs typeface="Calibri"/>
              </a:rPr>
              <a:t> + [x]</a:t>
            </a:r>
            <a:r>
              <a:rPr lang="en-US" baseline="-25000" dirty="0">
                <a:cs typeface="Calibri"/>
              </a:rPr>
              <a:t>2</a:t>
            </a:r>
            <a:r>
              <a:rPr lang="en-US" dirty="0">
                <a:cs typeface="Calibri"/>
              </a:rPr>
              <a:t> + … + [x]</a:t>
            </a:r>
            <a:r>
              <a:rPr lang="en-US" baseline="-25000" dirty="0">
                <a:cs typeface="Calibri"/>
              </a:rPr>
              <a:t>N</a:t>
            </a:r>
            <a:r>
              <a:rPr lang="en-US" dirty="0">
                <a:cs typeface="Calibri"/>
              </a:rPr>
              <a:t> with secret shares [x]</a:t>
            </a:r>
            <a:r>
              <a:rPr lang="en-US" baseline="-25000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in </a:t>
            </a:r>
            <a:r>
              <a:rPr lang="en-US" dirty="0" err="1">
                <a:cs typeface="Calibri"/>
              </a:rPr>
              <a:t>F</a:t>
            </a:r>
            <a:r>
              <a:rPr lang="en-US" baseline="-25000" dirty="0" err="1">
                <a:cs typeface="Calibri"/>
              </a:rPr>
              <a:t>q</a:t>
            </a:r>
            <a:endParaRPr lang="en-US" dirty="0" err="1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Party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holds share [x]</a:t>
            </a:r>
            <a:r>
              <a:rPr lang="en-US" baseline="-25000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of value x.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Operations:</a:t>
            </a:r>
            <a:endParaRPr lang="en-US" dirty="0"/>
          </a:p>
          <a:p>
            <a:pPr marL="457200" indent="-457200"/>
            <a:r>
              <a:rPr lang="en-US" dirty="0">
                <a:cs typeface="Calibri"/>
              </a:rPr>
              <a:t>Adding shared values ([x] + [y]): Parties locally add shares</a:t>
            </a:r>
            <a:br>
              <a:rPr lang="en-US" dirty="0">
                <a:cs typeface="Calibri"/>
              </a:rPr>
            </a:br>
            <a:r>
              <a:rPr lang="en-US" dirty="0">
                <a:ea typeface="Calibri"/>
                <a:cs typeface="Calibri"/>
              </a:rPr>
              <a:t> Σ([x]</a:t>
            </a:r>
            <a:r>
              <a:rPr lang="en-US" baseline="-25000" dirty="0" err="1">
                <a:ea typeface="Calibri"/>
                <a:cs typeface="Calibri"/>
              </a:rPr>
              <a:t>i</a:t>
            </a:r>
            <a:r>
              <a:rPr lang="en-US" dirty="0">
                <a:ea typeface="Calibri"/>
                <a:cs typeface="Calibri"/>
              </a:rPr>
              <a:t>+[y]</a:t>
            </a:r>
            <a:r>
              <a:rPr lang="en-US" baseline="-25000" dirty="0" err="1">
                <a:ea typeface="Calibri"/>
                <a:cs typeface="Calibri"/>
              </a:rPr>
              <a:t>i</a:t>
            </a:r>
            <a:r>
              <a:rPr lang="en-US" dirty="0">
                <a:ea typeface="Calibri"/>
                <a:cs typeface="Calibri"/>
              </a:rPr>
              <a:t>) = Σ[x]</a:t>
            </a:r>
            <a:r>
              <a:rPr lang="en-US" baseline="-25000" dirty="0" err="1">
                <a:ea typeface="Calibri"/>
                <a:cs typeface="Calibri"/>
              </a:rPr>
              <a:t>i</a:t>
            </a:r>
            <a:r>
              <a:rPr lang="en-US" dirty="0">
                <a:ea typeface="Calibri"/>
                <a:cs typeface="Calibri"/>
              </a:rPr>
              <a:t>+ Σ[y]</a:t>
            </a:r>
            <a:r>
              <a:rPr lang="en-US" baseline="-25000" dirty="0" err="1">
                <a:ea typeface="Calibri"/>
                <a:cs typeface="Calibri"/>
              </a:rPr>
              <a:t>i</a:t>
            </a:r>
            <a:r>
              <a:rPr lang="en-US" dirty="0">
                <a:ea typeface="Calibri"/>
                <a:cs typeface="Calibri"/>
              </a:rPr>
              <a:t> = </a:t>
            </a:r>
            <a:r>
              <a:rPr lang="en-US" dirty="0" err="1">
                <a:ea typeface="Calibri"/>
                <a:cs typeface="Calibri"/>
              </a:rPr>
              <a:t>x+y</a:t>
            </a:r>
            <a:endParaRPr lang="en-US" dirty="0">
              <a:ea typeface="Calibri"/>
              <a:cs typeface="Calibri"/>
            </a:endParaRPr>
          </a:p>
          <a:p>
            <a:pPr marL="457200" indent="-457200"/>
            <a:r>
              <a:rPr lang="en-US" dirty="0">
                <a:cs typeface="Calibri"/>
              </a:rPr>
              <a:t>Adding constant ([x] + c): P1 computes [x]</a:t>
            </a:r>
            <a:r>
              <a:rPr lang="en-US" baseline="-25000" dirty="0">
                <a:cs typeface="Calibri"/>
              </a:rPr>
              <a:t>1 </a:t>
            </a:r>
            <a:r>
              <a:rPr lang="en-US" dirty="0">
                <a:cs typeface="Calibri"/>
              </a:rPr>
              <a:t>+ c, all others do nothing</a:t>
            </a:r>
            <a:br>
              <a:rPr lang="en-US" dirty="0">
                <a:cs typeface="Calibri"/>
              </a:rPr>
            </a:br>
            <a:r>
              <a:rPr lang="en-US" dirty="0">
                <a:ea typeface="Calibri"/>
                <a:cs typeface="Calibri"/>
              </a:rPr>
              <a:t>[x]</a:t>
            </a:r>
            <a:r>
              <a:rPr lang="en-US" baseline="-25000" dirty="0">
                <a:ea typeface="Calibri"/>
                <a:cs typeface="Calibri"/>
              </a:rPr>
              <a:t>1</a:t>
            </a:r>
            <a:r>
              <a:rPr lang="en-US" dirty="0">
                <a:ea typeface="Calibri"/>
                <a:cs typeface="Calibri"/>
              </a:rPr>
              <a:t> + c + [x]</a:t>
            </a:r>
            <a:r>
              <a:rPr lang="en-US" baseline="-25000" dirty="0">
                <a:ea typeface="Calibri"/>
                <a:cs typeface="Calibri"/>
              </a:rPr>
              <a:t>2</a:t>
            </a:r>
            <a:r>
              <a:rPr lang="en-US" dirty="0">
                <a:ea typeface="Calibri"/>
                <a:cs typeface="Calibri"/>
              </a:rPr>
              <a:t> + … + [x]</a:t>
            </a:r>
            <a:r>
              <a:rPr lang="en-US" baseline="-25000" dirty="0">
                <a:ea typeface="Calibri"/>
                <a:cs typeface="Calibri"/>
              </a:rPr>
              <a:t>N </a:t>
            </a:r>
            <a:r>
              <a:rPr lang="en-US" dirty="0">
                <a:ea typeface="Calibri"/>
                <a:cs typeface="Calibri"/>
              </a:rPr>
              <a:t>= Σ[x]</a:t>
            </a:r>
            <a:r>
              <a:rPr lang="en-US" baseline="-25000" dirty="0" err="1">
                <a:ea typeface="Calibri"/>
                <a:cs typeface="Calibri"/>
              </a:rPr>
              <a:t>i</a:t>
            </a:r>
            <a:r>
              <a:rPr lang="en-US" baseline="-25000" dirty="0">
                <a:ea typeface="Calibri"/>
                <a:cs typeface="Calibri"/>
              </a:rPr>
              <a:t> </a:t>
            </a:r>
            <a:r>
              <a:rPr lang="en-US" dirty="0">
                <a:ea typeface="Calibri"/>
                <a:cs typeface="Calibri"/>
              </a:rPr>
              <a:t>+ c = x + c </a:t>
            </a:r>
          </a:p>
          <a:p>
            <a:pPr marL="457200" indent="-457200"/>
            <a:r>
              <a:rPr lang="en-US" dirty="0">
                <a:cs typeface="Calibri"/>
              </a:rPr>
              <a:t>Multiplication by constant ([x] · c): All parties locally compute [x]</a:t>
            </a:r>
            <a:r>
              <a:rPr lang="en-US" baseline="-25000" dirty="0" err="1">
                <a:cs typeface="Calibri"/>
              </a:rPr>
              <a:t>i</a:t>
            </a:r>
            <a:r>
              <a:rPr lang="en-US" baseline="-25000" dirty="0">
                <a:cs typeface="Calibri"/>
              </a:rPr>
              <a:t> </a:t>
            </a:r>
            <a:r>
              <a:rPr lang="en-US" dirty="0">
                <a:cs typeface="Calibri"/>
              </a:rPr>
              <a:t>· c</a:t>
            </a:r>
            <a:br>
              <a:rPr lang="en-US" dirty="0">
                <a:cs typeface="Calibri"/>
              </a:rPr>
            </a:br>
            <a:r>
              <a:rPr lang="en-US" dirty="0">
                <a:ea typeface="Calibri"/>
                <a:cs typeface="Calibri"/>
              </a:rPr>
              <a:t>[x]</a:t>
            </a:r>
            <a:r>
              <a:rPr lang="en-US" baseline="-25000" dirty="0">
                <a:ea typeface="Calibri"/>
                <a:cs typeface="Calibri"/>
              </a:rPr>
              <a:t>1 </a:t>
            </a:r>
            <a:r>
              <a:rPr lang="en-US" dirty="0">
                <a:ea typeface="Calibri"/>
                <a:cs typeface="Calibri"/>
              </a:rPr>
              <a:t>· c + [x]</a:t>
            </a:r>
            <a:r>
              <a:rPr lang="en-US" baseline="-25000" dirty="0">
                <a:ea typeface="Calibri"/>
                <a:cs typeface="Calibri"/>
              </a:rPr>
              <a:t>2 </a:t>
            </a:r>
            <a:r>
              <a:rPr lang="en-US" dirty="0">
                <a:ea typeface="Calibri"/>
                <a:cs typeface="Calibri"/>
              </a:rPr>
              <a:t>· c + … + [x]</a:t>
            </a:r>
            <a:r>
              <a:rPr lang="en-US" sz="2600" baseline="-25000" dirty="0">
                <a:ea typeface="Calibri"/>
                <a:cs typeface="Calibri"/>
              </a:rPr>
              <a:t>N </a:t>
            </a:r>
            <a:r>
              <a:rPr lang="en-US" dirty="0">
                <a:ea typeface="Calibri"/>
                <a:cs typeface="Calibri"/>
              </a:rPr>
              <a:t>· c = ([x]</a:t>
            </a:r>
            <a:r>
              <a:rPr lang="en-US" sz="2600" baseline="-25000" dirty="0">
                <a:ea typeface="Calibri"/>
                <a:cs typeface="Calibri"/>
              </a:rPr>
              <a:t>1</a:t>
            </a:r>
            <a:r>
              <a:rPr lang="en-US" dirty="0">
                <a:ea typeface="Calibri"/>
                <a:cs typeface="Calibri"/>
              </a:rPr>
              <a:t> + [x]</a:t>
            </a:r>
            <a:r>
              <a:rPr lang="en-US" sz="2600" baseline="-25000" dirty="0">
                <a:ea typeface="Calibri"/>
                <a:cs typeface="Calibri"/>
              </a:rPr>
              <a:t>2</a:t>
            </a:r>
            <a:r>
              <a:rPr lang="en-US" dirty="0">
                <a:ea typeface="Calibri"/>
                <a:cs typeface="Calibri"/>
              </a:rPr>
              <a:t> + … + [x]</a:t>
            </a:r>
            <a:r>
              <a:rPr lang="en-US" sz="2600" baseline="-25000" dirty="0">
                <a:ea typeface="Calibri"/>
                <a:cs typeface="Calibri"/>
              </a:rPr>
              <a:t>N</a:t>
            </a:r>
            <a:r>
              <a:rPr lang="en-US" sz="3000" dirty="0">
                <a:ea typeface="Calibri"/>
                <a:cs typeface="Calibri"/>
              </a:rPr>
              <a:t>) </a:t>
            </a:r>
            <a:r>
              <a:rPr lang="en-US" dirty="0">
                <a:ea typeface="Calibri"/>
                <a:cs typeface="Calibri"/>
              </a:rPr>
              <a:t>· c = x · c</a:t>
            </a:r>
            <a:endParaRPr lang="en-US" baseline="-25000" dirty="0">
              <a:ea typeface="Calibri"/>
              <a:cs typeface="Calibri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24D8E32-0AD4-71E6-1685-4F5DA9D93C75}"/>
              </a:ext>
            </a:extLst>
          </p:cNvPr>
          <p:cNvCxnSpPr/>
          <p:nvPr/>
        </p:nvCxnSpPr>
        <p:spPr>
          <a:xfrm flipH="1">
            <a:off x="8615492" y="1940681"/>
            <a:ext cx="1399" cy="222308"/>
          </a:xfrm>
          <a:prstGeom prst="straightConnector1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EB4FC-5427-E32E-C9B2-F04DD697F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20B56-2643-35F9-AEB4-6F10081EA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78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4C453-EE30-E715-77F1-B4829C89A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457" y="365125"/>
            <a:ext cx="105156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MPC for additive SSS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E6FAB-E102-0783-0792-2D24D95EF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Split x = [x]</a:t>
            </a:r>
            <a:r>
              <a:rPr lang="en-US" baseline="-25000" dirty="0">
                <a:cs typeface="Calibri"/>
              </a:rPr>
              <a:t>1</a:t>
            </a:r>
            <a:r>
              <a:rPr lang="en-US" dirty="0">
                <a:cs typeface="Calibri"/>
              </a:rPr>
              <a:t> + [x]</a:t>
            </a:r>
            <a:r>
              <a:rPr lang="en-US" baseline="-25000" dirty="0">
                <a:cs typeface="Calibri"/>
              </a:rPr>
              <a:t>2</a:t>
            </a:r>
            <a:r>
              <a:rPr lang="en-US" dirty="0">
                <a:cs typeface="Calibri"/>
              </a:rPr>
              <a:t> + … + [x]</a:t>
            </a:r>
            <a:r>
              <a:rPr lang="en-US" baseline="-25000" dirty="0">
                <a:cs typeface="Calibri"/>
              </a:rPr>
              <a:t>N</a:t>
            </a:r>
            <a:r>
              <a:rPr lang="en-US" dirty="0">
                <a:cs typeface="Calibri"/>
              </a:rPr>
              <a:t> with secret shares [x]</a:t>
            </a:r>
            <a:r>
              <a:rPr lang="en-US" baseline="-25000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in </a:t>
            </a:r>
            <a:r>
              <a:rPr lang="en-US" dirty="0" err="1">
                <a:cs typeface="Calibri"/>
              </a:rPr>
              <a:t>F</a:t>
            </a:r>
            <a:r>
              <a:rPr lang="en-US" baseline="-25000" dirty="0" err="1">
                <a:cs typeface="Calibri"/>
              </a:rPr>
              <a:t>q</a:t>
            </a:r>
            <a:endParaRPr lang="en-US" dirty="0" err="1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Party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holds share [x]</a:t>
            </a:r>
            <a:r>
              <a:rPr lang="en-US" baseline="-25000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of value x.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Operations:</a:t>
            </a:r>
            <a:endParaRPr lang="en-US" dirty="0"/>
          </a:p>
          <a:p>
            <a:pPr marL="457200" indent="-457200"/>
            <a:r>
              <a:rPr lang="en-US" dirty="0">
                <a:cs typeface="Calibri"/>
              </a:rPr>
              <a:t>Adding shared values ([x] + [y]): Parties locally add shares</a:t>
            </a:r>
            <a:br>
              <a:rPr lang="en-US" dirty="0">
                <a:cs typeface="Calibri"/>
              </a:rPr>
            </a:br>
            <a:r>
              <a:rPr lang="en-US" dirty="0">
                <a:ea typeface="Calibri"/>
                <a:cs typeface="Calibri"/>
              </a:rPr>
              <a:t> Σ([x]</a:t>
            </a:r>
            <a:r>
              <a:rPr lang="en-US" baseline="-25000" dirty="0" err="1">
                <a:ea typeface="Calibri"/>
                <a:cs typeface="Calibri"/>
              </a:rPr>
              <a:t>i</a:t>
            </a:r>
            <a:r>
              <a:rPr lang="en-US" dirty="0">
                <a:ea typeface="Calibri"/>
                <a:cs typeface="Calibri"/>
              </a:rPr>
              <a:t>+[y]</a:t>
            </a:r>
            <a:r>
              <a:rPr lang="en-US" baseline="-25000" dirty="0" err="1">
                <a:ea typeface="Calibri"/>
                <a:cs typeface="Calibri"/>
              </a:rPr>
              <a:t>i</a:t>
            </a:r>
            <a:r>
              <a:rPr lang="en-US" dirty="0">
                <a:ea typeface="Calibri"/>
                <a:cs typeface="Calibri"/>
              </a:rPr>
              <a:t>) = Σ[x]</a:t>
            </a:r>
            <a:r>
              <a:rPr lang="en-US" baseline="-25000" dirty="0" err="1">
                <a:ea typeface="Calibri"/>
                <a:cs typeface="Calibri"/>
              </a:rPr>
              <a:t>i</a:t>
            </a:r>
            <a:r>
              <a:rPr lang="en-US" dirty="0">
                <a:ea typeface="Calibri"/>
                <a:cs typeface="Calibri"/>
              </a:rPr>
              <a:t>+ Σ[y]</a:t>
            </a:r>
            <a:r>
              <a:rPr lang="en-US" baseline="-25000" dirty="0" err="1">
                <a:ea typeface="Calibri"/>
                <a:cs typeface="Calibri"/>
              </a:rPr>
              <a:t>i</a:t>
            </a:r>
            <a:r>
              <a:rPr lang="en-US" dirty="0">
                <a:ea typeface="Calibri"/>
                <a:cs typeface="Calibri"/>
              </a:rPr>
              <a:t> = </a:t>
            </a:r>
            <a:r>
              <a:rPr lang="en-US" dirty="0" err="1">
                <a:ea typeface="Calibri"/>
                <a:cs typeface="Calibri"/>
              </a:rPr>
              <a:t>x+y</a:t>
            </a:r>
            <a:endParaRPr lang="en-US" dirty="0">
              <a:ea typeface="Calibri"/>
              <a:cs typeface="Calibri"/>
            </a:endParaRPr>
          </a:p>
          <a:p>
            <a:pPr marL="457200" indent="-457200"/>
            <a:r>
              <a:rPr lang="en-US" dirty="0">
                <a:cs typeface="Calibri"/>
              </a:rPr>
              <a:t>Adding constant ([x] + c): P1 computes [x]</a:t>
            </a:r>
            <a:r>
              <a:rPr lang="en-US" baseline="-25000" dirty="0">
                <a:cs typeface="Calibri"/>
              </a:rPr>
              <a:t>1 </a:t>
            </a:r>
            <a:r>
              <a:rPr lang="en-US" dirty="0">
                <a:cs typeface="Calibri"/>
              </a:rPr>
              <a:t>+ c, all others do nothing</a:t>
            </a:r>
            <a:br>
              <a:rPr lang="en-US" dirty="0">
                <a:cs typeface="Calibri"/>
              </a:rPr>
            </a:br>
            <a:r>
              <a:rPr lang="en-US" dirty="0">
                <a:ea typeface="Calibri"/>
                <a:cs typeface="Calibri"/>
              </a:rPr>
              <a:t>[x]</a:t>
            </a:r>
            <a:r>
              <a:rPr lang="en-US" baseline="-25000" dirty="0">
                <a:ea typeface="Calibri"/>
                <a:cs typeface="Calibri"/>
              </a:rPr>
              <a:t>1</a:t>
            </a:r>
            <a:r>
              <a:rPr lang="en-US" dirty="0">
                <a:ea typeface="Calibri"/>
                <a:cs typeface="Calibri"/>
              </a:rPr>
              <a:t> + c + [x]</a:t>
            </a:r>
            <a:r>
              <a:rPr lang="en-US" baseline="-25000" dirty="0">
                <a:ea typeface="Calibri"/>
                <a:cs typeface="Calibri"/>
              </a:rPr>
              <a:t>2</a:t>
            </a:r>
            <a:r>
              <a:rPr lang="en-US" dirty="0">
                <a:ea typeface="Calibri"/>
                <a:cs typeface="Calibri"/>
              </a:rPr>
              <a:t> + … + [x]</a:t>
            </a:r>
            <a:r>
              <a:rPr lang="en-US" baseline="-25000" dirty="0">
                <a:ea typeface="Calibri"/>
                <a:cs typeface="Calibri"/>
              </a:rPr>
              <a:t>N </a:t>
            </a:r>
            <a:r>
              <a:rPr lang="en-US" dirty="0">
                <a:ea typeface="Calibri"/>
                <a:cs typeface="Calibri"/>
              </a:rPr>
              <a:t>= Σ[x]</a:t>
            </a:r>
            <a:r>
              <a:rPr lang="en-US" baseline="-25000" dirty="0" err="1">
                <a:ea typeface="Calibri"/>
                <a:cs typeface="Calibri"/>
              </a:rPr>
              <a:t>i</a:t>
            </a:r>
            <a:r>
              <a:rPr lang="en-US" baseline="-25000" dirty="0">
                <a:ea typeface="Calibri"/>
                <a:cs typeface="Calibri"/>
              </a:rPr>
              <a:t> </a:t>
            </a:r>
            <a:r>
              <a:rPr lang="en-US" dirty="0">
                <a:ea typeface="Calibri"/>
                <a:cs typeface="Calibri"/>
              </a:rPr>
              <a:t>+ c = x + c </a:t>
            </a:r>
          </a:p>
          <a:p>
            <a:pPr marL="457200" indent="-457200"/>
            <a:r>
              <a:rPr lang="en-US" dirty="0">
                <a:cs typeface="Calibri"/>
              </a:rPr>
              <a:t>Multiplication by constant ([x] · c): All parties locally compute [x]</a:t>
            </a:r>
            <a:r>
              <a:rPr lang="en-US" baseline="-25000" err="1">
                <a:cs typeface="Calibri"/>
              </a:rPr>
              <a:t>i</a:t>
            </a:r>
            <a:r>
              <a:rPr lang="en-US" baseline="-25000" dirty="0">
                <a:cs typeface="Calibri"/>
              </a:rPr>
              <a:t> </a:t>
            </a:r>
            <a:r>
              <a:rPr lang="en-US" dirty="0">
                <a:cs typeface="Calibri"/>
              </a:rPr>
              <a:t>· c</a:t>
            </a:r>
            <a:br>
              <a:rPr lang="en-US" dirty="0">
                <a:cs typeface="Calibri"/>
              </a:rPr>
            </a:br>
            <a:r>
              <a:rPr lang="en-US" dirty="0">
                <a:ea typeface="Calibri"/>
                <a:cs typeface="Calibri"/>
              </a:rPr>
              <a:t>[x]</a:t>
            </a:r>
            <a:r>
              <a:rPr lang="en-US" baseline="-25000" dirty="0">
                <a:ea typeface="Calibri"/>
                <a:cs typeface="Calibri"/>
              </a:rPr>
              <a:t>1 </a:t>
            </a:r>
            <a:r>
              <a:rPr lang="en-US" dirty="0">
                <a:ea typeface="Calibri"/>
                <a:cs typeface="Calibri"/>
              </a:rPr>
              <a:t>· c + [x]</a:t>
            </a:r>
            <a:r>
              <a:rPr lang="en-US" baseline="-25000" dirty="0">
                <a:ea typeface="Calibri"/>
                <a:cs typeface="Calibri"/>
              </a:rPr>
              <a:t>2 </a:t>
            </a:r>
            <a:r>
              <a:rPr lang="en-US" dirty="0">
                <a:ea typeface="Calibri"/>
                <a:cs typeface="Calibri"/>
              </a:rPr>
              <a:t>· c + … + [x]</a:t>
            </a:r>
            <a:r>
              <a:rPr lang="en-US" sz="2600" baseline="-25000" dirty="0">
                <a:ea typeface="Calibri"/>
                <a:cs typeface="Calibri"/>
              </a:rPr>
              <a:t>N </a:t>
            </a:r>
            <a:r>
              <a:rPr lang="en-US" dirty="0">
                <a:ea typeface="Calibri"/>
                <a:cs typeface="Calibri"/>
              </a:rPr>
              <a:t>· c = ([x]</a:t>
            </a:r>
            <a:r>
              <a:rPr lang="en-US" sz="2600" baseline="-25000" dirty="0">
                <a:ea typeface="Calibri"/>
                <a:cs typeface="Calibri"/>
              </a:rPr>
              <a:t>1</a:t>
            </a:r>
            <a:r>
              <a:rPr lang="en-US" dirty="0">
                <a:ea typeface="Calibri"/>
                <a:cs typeface="Calibri"/>
              </a:rPr>
              <a:t> + [x]</a:t>
            </a:r>
            <a:r>
              <a:rPr lang="en-US" sz="2600" baseline="-25000" dirty="0">
                <a:ea typeface="Calibri"/>
                <a:cs typeface="Calibri"/>
              </a:rPr>
              <a:t>2</a:t>
            </a:r>
            <a:r>
              <a:rPr lang="en-US" dirty="0">
                <a:ea typeface="Calibri"/>
                <a:cs typeface="Calibri"/>
              </a:rPr>
              <a:t> + … + [x]</a:t>
            </a:r>
            <a:r>
              <a:rPr lang="en-US" sz="2600" baseline="-25000" dirty="0">
                <a:ea typeface="Calibri"/>
                <a:cs typeface="Calibri"/>
              </a:rPr>
              <a:t>N</a:t>
            </a:r>
            <a:r>
              <a:rPr lang="en-US" sz="3000" dirty="0">
                <a:ea typeface="Calibri"/>
                <a:cs typeface="Calibri"/>
              </a:rPr>
              <a:t>) </a:t>
            </a:r>
            <a:r>
              <a:rPr lang="en-US" dirty="0">
                <a:ea typeface="Calibri"/>
                <a:cs typeface="Calibri"/>
              </a:rPr>
              <a:t>· c = x · c</a:t>
            </a:r>
            <a:endParaRPr lang="en-US" baseline="-25000" dirty="0">
              <a:ea typeface="Calibri"/>
              <a:cs typeface="Calibri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24D8E32-0AD4-71E6-1685-4F5DA9D93C75}"/>
              </a:ext>
            </a:extLst>
          </p:cNvPr>
          <p:cNvCxnSpPr/>
          <p:nvPr/>
        </p:nvCxnSpPr>
        <p:spPr>
          <a:xfrm flipH="1">
            <a:off x="8615492" y="1940681"/>
            <a:ext cx="1399" cy="222308"/>
          </a:xfrm>
          <a:prstGeom prst="straightConnector1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48F0E56-9AF7-FFC2-01CA-5166C6D51B19}"/>
              </a:ext>
            </a:extLst>
          </p:cNvPr>
          <p:cNvSpPr txBox="1"/>
          <p:nvPr/>
        </p:nvSpPr>
        <p:spPr>
          <a:xfrm>
            <a:off x="3227912" y="6276606"/>
            <a:ext cx="499844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a typeface="Calibri"/>
                <a:cs typeface="Calibri"/>
              </a:rPr>
              <a:t>Multiplication of shared values?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915A4-948F-23EA-F009-B9BA2E010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4FD597-D335-FC2D-5EB3-DE3CC851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97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46D25-03A0-5D7C-1E8C-5C7CC75B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Share multiplication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C6C67-1EFA-F2D4-261A-C512801A2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cs typeface="Calibri"/>
              </a:rPr>
              <a:t>Conventional: </a:t>
            </a:r>
          </a:p>
          <a:p>
            <a:pPr lvl="1"/>
            <a:r>
              <a:rPr lang="en-US" sz="1600" dirty="0">
                <a:cs typeface="Calibri"/>
              </a:rPr>
              <a:t>(</a:t>
            </a:r>
            <a:r>
              <a:rPr lang="en-US" sz="1600" dirty="0">
                <a:ea typeface="+mn-lt"/>
                <a:cs typeface="+mn-lt"/>
              </a:rPr>
              <a:t>Katz, Kolesnikov, Wang. "</a:t>
            </a:r>
            <a:r>
              <a:rPr lang="en-US" sz="1600" i="1" dirty="0">
                <a:ea typeface="+mn-lt"/>
                <a:cs typeface="+mn-lt"/>
              </a:rPr>
              <a:t>Improved non-interactive zero knowledge with applications to post-quantum signatures"</a:t>
            </a:r>
            <a:r>
              <a:rPr lang="en-US" sz="1600" dirty="0">
                <a:ea typeface="+mn-lt"/>
                <a:cs typeface="+mn-lt"/>
              </a:rPr>
              <a:t>. CCS 2018)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All parties know one share of both inputs</a:t>
            </a:r>
          </a:p>
          <a:p>
            <a:pPr lvl="1"/>
            <a:r>
              <a:rPr lang="en-US" dirty="0">
                <a:cs typeface="Calibri"/>
              </a:rPr>
              <a:t>After protocol, all parties know a share of the output</a:t>
            </a:r>
          </a:p>
          <a:p>
            <a:pPr lvl="1"/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Modern: 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sz="1600" dirty="0">
                <a:cs typeface="Calibri"/>
              </a:rPr>
              <a:t>(</a:t>
            </a:r>
            <a:r>
              <a:rPr lang="en-US" sz="1600" dirty="0">
                <a:ea typeface="+mn-lt"/>
                <a:cs typeface="+mn-lt"/>
              </a:rPr>
              <a:t>Lindell, </a:t>
            </a:r>
            <a:r>
              <a:rPr lang="en-US" sz="1600" err="1">
                <a:ea typeface="+mn-lt"/>
                <a:cs typeface="+mn-lt"/>
              </a:rPr>
              <a:t>Nof</a:t>
            </a:r>
            <a:r>
              <a:rPr lang="en-US" sz="1600" dirty="0">
                <a:ea typeface="+mn-lt"/>
                <a:cs typeface="+mn-lt"/>
              </a:rPr>
              <a:t>. </a:t>
            </a:r>
            <a:r>
              <a:rPr lang="en-US" sz="1600" i="1" dirty="0">
                <a:ea typeface="+mn-lt"/>
                <a:cs typeface="+mn-lt"/>
              </a:rPr>
              <a:t>"A framework for constructing fast MPC over arithmetic circuits with malicious adversaries and an honest-majority"</a:t>
            </a:r>
            <a:r>
              <a:rPr lang="en-US" sz="1600" dirty="0">
                <a:ea typeface="+mn-lt"/>
                <a:cs typeface="+mn-lt"/>
              </a:rPr>
              <a:t>. CCS 2017</a:t>
            </a:r>
            <a:r>
              <a:rPr lang="en-US" sz="1600" dirty="0">
                <a:cs typeface="Calibri"/>
              </a:rPr>
              <a:t>)</a:t>
            </a:r>
          </a:p>
          <a:p>
            <a:pPr lvl="1"/>
            <a:r>
              <a:rPr lang="en-US" sz="1600" dirty="0">
                <a:cs typeface="Calibri"/>
              </a:rPr>
              <a:t>(Baum, </a:t>
            </a:r>
            <a:r>
              <a:rPr lang="en-US" sz="1600" err="1">
                <a:cs typeface="Calibri"/>
              </a:rPr>
              <a:t>Nof</a:t>
            </a:r>
            <a:r>
              <a:rPr lang="en-US" sz="1600" dirty="0">
                <a:cs typeface="Calibri"/>
              </a:rPr>
              <a:t>. </a:t>
            </a:r>
            <a:r>
              <a:rPr lang="en-US" sz="1600" i="1" dirty="0">
                <a:cs typeface="Calibri"/>
              </a:rPr>
              <a:t>"</a:t>
            </a:r>
            <a:r>
              <a:rPr lang="en-US" sz="1600" i="1" dirty="0"/>
              <a:t>Concretely-Efficient Zero-Knowledge Arguments for Arithmetic Circuits and Their Application to Lattice-Based Cryptography"</a:t>
            </a:r>
            <a:r>
              <a:rPr lang="en-US" sz="1600" dirty="0"/>
              <a:t>. PKC 2020)</a:t>
            </a:r>
            <a:endParaRPr lang="en-US" sz="1600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All parties know a share of both inputs and the output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Protocol proves that output is a sharing of product of input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E5FAE-6F27-19BB-4637-6DCA6EC72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4CA6F-6320-ABB9-EB4E-BCD14889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67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4C453-EE30-E715-77F1-B4829C89A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457" y="365125"/>
            <a:ext cx="105156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Verifying multiplication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E6FAB-E102-0783-0792-2D24D95EF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Parties need random triple [a], [b], [c], with ab = c, 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to verify [x], [y], [z], with </a:t>
            </a:r>
            <a:r>
              <a:rPr lang="en-US" err="1">
                <a:cs typeface="Calibri"/>
              </a:rPr>
              <a:t>xy</a:t>
            </a:r>
            <a:r>
              <a:rPr lang="en-US" dirty="0">
                <a:cs typeface="Calibri"/>
              </a:rPr>
              <a:t> = z</a:t>
            </a:r>
            <a:endParaRPr lang="en-US"/>
          </a:p>
          <a:p>
            <a:pPr marL="457200" indent="-457200"/>
            <a:r>
              <a:rPr lang="en-US" dirty="0">
                <a:cs typeface="Calibri"/>
              </a:rPr>
              <a:t>Take random element e in </a:t>
            </a:r>
            <a:r>
              <a:rPr lang="en-US" dirty="0" err="1">
                <a:cs typeface="Calibri"/>
              </a:rPr>
              <a:t>F</a:t>
            </a:r>
            <a:r>
              <a:rPr lang="en-US" baseline="-25000" dirty="0" err="1">
                <a:cs typeface="Calibri"/>
              </a:rPr>
              <a:t>q</a:t>
            </a:r>
            <a:endParaRPr lang="en-US" baseline="-25000" dirty="0">
              <a:cs typeface="Calibri"/>
            </a:endParaRPr>
          </a:p>
          <a:p>
            <a:pPr marL="457200" indent="-457200"/>
            <a:r>
              <a:rPr lang="en-US" dirty="0">
                <a:cs typeface="Calibri"/>
              </a:rPr>
              <a:t>Parties locally set [α] = e[x] + [a] and [β] = [y] + [b]</a:t>
            </a:r>
          </a:p>
          <a:p>
            <a:pPr marL="457200" indent="-457200"/>
            <a:r>
              <a:rPr lang="en-US" dirty="0">
                <a:cs typeface="Calibri"/>
              </a:rPr>
              <a:t>Parties broadcast [α] and [β] shares to open α and β</a:t>
            </a:r>
          </a:p>
          <a:p>
            <a:pPr marL="457200" indent="-457200"/>
            <a:r>
              <a:rPr lang="en-US" dirty="0">
                <a:ea typeface="+mn-lt"/>
                <a:cs typeface="+mn-lt"/>
              </a:rPr>
              <a:t>Parties locally set [v] = e[z] − [c] + α · [b] + β · [a] − α · β  (note that last summand is only subtracted by P</a:t>
            </a:r>
            <a:r>
              <a:rPr lang="en-US" baseline="-25000" dirty="0">
                <a:ea typeface="+mn-lt"/>
                <a:cs typeface="+mn-lt"/>
              </a:rPr>
              <a:t>1</a:t>
            </a:r>
            <a:r>
              <a:rPr lang="en-US" dirty="0">
                <a:ea typeface="+mn-lt"/>
                <a:cs typeface="+mn-lt"/>
              </a:rPr>
              <a:t>)</a:t>
            </a:r>
          </a:p>
          <a:p>
            <a:pPr marL="457200" indent="-457200"/>
            <a:r>
              <a:rPr lang="en-US" dirty="0">
                <a:cs typeface="Calibri"/>
              </a:rPr>
              <a:t>Parties broadcast [v] shares to open v and accept if v = 0.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BE82D-B52D-960A-1AAA-608DA5CC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39A60-3684-27CF-EFF0-F4D36E1D4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73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0876E-77BC-E40A-AA19-955740C29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Verifying multiplication – Correctness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98F9B-C450-4946-763B-6510225C9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v = e · z − c + α · b + β · a − α · β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     = e · </a:t>
            </a:r>
            <a:r>
              <a:rPr lang="en-US" err="1">
                <a:ea typeface="+mn-lt"/>
                <a:cs typeface="+mn-lt"/>
              </a:rPr>
              <a:t>xy</a:t>
            </a:r>
            <a:r>
              <a:rPr lang="en-US" dirty="0">
                <a:ea typeface="+mn-lt"/>
                <a:cs typeface="+mn-lt"/>
              </a:rPr>
              <a:t> − ab + (e · x + a)b + (y + b)a − (e · x + a)(y + b) 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     = </a:t>
            </a:r>
            <a:r>
              <a:rPr lang="en-US" dirty="0" err="1">
                <a:ea typeface="+mn-lt"/>
                <a:cs typeface="+mn-lt"/>
              </a:rPr>
              <a:t>exy</a:t>
            </a:r>
            <a:r>
              <a:rPr lang="en-US" dirty="0">
                <a:ea typeface="+mn-lt"/>
                <a:cs typeface="+mn-lt"/>
              </a:rPr>
              <a:t> – ab + </a:t>
            </a:r>
            <a:r>
              <a:rPr lang="en-US" dirty="0" err="1">
                <a:ea typeface="+mn-lt"/>
                <a:cs typeface="+mn-lt"/>
              </a:rPr>
              <a:t>exb</a:t>
            </a:r>
            <a:r>
              <a:rPr lang="en-US" dirty="0">
                <a:ea typeface="+mn-lt"/>
                <a:cs typeface="+mn-lt"/>
              </a:rPr>
              <a:t> + ab + </a:t>
            </a:r>
            <a:r>
              <a:rPr lang="en-US" dirty="0" err="1">
                <a:ea typeface="+mn-lt"/>
                <a:cs typeface="+mn-lt"/>
              </a:rPr>
              <a:t>ya</a:t>
            </a:r>
            <a:r>
              <a:rPr lang="en-US" dirty="0">
                <a:ea typeface="+mn-lt"/>
                <a:cs typeface="+mn-lt"/>
              </a:rPr>
              <a:t> + </a:t>
            </a:r>
            <a:r>
              <a:rPr lang="en-US" dirty="0" err="1">
                <a:ea typeface="+mn-lt"/>
                <a:cs typeface="+mn-lt"/>
              </a:rPr>
              <a:t>ba</a:t>
            </a:r>
            <a:r>
              <a:rPr lang="en-US" dirty="0">
                <a:ea typeface="+mn-lt"/>
                <a:cs typeface="+mn-lt"/>
              </a:rPr>
              <a:t> − </a:t>
            </a:r>
            <a:r>
              <a:rPr lang="en-US" dirty="0" err="1">
                <a:ea typeface="+mn-lt"/>
                <a:cs typeface="+mn-lt"/>
              </a:rPr>
              <a:t>exy</a:t>
            </a:r>
            <a:r>
              <a:rPr lang="en-US" dirty="0">
                <a:ea typeface="+mn-lt"/>
                <a:cs typeface="+mn-lt"/>
              </a:rPr>
              <a:t> − </a:t>
            </a:r>
            <a:r>
              <a:rPr lang="en-US" dirty="0" err="1">
                <a:ea typeface="+mn-lt"/>
                <a:cs typeface="+mn-lt"/>
              </a:rPr>
              <a:t>exb</a:t>
            </a:r>
            <a:r>
              <a:rPr lang="en-US" dirty="0">
                <a:ea typeface="+mn-lt"/>
                <a:cs typeface="+mn-lt"/>
              </a:rPr>
              <a:t> − ay – ab = 0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391A3-E2D1-7695-0D2A-2AB872EB1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EB160-6EAB-0E64-2737-B913A98B4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51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0876E-77BC-E40A-AA19-955740C29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Verifying multiplication – Soundness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98F9B-C450-4946-763B-6510225C9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v = e · </a:t>
            </a:r>
            <a:r>
              <a:rPr lang="en-US" dirty="0">
                <a:solidFill>
                  <a:srgbClr val="C00000"/>
                </a:solidFill>
                <a:ea typeface="+mn-lt"/>
                <a:cs typeface="+mn-lt"/>
              </a:rPr>
              <a:t>z</a:t>
            </a:r>
            <a:r>
              <a:rPr lang="en-US" dirty="0">
                <a:ea typeface="+mn-lt"/>
                <a:cs typeface="+mn-lt"/>
              </a:rPr>
              <a:t> − </a:t>
            </a:r>
            <a:r>
              <a:rPr lang="en-US" dirty="0">
                <a:solidFill>
                  <a:srgbClr val="C00000"/>
                </a:solidFill>
                <a:ea typeface="+mn-lt"/>
                <a:cs typeface="+mn-lt"/>
              </a:rPr>
              <a:t>c</a:t>
            </a:r>
            <a:r>
              <a:rPr lang="en-US" dirty="0">
                <a:ea typeface="+mn-lt"/>
                <a:cs typeface="+mn-lt"/>
              </a:rPr>
              <a:t> + α · b + β · a − α · β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     = e · </a:t>
            </a:r>
            <a:r>
              <a:rPr lang="en-US" err="1">
                <a:solidFill>
                  <a:srgbClr val="C00000"/>
                </a:solidFill>
                <a:ea typeface="+mn-lt"/>
                <a:cs typeface="+mn-lt"/>
              </a:rPr>
              <a:t>xy</a:t>
            </a:r>
            <a:r>
              <a:rPr lang="en-US" dirty="0">
                <a:ea typeface="+mn-lt"/>
                <a:cs typeface="+mn-lt"/>
              </a:rPr>
              <a:t> − </a:t>
            </a:r>
            <a:r>
              <a:rPr lang="en-US" dirty="0">
                <a:solidFill>
                  <a:srgbClr val="C00000"/>
                </a:solidFill>
                <a:ea typeface="+mn-lt"/>
                <a:cs typeface="+mn-lt"/>
              </a:rPr>
              <a:t>ab</a:t>
            </a:r>
            <a:r>
              <a:rPr lang="en-US" dirty="0">
                <a:ea typeface="+mn-lt"/>
                <a:cs typeface="+mn-lt"/>
              </a:rPr>
              <a:t> + (e · x + a)b + (y + b)a − (e · x + a)(y + b) 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     = </a:t>
            </a:r>
            <a:r>
              <a:rPr lang="en-US" dirty="0" err="1">
                <a:ea typeface="+mn-lt"/>
                <a:cs typeface="+mn-lt"/>
              </a:rPr>
              <a:t>exy</a:t>
            </a:r>
            <a:r>
              <a:rPr lang="en-US" dirty="0">
                <a:ea typeface="+mn-lt"/>
                <a:cs typeface="+mn-lt"/>
              </a:rPr>
              <a:t> – ab + </a:t>
            </a:r>
            <a:r>
              <a:rPr lang="en-US" dirty="0" err="1">
                <a:ea typeface="+mn-lt"/>
                <a:cs typeface="+mn-lt"/>
              </a:rPr>
              <a:t>exb</a:t>
            </a:r>
            <a:r>
              <a:rPr lang="en-US" dirty="0">
                <a:ea typeface="+mn-lt"/>
                <a:cs typeface="+mn-lt"/>
              </a:rPr>
              <a:t> + ab + </a:t>
            </a:r>
            <a:r>
              <a:rPr lang="en-US" dirty="0" err="1">
                <a:ea typeface="+mn-lt"/>
                <a:cs typeface="+mn-lt"/>
              </a:rPr>
              <a:t>ya</a:t>
            </a:r>
            <a:r>
              <a:rPr lang="en-US" dirty="0">
                <a:ea typeface="+mn-lt"/>
                <a:cs typeface="+mn-lt"/>
              </a:rPr>
              <a:t> + </a:t>
            </a:r>
            <a:r>
              <a:rPr lang="en-US" dirty="0" err="1">
                <a:ea typeface="+mn-lt"/>
                <a:cs typeface="+mn-lt"/>
              </a:rPr>
              <a:t>ba</a:t>
            </a:r>
            <a:r>
              <a:rPr lang="en-US" dirty="0">
                <a:ea typeface="+mn-lt"/>
                <a:cs typeface="+mn-lt"/>
              </a:rPr>
              <a:t> − </a:t>
            </a:r>
            <a:r>
              <a:rPr lang="en-US" dirty="0" err="1">
                <a:ea typeface="+mn-lt"/>
                <a:cs typeface="+mn-lt"/>
              </a:rPr>
              <a:t>exy</a:t>
            </a:r>
            <a:r>
              <a:rPr lang="en-US" dirty="0">
                <a:ea typeface="+mn-lt"/>
                <a:cs typeface="+mn-lt"/>
              </a:rPr>
              <a:t> − </a:t>
            </a:r>
            <a:r>
              <a:rPr lang="en-US" dirty="0" err="1">
                <a:ea typeface="+mn-lt"/>
                <a:cs typeface="+mn-lt"/>
              </a:rPr>
              <a:t>exb</a:t>
            </a:r>
            <a:r>
              <a:rPr lang="en-US" dirty="0">
                <a:ea typeface="+mn-lt"/>
                <a:cs typeface="+mn-lt"/>
              </a:rPr>
              <a:t> − ay – ab = 0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4CDC0-EED3-2D1D-5E53-459DC41D2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31D5B-2ABA-7029-D49B-211E7D002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27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0876E-77BC-E40A-AA19-955740C29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Verifying multiplication – Soundness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98F9B-C450-4946-763B-6510225C9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Let z = </a:t>
            </a:r>
            <a:r>
              <a:rPr lang="en-US" dirty="0" err="1">
                <a:ea typeface="+mn-lt"/>
                <a:cs typeface="+mn-lt"/>
              </a:rPr>
              <a:t>xy</a:t>
            </a:r>
            <a:r>
              <a:rPr lang="en-US" dirty="0">
                <a:ea typeface="+mn-lt"/>
                <a:cs typeface="+mn-lt"/>
              </a:rPr>
              <a:t> + </a:t>
            </a:r>
            <a:r>
              <a:rPr lang="en-US" dirty="0" err="1">
                <a:ea typeface="+mn-lt"/>
                <a:cs typeface="+mn-lt"/>
              </a:rPr>
              <a:t>d</a:t>
            </a:r>
            <a:r>
              <a:rPr lang="en-US" baseline="-25000" dirty="0" err="1">
                <a:ea typeface="+mn-lt"/>
                <a:cs typeface="+mn-lt"/>
              </a:rPr>
              <a:t>z</a:t>
            </a:r>
            <a:r>
              <a:rPr lang="en-US" dirty="0">
                <a:ea typeface="+mn-lt"/>
                <a:cs typeface="+mn-lt"/>
              </a:rPr>
              <a:t> and c = ab + d</a:t>
            </a:r>
            <a:r>
              <a:rPr lang="en-US" baseline="-25000" dirty="0">
                <a:ea typeface="+mn-lt"/>
                <a:cs typeface="+mn-lt"/>
              </a:rPr>
              <a:t>c</a:t>
            </a:r>
          </a:p>
          <a:p>
            <a:r>
              <a:rPr lang="en-US" dirty="0">
                <a:ea typeface="+mn-lt"/>
                <a:cs typeface="+mn-lt"/>
              </a:rPr>
              <a:t>v = e · </a:t>
            </a:r>
            <a:r>
              <a:rPr lang="en-US" dirty="0">
                <a:solidFill>
                  <a:srgbClr val="C00000"/>
                </a:solidFill>
                <a:ea typeface="+mn-lt"/>
                <a:cs typeface="+mn-lt"/>
              </a:rPr>
              <a:t>z</a:t>
            </a:r>
            <a:r>
              <a:rPr lang="en-US" dirty="0">
                <a:ea typeface="+mn-lt"/>
                <a:cs typeface="+mn-lt"/>
              </a:rPr>
              <a:t> − </a:t>
            </a:r>
            <a:r>
              <a:rPr lang="en-US" dirty="0">
                <a:solidFill>
                  <a:srgbClr val="C00000"/>
                </a:solidFill>
                <a:ea typeface="+mn-lt"/>
                <a:cs typeface="+mn-lt"/>
              </a:rPr>
              <a:t>c</a:t>
            </a:r>
            <a:r>
              <a:rPr lang="en-US" dirty="0">
                <a:ea typeface="+mn-lt"/>
                <a:cs typeface="+mn-lt"/>
              </a:rPr>
              <a:t> + α · b + β · a − α · β</a:t>
            </a:r>
            <a:endParaRPr lang="en-US">
              <a:ea typeface="Calibri"/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     = e · </a:t>
            </a:r>
            <a:r>
              <a:rPr lang="en-US" err="1">
                <a:solidFill>
                  <a:srgbClr val="C00000"/>
                </a:solidFill>
                <a:ea typeface="+mn-lt"/>
                <a:cs typeface="+mn-lt"/>
              </a:rPr>
              <a:t>xy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+ </a:t>
            </a:r>
            <a:r>
              <a:rPr lang="en-US" err="1">
                <a:solidFill>
                  <a:srgbClr val="FF0000"/>
                </a:solidFill>
                <a:ea typeface="+mn-lt"/>
                <a:cs typeface="+mn-lt"/>
              </a:rPr>
              <a:t>ed</a:t>
            </a:r>
            <a:r>
              <a:rPr lang="en-US" baseline="-25000" err="1">
                <a:solidFill>
                  <a:srgbClr val="FF0000"/>
                </a:solidFill>
                <a:ea typeface="+mn-lt"/>
                <a:cs typeface="+mn-lt"/>
              </a:rPr>
              <a:t>z</a:t>
            </a:r>
            <a:r>
              <a:rPr lang="en-US" dirty="0">
                <a:ea typeface="+mn-lt"/>
                <a:cs typeface="+mn-lt"/>
              </a:rPr>
              <a:t> − </a:t>
            </a:r>
            <a:r>
              <a:rPr lang="en-US" dirty="0">
                <a:solidFill>
                  <a:srgbClr val="C00000"/>
                </a:solidFill>
                <a:ea typeface="+mn-lt"/>
                <a:cs typeface="+mn-lt"/>
              </a:rPr>
              <a:t>ab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− d</a:t>
            </a:r>
            <a:r>
              <a:rPr lang="en-US" baseline="-25000" dirty="0">
                <a:solidFill>
                  <a:srgbClr val="FF0000"/>
                </a:solidFill>
                <a:ea typeface="+mn-lt"/>
                <a:cs typeface="+mn-lt"/>
              </a:rPr>
              <a:t>c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dirty="0">
                <a:ea typeface="+mn-lt"/>
                <a:cs typeface="+mn-lt"/>
              </a:rPr>
              <a:t>+ (e · x + a)b + (y + b)a − (e · x + a)(y + b) </a:t>
            </a: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      = 0 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+ </a:t>
            </a:r>
            <a:r>
              <a:rPr lang="en-US" err="1">
                <a:solidFill>
                  <a:srgbClr val="FF0000"/>
                </a:solidFill>
                <a:ea typeface="+mn-lt"/>
                <a:cs typeface="+mn-lt"/>
              </a:rPr>
              <a:t>ed</a:t>
            </a:r>
            <a:r>
              <a:rPr lang="en-US" baseline="-25000" err="1">
                <a:solidFill>
                  <a:srgbClr val="FF0000"/>
                </a:solidFill>
                <a:ea typeface="+mn-lt"/>
                <a:cs typeface="+mn-lt"/>
              </a:rPr>
              <a:t>z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 − d</a:t>
            </a:r>
            <a:r>
              <a:rPr lang="en-US" baseline="-25000" dirty="0">
                <a:solidFill>
                  <a:srgbClr val="FF0000"/>
                </a:solidFill>
                <a:ea typeface="+mn-lt"/>
                <a:cs typeface="+mn-lt"/>
              </a:rPr>
              <a:t>c</a:t>
            </a:r>
          </a:p>
          <a:p>
            <a:pPr marL="457200" indent="-457200"/>
            <a:endParaRPr lang="en-US" dirty="0">
              <a:ea typeface="+mn-lt"/>
              <a:cs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A0D22-2E35-826E-6579-3315AE10D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91975-07AC-D50B-DAA6-8F66C1C17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33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A6F3B-75E1-3427-2EE9-94307AEBE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Verifying multiplication – Soundness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2250A-C926-2172-691A-752E85B02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Claim: If </a:t>
            </a:r>
            <a:r>
              <a:rPr lang="en-US" err="1">
                <a:ea typeface="Calibri"/>
                <a:cs typeface="Calibri"/>
              </a:rPr>
              <a:t>d</a:t>
            </a:r>
            <a:r>
              <a:rPr lang="en-US" baseline="-25000" err="1">
                <a:ea typeface="Calibri"/>
                <a:cs typeface="Calibri"/>
              </a:rPr>
              <a:t>z</a:t>
            </a:r>
            <a:r>
              <a:rPr lang="en-US" dirty="0">
                <a:ea typeface="Calibri"/>
                <a:cs typeface="Calibri"/>
              </a:rPr>
              <a:t> ≠ 0 or d</a:t>
            </a:r>
            <a:r>
              <a:rPr lang="en-US" baseline="-25000" dirty="0">
                <a:ea typeface="Calibri"/>
                <a:cs typeface="Calibri"/>
              </a:rPr>
              <a:t>c</a:t>
            </a:r>
            <a:r>
              <a:rPr lang="en-US" dirty="0">
                <a:ea typeface="Calibri"/>
                <a:cs typeface="Calibri"/>
              </a:rPr>
              <a:t> ≠ 0 then v = 0 with probability at most 1 / |</a:t>
            </a:r>
            <a:r>
              <a:rPr lang="en-US" err="1">
                <a:ea typeface="Calibri"/>
                <a:cs typeface="Calibri"/>
              </a:rPr>
              <a:t>F</a:t>
            </a:r>
            <a:r>
              <a:rPr lang="en-US" baseline="-25000" err="1">
                <a:ea typeface="Calibri"/>
                <a:cs typeface="Calibri"/>
              </a:rPr>
              <a:t>q</a:t>
            </a:r>
            <a:r>
              <a:rPr lang="en-US" dirty="0">
                <a:ea typeface="Calibri"/>
                <a:cs typeface="Calibri"/>
              </a:rPr>
              <a:t>|</a:t>
            </a:r>
            <a:endParaRPr lang="en-US"/>
          </a:p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Proof: Recall v = </a:t>
            </a:r>
            <a:r>
              <a:rPr lang="en-US" dirty="0" err="1">
                <a:ea typeface="Calibri"/>
                <a:cs typeface="Calibri"/>
              </a:rPr>
              <a:t>ed</a:t>
            </a:r>
            <a:r>
              <a:rPr lang="en-US" baseline="-25000" dirty="0" err="1">
                <a:ea typeface="Calibri"/>
                <a:cs typeface="Calibri"/>
              </a:rPr>
              <a:t>z</a:t>
            </a:r>
            <a:r>
              <a:rPr lang="en-US" dirty="0">
                <a:ea typeface="Calibri"/>
                <a:cs typeface="Calibri"/>
              </a:rPr>
              <a:t> − d</a:t>
            </a:r>
            <a:r>
              <a:rPr lang="en-US" baseline="-25000" dirty="0">
                <a:ea typeface="Calibri"/>
                <a:cs typeface="Calibri"/>
              </a:rPr>
              <a:t>c</a:t>
            </a:r>
            <a:r>
              <a:rPr lang="en-US" dirty="0">
                <a:ea typeface="Calibri"/>
                <a:cs typeface="Calibri"/>
              </a:rPr>
              <a:t> </a:t>
            </a:r>
          </a:p>
          <a:p>
            <a:r>
              <a:rPr lang="en-US" dirty="0">
                <a:ea typeface="Calibri"/>
                <a:cs typeface="Calibri"/>
              </a:rPr>
              <a:t>Case </a:t>
            </a:r>
            <a:r>
              <a:rPr lang="en-US" dirty="0" err="1">
                <a:ea typeface="Calibri"/>
                <a:cs typeface="Calibri"/>
              </a:rPr>
              <a:t>d</a:t>
            </a:r>
            <a:r>
              <a:rPr lang="en-US" baseline="-25000" dirty="0" err="1">
                <a:ea typeface="Calibri"/>
                <a:cs typeface="Calibri"/>
              </a:rPr>
              <a:t>z</a:t>
            </a:r>
            <a:r>
              <a:rPr lang="en-US" dirty="0">
                <a:ea typeface="Calibri"/>
                <a:cs typeface="Calibri"/>
              </a:rPr>
              <a:t> = 0 &amp; d</a:t>
            </a:r>
            <a:r>
              <a:rPr lang="en-US" baseline="-25000" dirty="0">
                <a:ea typeface="Calibri"/>
                <a:cs typeface="Calibri"/>
              </a:rPr>
              <a:t>c</a:t>
            </a:r>
            <a:r>
              <a:rPr lang="en-US" dirty="0">
                <a:ea typeface="Calibri"/>
                <a:cs typeface="Calibri"/>
              </a:rPr>
              <a:t> ≠ 0: </a:t>
            </a:r>
          </a:p>
          <a:p>
            <a:pPr marL="0" indent="0" algn="ctr">
              <a:buNone/>
            </a:pPr>
            <a:r>
              <a:rPr lang="en-US" dirty="0">
                <a:ea typeface="Calibri"/>
                <a:cs typeface="Calibri"/>
              </a:rPr>
              <a:t>v = </a:t>
            </a:r>
            <a:r>
              <a:rPr lang="en-US" dirty="0" err="1">
                <a:ea typeface="Calibri"/>
                <a:cs typeface="Calibri"/>
              </a:rPr>
              <a:t>ed</a:t>
            </a:r>
            <a:r>
              <a:rPr lang="en-US" baseline="-25000" dirty="0" err="1">
                <a:ea typeface="Calibri"/>
                <a:cs typeface="Calibri"/>
              </a:rPr>
              <a:t>z</a:t>
            </a:r>
            <a:r>
              <a:rPr lang="en-US" dirty="0">
                <a:ea typeface="Calibri"/>
                <a:cs typeface="Calibri"/>
              </a:rPr>
              <a:t> − d</a:t>
            </a:r>
            <a:r>
              <a:rPr lang="en-US" baseline="-25000" dirty="0">
                <a:ea typeface="Calibri"/>
                <a:cs typeface="Calibri"/>
              </a:rPr>
              <a:t>c</a:t>
            </a:r>
            <a:r>
              <a:rPr lang="en-US" dirty="0">
                <a:ea typeface="Calibri"/>
                <a:cs typeface="Calibri"/>
              </a:rPr>
              <a:t> = - d</a:t>
            </a:r>
            <a:r>
              <a:rPr lang="en-US" baseline="-25000" dirty="0">
                <a:ea typeface="Calibri"/>
                <a:cs typeface="Calibri"/>
              </a:rPr>
              <a:t>c</a:t>
            </a:r>
            <a:r>
              <a:rPr lang="en-US" dirty="0">
                <a:ea typeface="Calibri"/>
                <a:cs typeface="Calibri"/>
              </a:rPr>
              <a:t> ≠ 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B95D6-6402-7EA6-C828-5710D9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C8EE4-DBA0-25F5-9F28-97D5E8A3F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71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D5013-5CFA-FC4E-E9AF-8F199DC69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PQ Signatures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042D3-328E-D55B-753D-8A4A25AD7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Signatures vs KEM: Should be easier … it isn't... </a:t>
            </a:r>
          </a:p>
          <a:p>
            <a:r>
              <a:rPr lang="en-US" dirty="0">
                <a:ea typeface="Calibri"/>
                <a:cs typeface="Calibri"/>
              </a:rPr>
              <a:t>Approaches:</a:t>
            </a:r>
          </a:p>
          <a:p>
            <a:pPr marL="914400" lvl="1" indent="-457200">
              <a:buAutoNum type="arabicPeriod"/>
            </a:pPr>
            <a:r>
              <a:rPr lang="en-US" dirty="0">
                <a:ea typeface="Calibri"/>
                <a:cs typeface="Calibri"/>
              </a:rPr>
              <a:t>Hash &amp; Sign</a:t>
            </a:r>
          </a:p>
          <a:p>
            <a:pPr lvl="2"/>
            <a:r>
              <a:rPr lang="en-US" dirty="0">
                <a:ea typeface="Calibri"/>
                <a:cs typeface="Calibri"/>
              </a:rPr>
              <a:t>Full Domain Hash (FDH) with Trapdoor OWP: RSA-PSS, MAYO, UOV,...</a:t>
            </a:r>
          </a:p>
          <a:p>
            <a:pPr lvl="2"/>
            <a:r>
              <a:rPr lang="en-US" dirty="0">
                <a:ea typeface="Calibri"/>
                <a:cs typeface="Calibri"/>
              </a:rPr>
              <a:t>FDH with Preimage-sampleable TDF: Falcon</a:t>
            </a:r>
          </a:p>
          <a:p>
            <a:pPr lvl="2"/>
            <a:r>
              <a:rPr lang="en-US" dirty="0">
                <a:ea typeface="Calibri"/>
                <a:cs typeface="Calibri"/>
              </a:rPr>
              <a:t>Hash-based signatures</a:t>
            </a:r>
          </a:p>
          <a:p>
            <a:pPr lvl="1">
              <a:buAutoNum type="arabicPeriod"/>
            </a:pPr>
            <a:r>
              <a:rPr lang="en-US" dirty="0">
                <a:ea typeface="Calibri"/>
                <a:cs typeface="Calibri"/>
              </a:rPr>
              <a:t>   Signatures from identification:</a:t>
            </a:r>
          </a:p>
          <a:p>
            <a:pPr lvl="2"/>
            <a:r>
              <a:rPr lang="en-US" dirty="0">
                <a:ea typeface="Calibri"/>
                <a:cs typeface="Calibri"/>
              </a:rPr>
              <a:t>Fiat-Shamir (FS): (EC)DSA, Schnorr, …</a:t>
            </a:r>
          </a:p>
          <a:p>
            <a:pPr lvl="2"/>
            <a:r>
              <a:rPr lang="en-US" dirty="0">
                <a:ea typeface="Calibri"/>
                <a:cs typeface="Calibri"/>
              </a:rPr>
              <a:t>FS with aborts: </a:t>
            </a:r>
            <a:r>
              <a:rPr lang="en-US" err="1">
                <a:ea typeface="Calibri"/>
                <a:cs typeface="Calibri"/>
              </a:rPr>
              <a:t>Dilithium</a:t>
            </a:r>
            <a:endParaRPr lang="en-US" dirty="0">
              <a:ea typeface="Calibri"/>
              <a:cs typeface="Calibri"/>
            </a:endParaRPr>
          </a:p>
          <a:p>
            <a:pPr lvl="2"/>
            <a:r>
              <a:rPr lang="en-US" dirty="0">
                <a:ea typeface="Calibri"/>
                <a:cs typeface="Calibri"/>
              </a:rPr>
              <a:t>FS + MPC in the Head (</a:t>
            </a:r>
            <a:r>
              <a:rPr lang="en-US" err="1">
                <a:ea typeface="Calibri"/>
                <a:cs typeface="Calibri"/>
              </a:rPr>
              <a:t>MPCitH</a:t>
            </a:r>
            <a:r>
              <a:rPr lang="en-US" dirty="0">
                <a:ea typeface="Calibri"/>
                <a:cs typeface="Calibri"/>
              </a:rPr>
              <a:t>): Picnic, Biscuit, 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MIRA, 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MiRitH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, MQOM, PERK, RYDE,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SDitH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, </a:t>
            </a:r>
            <a:r>
              <a:rPr lang="en-US" err="1">
                <a:solidFill>
                  <a:srgbClr val="000000"/>
                </a:solidFill>
                <a:ea typeface="+mn-lt"/>
                <a:cs typeface="+mn-lt"/>
              </a:rPr>
              <a:t>AIMer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, ...</a:t>
            </a:r>
            <a:endParaRPr lang="en-US" dirty="0">
              <a:solidFill>
                <a:srgbClr val="000000"/>
              </a:solidFill>
              <a:cs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9B3E5-F772-6AB8-4BB1-E45EDC82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F449B-739D-DBD7-879C-1E8F4FB34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A6F3B-75E1-3427-2EE9-94307AEBE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Verifying multiplication – Soundness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2250A-C926-2172-691A-752E85B02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Claim: If </a:t>
            </a:r>
            <a:r>
              <a:rPr lang="en-US" err="1">
                <a:ea typeface="Calibri"/>
                <a:cs typeface="Calibri"/>
              </a:rPr>
              <a:t>d</a:t>
            </a:r>
            <a:r>
              <a:rPr lang="en-US" baseline="-25000" err="1">
                <a:ea typeface="Calibri"/>
                <a:cs typeface="Calibri"/>
              </a:rPr>
              <a:t>z</a:t>
            </a:r>
            <a:r>
              <a:rPr lang="en-US" dirty="0">
                <a:ea typeface="Calibri"/>
                <a:cs typeface="Calibri"/>
              </a:rPr>
              <a:t> ≠ 0 or d</a:t>
            </a:r>
            <a:r>
              <a:rPr lang="en-US" baseline="-25000" dirty="0">
                <a:ea typeface="Calibri"/>
                <a:cs typeface="Calibri"/>
              </a:rPr>
              <a:t>c</a:t>
            </a:r>
            <a:r>
              <a:rPr lang="en-US" dirty="0">
                <a:ea typeface="Calibri"/>
                <a:cs typeface="Calibri"/>
              </a:rPr>
              <a:t> ≠ 0 then v = 0 with probability at most 1 / |</a:t>
            </a:r>
            <a:r>
              <a:rPr lang="en-US" err="1">
                <a:ea typeface="Calibri"/>
                <a:cs typeface="Calibri"/>
              </a:rPr>
              <a:t>F</a:t>
            </a:r>
            <a:r>
              <a:rPr lang="en-US" baseline="-25000" err="1">
                <a:ea typeface="Calibri"/>
                <a:cs typeface="Calibri"/>
              </a:rPr>
              <a:t>q</a:t>
            </a:r>
            <a:r>
              <a:rPr lang="en-US" dirty="0">
                <a:ea typeface="Calibri"/>
                <a:cs typeface="Calibri"/>
              </a:rPr>
              <a:t>|</a:t>
            </a:r>
            <a:endParaRPr lang="en-US"/>
          </a:p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Proof: Recall v = </a:t>
            </a:r>
            <a:r>
              <a:rPr lang="en-US" dirty="0" err="1">
                <a:ea typeface="Calibri"/>
                <a:cs typeface="Calibri"/>
              </a:rPr>
              <a:t>ed</a:t>
            </a:r>
            <a:r>
              <a:rPr lang="en-US" baseline="-25000" dirty="0" err="1">
                <a:ea typeface="Calibri"/>
                <a:cs typeface="Calibri"/>
              </a:rPr>
              <a:t>z</a:t>
            </a:r>
            <a:r>
              <a:rPr lang="en-US" dirty="0">
                <a:ea typeface="Calibri"/>
                <a:cs typeface="Calibri"/>
              </a:rPr>
              <a:t> − d</a:t>
            </a:r>
            <a:r>
              <a:rPr lang="en-US" baseline="-25000" dirty="0">
                <a:ea typeface="Calibri"/>
                <a:cs typeface="Calibri"/>
              </a:rPr>
              <a:t>c</a:t>
            </a:r>
            <a:r>
              <a:rPr lang="en-US" dirty="0">
                <a:ea typeface="Calibri"/>
                <a:cs typeface="Calibri"/>
              </a:rPr>
              <a:t> </a:t>
            </a:r>
          </a:p>
          <a:p>
            <a:r>
              <a:rPr lang="en-US" dirty="0">
                <a:ea typeface="Calibri"/>
                <a:cs typeface="Calibri"/>
              </a:rPr>
              <a:t>Case </a:t>
            </a:r>
            <a:r>
              <a:rPr lang="en-US" dirty="0" err="1">
                <a:ea typeface="Calibri"/>
                <a:cs typeface="Calibri"/>
              </a:rPr>
              <a:t>d</a:t>
            </a:r>
            <a:r>
              <a:rPr lang="en-US" baseline="-25000" dirty="0" err="1">
                <a:ea typeface="Calibri"/>
                <a:cs typeface="Calibri"/>
              </a:rPr>
              <a:t>z</a:t>
            </a:r>
            <a:r>
              <a:rPr lang="en-US" dirty="0">
                <a:ea typeface="Calibri"/>
                <a:cs typeface="Calibri"/>
              </a:rPr>
              <a:t> = 0 &amp; d</a:t>
            </a:r>
            <a:r>
              <a:rPr lang="en-US" baseline="-25000" dirty="0">
                <a:ea typeface="Calibri"/>
                <a:cs typeface="Calibri"/>
              </a:rPr>
              <a:t>c</a:t>
            </a:r>
            <a:r>
              <a:rPr lang="en-US" dirty="0">
                <a:ea typeface="Calibri"/>
                <a:cs typeface="Calibri"/>
              </a:rPr>
              <a:t> ≠ 0: </a:t>
            </a:r>
          </a:p>
          <a:p>
            <a:pPr marL="0" indent="0" algn="ctr">
              <a:buNone/>
            </a:pPr>
            <a:r>
              <a:rPr lang="en-US" dirty="0">
                <a:ea typeface="Calibri"/>
                <a:cs typeface="Calibri"/>
              </a:rPr>
              <a:t>v = </a:t>
            </a:r>
            <a:r>
              <a:rPr lang="en-US" dirty="0" err="1">
                <a:ea typeface="Calibri"/>
                <a:cs typeface="Calibri"/>
              </a:rPr>
              <a:t>ed</a:t>
            </a:r>
            <a:r>
              <a:rPr lang="en-US" baseline="-25000" dirty="0" err="1">
                <a:ea typeface="Calibri"/>
                <a:cs typeface="Calibri"/>
              </a:rPr>
              <a:t>z</a:t>
            </a:r>
            <a:r>
              <a:rPr lang="en-US" dirty="0">
                <a:ea typeface="Calibri"/>
                <a:cs typeface="Calibri"/>
              </a:rPr>
              <a:t> − d</a:t>
            </a:r>
            <a:r>
              <a:rPr lang="en-US" baseline="-25000" dirty="0">
                <a:ea typeface="Calibri"/>
                <a:cs typeface="Calibri"/>
              </a:rPr>
              <a:t>c</a:t>
            </a:r>
            <a:r>
              <a:rPr lang="en-US" dirty="0">
                <a:ea typeface="Calibri"/>
                <a:cs typeface="Calibri"/>
              </a:rPr>
              <a:t> = - d</a:t>
            </a:r>
            <a:r>
              <a:rPr lang="en-US" baseline="-25000" dirty="0">
                <a:ea typeface="Calibri"/>
                <a:cs typeface="Calibri"/>
              </a:rPr>
              <a:t>c</a:t>
            </a:r>
            <a:r>
              <a:rPr lang="en-US" dirty="0">
                <a:ea typeface="Calibri"/>
                <a:cs typeface="Calibri"/>
              </a:rPr>
              <a:t> ≠ 0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 dirty="0">
                <a:ea typeface="Calibri"/>
                <a:cs typeface="Calibri"/>
              </a:rPr>
              <a:t>Case </a:t>
            </a:r>
            <a:r>
              <a:rPr lang="en-US" err="1">
                <a:ea typeface="Calibri"/>
                <a:cs typeface="Calibri"/>
              </a:rPr>
              <a:t>d</a:t>
            </a:r>
            <a:r>
              <a:rPr lang="en-US" baseline="-25000" err="1">
                <a:ea typeface="Calibri"/>
                <a:cs typeface="Calibri"/>
              </a:rPr>
              <a:t>z</a:t>
            </a:r>
            <a:r>
              <a:rPr lang="en-US" dirty="0">
                <a:ea typeface="Calibri"/>
                <a:cs typeface="Calibri"/>
              </a:rPr>
              <a:t> ≠ 0 &amp; d</a:t>
            </a:r>
            <a:r>
              <a:rPr lang="en-US" baseline="-25000" dirty="0">
                <a:ea typeface="Calibri"/>
                <a:cs typeface="Calibri"/>
              </a:rPr>
              <a:t>c</a:t>
            </a:r>
            <a:r>
              <a:rPr lang="en-US" dirty="0">
                <a:ea typeface="Calibri"/>
                <a:cs typeface="Calibri"/>
              </a:rPr>
              <a:t> ≠ 0: </a:t>
            </a:r>
          </a:p>
          <a:p>
            <a:pPr marL="0" indent="0" algn="ctr">
              <a:buNone/>
            </a:pPr>
            <a:r>
              <a:rPr lang="en-US" dirty="0">
                <a:ea typeface="Calibri"/>
                <a:cs typeface="Calibri"/>
              </a:rPr>
              <a:t>v = 0   &lt;=&gt;   d</a:t>
            </a:r>
            <a:r>
              <a:rPr lang="en-US" baseline="-25000" dirty="0">
                <a:ea typeface="Calibri"/>
                <a:cs typeface="Calibri"/>
              </a:rPr>
              <a:t>c</a:t>
            </a:r>
            <a:r>
              <a:rPr lang="en-US" dirty="0">
                <a:ea typeface="Calibri"/>
                <a:cs typeface="Calibri"/>
              </a:rPr>
              <a:t> = </a:t>
            </a:r>
            <a:r>
              <a:rPr lang="en-US" err="1">
                <a:ea typeface="Calibri"/>
                <a:cs typeface="Calibri"/>
              </a:rPr>
              <a:t>ed</a:t>
            </a:r>
            <a:r>
              <a:rPr lang="en-US" baseline="-25000" err="1">
                <a:ea typeface="Calibri"/>
                <a:cs typeface="Calibri"/>
              </a:rPr>
              <a:t>z</a:t>
            </a:r>
            <a:r>
              <a:rPr lang="en-US" baseline="-25000" dirty="0">
                <a:ea typeface="Calibri"/>
                <a:cs typeface="Calibri"/>
              </a:rPr>
              <a:t>    </a:t>
            </a:r>
            <a:r>
              <a:rPr lang="en-US" dirty="0">
                <a:ea typeface="Calibri"/>
                <a:cs typeface="Calibri"/>
              </a:rPr>
              <a:t>&lt;=&gt;   d</a:t>
            </a:r>
            <a:r>
              <a:rPr lang="en-US" sz="1900" dirty="0">
                <a:ea typeface="Calibri"/>
                <a:cs typeface="Calibri"/>
              </a:rPr>
              <a:t>c</a:t>
            </a:r>
            <a:r>
              <a:rPr lang="en-US" dirty="0">
                <a:ea typeface="Calibri"/>
                <a:cs typeface="Calibri"/>
              </a:rPr>
              <a:t>d</a:t>
            </a:r>
            <a:r>
              <a:rPr lang="en-US" baseline="-25000" dirty="0">
                <a:ea typeface="Calibri"/>
                <a:cs typeface="Calibri"/>
              </a:rPr>
              <a:t>z</a:t>
            </a:r>
            <a:r>
              <a:rPr lang="en-US" baseline="30000" dirty="0">
                <a:ea typeface="Calibri"/>
                <a:cs typeface="Calibri"/>
              </a:rPr>
              <a:t>-1</a:t>
            </a:r>
            <a:r>
              <a:rPr lang="en-US" dirty="0">
                <a:ea typeface="Calibri"/>
                <a:cs typeface="Calibri"/>
              </a:rPr>
              <a:t>= e   (prob 1 / |</a:t>
            </a:r>
            <a:r>
              <a:rPr lang="en-US" err="1">
                <a:ea typeface="Calibri"/>
                <a:cs typeface="Calibri"/>
              </a:rPr>
              <a:t>F</a:t>
            </a:r>
            <a:r>
              <a:rPr lang="en-US" baseline="-25000" err="1">
                <a:ea typeface="Calibri"/>
                <a:cs typeface="Calibri"/>
              </a:rPr>
              <a:t>q</a:t>
            </a:r>
            <a:r>
              <a:rPr lang="en-US" dirty="0">
                <a:ea typeface="Calibri"/>
                <a:cs typeface="Calibri"/>
              </a:rPr>
              <a:t>|)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41339-FB16-D864-B9BA-C75491DC6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9D5FA-2694-1B47-DA1A-4F8FB383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38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A6F3B-75E1-3427-2EE9-94307AEBE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Verifying multiplication – Soundness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2250A-C926-2172-691A-752E85B02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Claim: If </a:t>
            </a:r>
            <a:r>
              <a:rPr lang="en-US" err="1">
                <a:ea typeface="Calibri"/>
                <a:cs typeface="Calibri"/>
              </a:rPr>
              <a:t>d</a:t>
            </a:r>
            <a:r>
              <a:rPr lang="en-US" baseline="-25000" err="1">
                <a:ea typeface="Calibri"/>
                <a:cs typeface="Calibri"/>
              </a:rPr>
              <a:t>z</a:t>
            </a:r>
            <a:r>
              <a:rPr lang="en-US" dirty="0">
                <a:ea typeface="Calibri"/>
                <a:cs typeface="Calibri"/>
              </a:rPr>
              <a:t> ≠ 0 or d</a:t>
            </a:r>
            <a:r>
              <a:rPr lang="en-US" baseline="-25000" dirty="0">
                <a:ea typeface="Calibri"/>
                <a:cs typeface="Calibri"/>
              </a:rPr>
              <a:t>c</a:t>
            </a:r>
            <a:r>
              <a:rPr lang="en-US" dirty="0">
                <a:ea typeface="Calibri"/>
                <a:cs typeface="Calibri"/>
              </a:rPr>
              <a:t> ≠ 0 then v = 0 with probability at most 1 / |</a:t>
            </a:r>
            <a:r>
              <a:rPr lang="en-US" err="1">
                <a:ea typeface="Calibri"/>
                <a:cs typeface="Calibri"/>
              </a:rPr>
              <a:t>F</a:t>
            </a:r>
            <a:r>
              <a:rPr lang="en-US" baseline="-25000" err="1">
                <a:ea typeface="Calibri"/>
                <a:cs typeface="Calibri"/>
              </a:rPr>
              <a:t>q</a:t>
            </a:r>
            <a:r>
              <a:rPr lang="en-US" dirty="0">
                <a:ea typeface="Calibri"/>
                <a:cs typeface="Calibri"/>
              </a:rPr>
              <a:t>|</a:t>
            </a:r>
            <a:endParaRPr lang="en-US"/>
          </a:p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Proof: Recall v = </a:t>
            </a:r>
            <a:r>
              <a:rPr lang="en-US" dirty="0" err="1">
                <a:ea typeface="Calibri"/>
                <a:cs typeface="Calibri"/>
              </a:rPr>
              <a:t>ed</a:t>
            </a:r>
            <a:r>
              <a:rPr lang="en-US" baseline="-25000" dirty="0" err="1">
                <a:ea typeface="Calibri"/>
                <a:cs typeface="Calibri"/>
              </a:rPr>
              <a:t>z</a:t>
            </a:r>
            <a:r>
              <a:rPr lang="en-US" dirty="0">
                <a:ea typeface="Calibri"/>
                <a:cs typeface="Calibri"/>
              </a:rPr>
              <a:t> − d</a:t>
            </a:r>
            <a:r>
              <a:rPr lang="en-US" baseline="-25000" dirty="0">
                <a:ea typeface="Calibri"/>
                <a:cs typeface="Calibri"/>
              </a:rPr>
              <a:t>c</a:t>
            </a:r>
            <a:r>
              <a:rPr lang="en-US" dirty="0">
                <a:ea typeface="Calibri"/>
                <a:cs typeface="Calibri"/>
              </a:rPr>
              <a:t> </a:t>
            </a:r>
          </a:p>
          <a:p>
            <a:r>
              <a:rPr lang="en-US" dirty="0">
                <a:ea typeface="Calibri"/>
                <a:cs typeface="Calibri"/>
              </a:rPr>
              <a:t>Case </a:t>
            </a:r>
            <a:r>
              <a:rPr lang="en-US" dirty="0" err="1">
                <a:ea typeface="Calibri"/>
                <a:cs typeface="Calibri"/>
              </a:rPr>
              <a:t>d</a:t>
            </a:r>
            <a:r>
              <a:rPr lang="en-US" baseline="-25000" dirty="0" err="1">
                <a:ea typeface="Calibri"/>
                <a:cs typeface="Calibri"/>
              </a:rPr>
              <a:t>z</a:t>
            </a:r>
            <a:r>
              <a:rPr lang="en-US" dirty="0">
                <a:ea typeface="Calibri"/>
                <a:cs typeface="Calibri"/>
              </a:rPr>
              <a:t> = 0 &amp; d</a:t>
            </a:r>
            <a:r>
              <a:rPr lang="en-US" baseline="-25000" dirty="0">
                <a:ea typeface="Calibri"/>
                <a:cs typeface="Calibri"/>
              </a:rPr>
              <a:t>c</a:t>
            </a:r>
            <a:r>
              <a:rPr lang="en-US" dirty="0">
                <a:ea typeface="Calibri"/>
                <a:cs typeface="Calibri"/>
              </a:rPr>
              <a:t> ≠ 0: </a:t>
            </a:r>
          </a:p>
          <a:p>
            <a:pPr marL="0" indent="0" algn="ctr">
              <a:buNone/>
            </a:pPr>
            <a:r>
              <a:rPr lang="en-US" dirty="0">
                <a:ea typeface="Calibri"/>
                <a:cs typeface="Calibri"/>
              </a:rPr>
              <a:t>v = </a:t>
            </a:r>
            <a:r>
              <a:rPr lang="en-US" dirty="0" err="1">
                <a:ea typeface="Calibri"/>
                <a:cs typeface="Calibri"/>
              </a:rPr>
              <a:t>ed</a:t>
            </a:r>
            <a:r>
              <a:rPr lang="en-US" baseline="-25000" dirty="0" err="1">
                <a:ea typeface="Calibri"/>
                <a:cs typeface="Calibri"/>
              </a:rPr>
              <a:t>z</a:t>
            </a:r>
            <a:r>
              <a:rPr lang="en-US" dirty="0">
                <a:ea typeface="Calibri"/>
                <a:cs typeface="Calibri"/>
              </a:rPr>
              <a:t> − d</a:t>
            </a:r>
            <a:r>
              <a:rPr lang="en-US" baseline="-25000" dirty="0">
                <a:ea typeface="Calibri"/>
                <a:cs typeface="Calibri"/>
              </a:rPr>
              <a:t>c</a:t>
            </a:r>
            <a:r>
              <a:rPr lang="en-US" dirty="0">
                <a:ea typeface="Calibri"/>
                <a:cs typeface="Calibri"/>
              </a:rPr>
              <a:t> = - d</a:t>
            </a:r>
            <a:r>
              <a:rPr lang="en-US" baseline="-25000" dirty="0">
                <a:ea typeface="Calibri"/>
                <a:cs typeface="Calibri"/>
              </a:rPr>
              <a:t>c</a:t>
            </a:r>
            <a:r>
              <a:rPr lang="en-US" dirty="0">
                <a:ea typeface="Calibri"/>
                <a:cs typeface="Calibri"/>
              </a:rPr>
              <a:t> ≠ 0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 dirty="0">
                <a:ea typeface="Calibri"/>
                <a:cs typeface="Calibri"/>
              </a:rPr>
              <a:t>Case </a:t>
            </a:r>
            <a:r>
              <a:rPr lang="en-US" err="1">
                <a:ea typeface="Calibri"/>
                <a:cs typeface="Calibri"/>
              </a:rPr>
              <a:t>d</a:t>
            </a:r>
            <a:r>
              <a:rPr lang="en-US" baseline="-25000" err="1">
                <a:ea typeface="Calibri"/>
                <a:cs typeface="Calibri"/>
              </a:rPr>
              <a:t>z</a:t>
            </a:r>
            <a:r>
              <a:rPr lang="en-US" dirty="0">
                <a:ea typeface="Calibri"/>
                <a:cs typeface="Calibri"/>
              </a:rPr>
              <a:t> ≠ 0 &amp; d</a:t>
            </a:r>
            <a:r>
              <a:rPr lang="en-US" baseline="-25000" dirty="0">
                <a:ea typeface="Calibri"/>
                <a:cs typeface="Calibri"/>
              </a:rPr>
              <a:t>c</a:t>
            </a:r>
            <a:r>
              <a:rPr lang="en-US" dirty="0">
                <a:ea typeface="Calibri"/>
                <a:cs typeface="Calibri"/>
              </a:rPr>
              <a:t> ≠ 0: </a:t>
            </a:r>
          </a:p>
          <a:p>
            <a:pPr marL="0" indent="0" algn="ctr">
              <a:buNone/>
            </a:pPr>
            <a:r>
              <a:rPr lang="en-US" dirty="0">
                <a:ea typeface="Calibri"/>
                <a:cs typeface="Calibri"/>
              </a:rPr>
              <a:t>v = 0   &lt;=&gt;   d</a:t>
            </a:r>
            <a:r>
              <a:rPr lang="en-US" baseline="-25000" dirty="0">
                <a:ea typeface="Calibri"/>
                <a:cs typeface="Calibri"/>
              </a:rPr>
              <a:t>c</a:t>
            </a:r>
            <a:r>
              <a:rPr lang="en-US" dirty="0">
                <a:ea typeface="Calibri"/>
                <a:cs typeface="Calibri"/>
              </a:rPr>
              <a:t> = </a:t>
            </a:r>
            <a:r>
              <a:rPr lang="en-US" dirty="0" err="1">
                <a:ea typeface="Calibri"/>
                <a:cs typeface="Calibri"/>
              </a:rPr>
              <a:t>ed</a:t>
            </a:r>
            <a:r>
              <a:rPr lang="en-US" baseline="-25000" dirty="0" err="1">
                <a:ea typeface="Calibri"/>
                <a:cs typeface="Calibri"/>
              </a:rPr>
              <a:t>z</a:t>
            </a:r>
            <a:r>
              <a:rPr lang="en-US" baseline="-25000" dirty="0">
                <a:ea typeface="Calibri"/>
                <a:cs typeface="Calibri"/>
              </a:rPr>
              <a:t>    </a:t>
            </a:r>
            <a:r>
              <a:rPr lang="en-US" dirty="0">
                <a:ea typeface="Calibri"/>
                <a:cs typeface="Calibri"/>
              </a:rPr>
              <a:t>&lt;=&gt;   d</a:t>
            </a:r>
            <a:r>
              <a:rPr lang="en-US" sz="1900" dirty="0">
                <a:ea typeface="Calibri"/>
                <a:cs typeface="Calibri"/>
              </a:rPr>
              <a:t>c</a:t>
            </a:r>
            <a:r>
              <a:rPr lang="en-US" dirty="0">
                <a:ea typeface="Calibri"/>
                <a:cs typeface="Calibri"/>
              </a:rPr>
              <a:t>d</a:t>
            </a:r>
            <a:r>
              <a:rPr lang="en-US" baseline="-25000" dirty="0">
                <a:ea typeface="Calibri"/>
                <a:cs typeface="Calibri"/>
              </a:rPr>
              <a:t>z</a:t>
            </a:r>
            <a:r>
              <a:rPr lang="en-US" baseline="30000" dirty="0">
                <a:ea typeface="Calibri"/>
                <a:cs typeface="Calibri"/>
              </a:rPr>
              <a:t>-1</a:t>
            </a:r>
            <a:r>
              <a:rPr lang="en-US" dirty="0">
                <a:ea typeface="Calibri"/>
                <a:cs typeface="Calibri"/>
              </a:rPr>
              <a:t>= e   (prob 1 / |</a:t>
            </a:r>
            <a:r>
              <a:rPr lang="en-US" dirty="0" err="1">
                <a:ea typeface="Calibri"/>
                <a:cs typeface="Calibri"/>
              </a:rPr>
              <a:t>F</a:t>
            </a:r>
            <a:r>
              <a:rPr lang="en-US" baseline="-25000" dirty="0" err="1">
                <a:ea typeface="Calibri"/>
                <a:cs typeface="Calibri"/>
              </a:rPr>
              <a:t>q</a:t>
            </a:r>
            <a:r>
              <a:rPr lang="en-US" dirty="0">
                <a:ea typeface="Calibri"/>
                <a:cs typeface="Calibri"/>
              </a:rPr>
              <a:t>|)</a:t>
            </a:r>
            <a:endParaRPr lang="en-US" sz="1900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Case </a:t>
            </a:r>
            <a:r>
              <a:rPr lang="en-US" dirty="0" err="1">
                <a:ea typeface="Calibri"/>
                <a:cs typeface="Calibri"/>
              </a:rPr>
              <a:t>d</a:t>
            </a:r>
            <a:r>
              <a:rPr lang="en-US" baseline="-25000" dirty="0" err="1">
                <a:ea typeface="Calibri"/>
                <a:cs typeface="Calibri"/>
              </a:rPr>
              <a:t>z</a:t>
            </a:r>
            <a:r>
              <a:rPr lang="en-US" dirty="0">
                <a:ea typeface="Calibri"/>
                <a:cs typeface="Calibri"/>
              </a:rPr>
              <a:t> ≠ 0 &amp; d</a:t>
            </a:r>
            <a:r>
              <a:rPr lang="en-US" baseline="-25000" dirty="0">
                <a:ea typeface="Calibri"/>
                <a:cs typeface="Calibri"/>
              </a:rPr>
              <a:t>c</a:t>
            </a:r>
            <a:r>
              <a:rPr lang="en-US" dirty="0">
                <a:ea typeface="Calibri"/>
                <a:cs typeface="Calibri"/>
              </a:rPr>
              <a:t> = 0:</a:t>
            </a:r>
          </a:p>
          <a:p>
            <a:pPr marL="0" indent="0" algn="ctr">
              <a:buNone/>
            </a:pPr>
            <a:r>
              <a:rPr lang="en-US" dirty="0">
                <a:ea typeface="Calibri"/>
                <a:cs typeface="Calibri"/>
              </a:rPr>
              <a:t>v = </a:t>
            </a:r>
            <a:r>
              <a:rPr lang="en-US" dirty="0" err="1">
                <a:ea typeface="Calibri"/>
                <a:cs typeface="Calibri"/>
              </a:rPr>
              <a:t>ed</a:t>
            </a:r>
            <a:r>
              <a:rPr lang="en-US" baseline="-25000" dirty="0" err="1">
                <a:ea typeface="Calibri"/>
                <a:cs typeface="Calibri"/>
              </a:rPr>
              <a:t>z</a:t>
            </a:r>
            <a:r>
              <a:rPr lang="en-US" dirty="0">
                <a:ea typeface="Calibri"/>
                <a:cs typeface="Calibri"/>
              </a:rPr>
              <a:t> − d</a:t>
            </a:r>
            <a:r>
              <a:rPr lang="en-US" baseline="-25000" dirty="0">
                <a:ea typeface="Calibri"/>
                <a:cs typeface="Calibri"/>
              </a:rPr>
              <a:t>c</a:t>
            </a:r>
            <a:r>
              <a:rPr lang="en-US" dirty="0">
                <a:ea typeface="Calibri"/>
                <a:cs typeface="Calibri"/>
              </a:rPr>
              <a:t> = </a:t>
            </a:r>
            <a:r>
              <a:rPr lang="en-US" dirty="0" err="1">
                <a:ea typeface="Calibri"/>
                <a:cs typeface="Calibri"/>
              </a:rPr>
              <a:t>edz</a:t>
            </a:r>
            <a:r>
              <a:rPr lang="en-US" dirty="0">
                <a:ea typeface="Calibri"/>
                <a:cs typeface="Calibri"/>
              </a:rPr>
              <a:t>    =&gt; v = 0 </a:t>
            </a:r>
            <a:r>
              <a:rPr lang="en-US" dirty="0" err="1">
                <a:ea typeface="Calibri"/>
                <a:cs typeface="Calibri"/>
              </a:rPr>
              <a:t>iff</a:t>
            </a:r>
            <a:r>
              <a:rPr lang="en-US" dirty="0">
                <a:ea typeface="Calibri"/>
                <a:cs typeface="Calibri"/>
              </a:rPr>
              <a:t> e = 0  (prob 1 / |</a:t>
            </a:r>
            <a:r>
              <a:rPr lang="en-US" dirty="0" err="1">
                <a:ea typeface="Calibri"/>
                <a:cs typeface="Calibri"/>
              </a:rPr>
              <a:t>F</a:t>
            </a:r>
            <a:r>
              <a:rPr lang="en-US" baseline="-25000" dirty="0" err="1">
                <a:ea typeface="Calibri"/>
                <a:cs typeface="Calibri"/>
              </a:rPr>
              <a:t>q</a:t>
            </a:r>
            <a:r>
              <a:rPr lang="en-US" dirty="0">
                <a:ea typeface="Calibri"/>
                <a:cs typeface="Calibri"/>
              </a:rPr>
              <a:t>|)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FACA1-FFF8-19B8-E227-B0298ABA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E57A6-8B7B-1F43-20C5-984E25DD4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65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34C34-9237-CA31-2147-A428C88E0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Function to circuit - Examples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A9687-4E91-C98F-BCE0-0F0C8B692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Evaluating shared polynomial [P] = Σ [p</a:t>
            </a:r>
            <a:r>
              <a:rPr lang="en-US" baseline="-25000" dirty="0">
                <a:cs typeface="Calibri"/>
              </a:rPr>
              <a:t>i</a:t>
            </a:r>
            <a:r>
              <a:rPr lang="en-US" dirty="0">
                <a:cs typeface="Calibri"/>
              </a:rPr>
              <a:t>] x</a:t>
            </a:r>
            <a:r>
              <a:rPr lang="en-US" baseline="30000" dirty="0">
                <a:cs typeface="Calibri"/>
              </a:rPr>
              <a:t>i</a:t>
            </a:r>
            <a:r>
              <a:rPr lang="en-US" dirty="0">
                <a:cs typeface="Calibri"/>
              </a:rPr>
              <a:t> at public point r:</a:t>
            </a:r>
            <a:endParaRPr lang="en-US" dirty="0"/>
          </a:p>
          <a:p>
            <a:r>
              <a:rPr lang="en-US" dirty="0">
                <a:cs typeface="Calibri" panose="020F0502020204030204"/>
              </a:rPr>
              <a:t>Locally: [P](r) = Σ [p</a:t>
            </a:r>
            <a:r>
              <a:rPr lang="en-US" baseline="-25000" dirty="0">
                <a:cs typeface="Calibri" panose="020F0502020204030204"/>
              </a:rPr>
              <a:t>i</a:t>
            </a:r>
            <a:r>
              <a:rPr lang="en-US" dirty="0">
                <a:cs typeface="Calibri" panose="020F0502020204030204"/>
              </a:rPr>
              <a:t>] </a:t>
            </a:r>
            <a:r>
              <a:rPr lang="en-US" dirty="0" err="1">
                <a:cs typeface="Calibri" panose="020F0502020204030204"/>
              </a:rPr>
              <a:t>r</a:t>
            </a:r>
            <a:r>
              <a:rPr lang="en-US" baseline="30000" dirty="0" err="1">
                <a:cs typeface="Calibri" panose="020F0502020204030204"/>
              </a:rPr>
              <a:t>i</a:t>
            </a:r>
            <a:r>
              <a:rPr lang="en-US" dirty="0">
                <a:cs typeface="Calibri" panose="020F0502020204030204"/>
              </a:rPr>
              <a:t> = [y] </a:t>
            </a:r>
          </a:p>
          <a:p>
            <a:pPr lvl="1"/>
            <a:r>
              <a:rPr lang="en-US" dirty="0">
                <a:ea typeface="Calibri" panose="020F0502020204030204"/>
                <a:cs typeface="Calibri" panose="020F0502020204030204"/>
              </a:rPr>
              <a:t>No interaction</a:t>
            </a:r>
          </a:p>
          <a:p>
            <a:pPr lvl="1"/>
            <a:r>
              <a:rPr lang="en-US" dirty="0">
                <a:ea typeface="Calibri" panose="020F0502020204030204"/>
                <a:cs typeface="Calibri" panose="020F0502020204030204"/>
              </a:rPr>
              <a:t>Single secret shared value as outcome</a:t>
            </a:r>
          </a:p>
          <a:p>
            <a:pPr marL="0" indent="0">
              <a:buNone/>
            </a:pPr>
            <a:r>
              <a:rPr lang="en-US" dirty="0">
                <a:ea typeface="Calibri" panose="020F0502020204030204"/>
                <a:cs typeface="Calibri" panose="020F0502020204030204"/>
              </a:rPr>
              <a:t>Evaluating product of shared polynomials [P], [S] at public point r:</a:t>
            </a:r>
          </a:p>
          <a:p>
            <a:pPr>
              <a:buFont typeface="Arial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Requires knowledge of result [z]</a:t>
            </a:r>
          </a:p>
          <a:p>
            <a:pPr>
              <a:buFont typeface="Arial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Locally: [P](r) = Σ [p</a:t>
            </a:r>
            <a:r>
              <a:rPr lang="en-US" baseline="-25000" dirty="0">
                <a:ea typeface="Calibri" panose="020F0502020204030204"/>
                <a:cs typeface="Calibri" panose="020F0502020204030204"/>
              </a:rPr>
              <a:t>i</a:t>
            </a:r>
            <a:r>
              <a:rPr lang="en-US" dirty="0">
                <a:ea typeface="Calibri" panose="020F0502020204030204"/>
                <a:cs typeface="Calibri" panose="020F0502020204030204"/>
              </a:rPr>
              <a:t>]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r</a:t>
            </a:r>
            <a:r>
              <a:rPr lang="en-US" baseline="30000" dirty="0" err="1">
                <a:ea typeface="Calibri" panose="020F0502020204030204"/>
                <a:cs typeface="Calibri" panose="020F0502020204030204"/>
              </a:rPr>
              <a:t>i</a:t>
            </a:r>
            <a:r>
              <a:rPr lang="en-US" dirty="0">
                <a:ea typeface="Calibri" panose="020F0502020204030204"/>
                <a:cs typeface="Calibri" panose="020F0502020204030204"/>
              </a:rPr>
              <a:t> = [y],      [S](r) = Σ [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s</a:t>
            </a:r>
            <a:r>
              <a:rPr lang="en-US" baseline="-25000" dirty="0" err="1">
                <a:ea typeface="Calibri" panose="020F0502020204030204"/>
                <a:cs typeface="Calibri" panose="020F0502020204030204"/>
              </a:rPr>
              <a:t>i</a:t>
            </a:r>
            <a:r>
              <a:rPr lang="en-US" dirty="0">
                <a:ea typeface="Calibri" panose="020F0502020204030204"/>
                <a:cs typeface="Calibri" panose="020F0502020204030204"/>
              </a:rPr>
              <a:t>] </a:t>
            </a:r>
            <a:r>
              <a:rPr lang="en-US" dirty="0" err="1">
                <a:ea typeface="Calibri" panose="020F0502020204030204"/>
                <a:cs typeface="Calibri" panose="020F0502020204030204"/>
              </a:rPr>
              <a:t>r</a:t>
            </a:r>
            <a:r>
              <a:rPr lang="en-US" baseline="30000" dirty="0" err="1">
                <a:ea typeface="Calibri" panose="020F0502020204030204"/>
                <a:cs typeface="Calibri" panose="020F0502020204030204"/>
              </a:rPr>
              <a:t>i</a:t>
            </a:r>
            <a:r>
              <a:rPr lang="en-US" dirty="0">
                <a:ea typeface="Calibri" panose="020F0502020204030204"/>
                <a:cs typeface="Calibri" panose="020F0502020204030204"/>
              </a:rPr>
              <a:t> = [x]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Run verify for [x]·[y] = [z]</a:t>
            </a:r>
          </a:p>
          <a:p>
            <a:pPr lvl="1">
              <a:buFont typeface="Arial"/>
              <a:buChar char="•"/>
            </a:pPr>
            <a:r>
              <a:rPr lang="en-US" dirty="0">
                <a:ea typeface="Calibri" panose="020F0502020204030204"/>
                <a:cs typeface="Calibri" panose="020F0502020204030204"/>
              </a:rPr>
              <a:t>Single broadcast interaction + final opening</a:t>
            </a:r>
          </a:p>
          <a:p>
            <a:pPr marL="0" indent="0">
              <a:buNone/>
            </a:pP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A24CA-1FB2-66EF-2440-2845EF453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94B4A-E21F-65F5-6524-C94433FFD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18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38204-B96C-9218-4805-F2A05AE2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ea typeface="+mn-lt"/>
                <a:cs typeface="+mn-lt"/>
              </a:rPr>
              <a:t>Function to circuit: </a:t>
            </a:r>
            <a:r>
              <a:rPr lang="en-US" sz="4400" dirty="0" err="1">
                <a:ea typeface="+mn-lt"/>
                <a:cs typeface="+mn-lt"/>
              </a:rPr>
              <a:t>SDitH</a:t>
            </a:r>
            <a:r>
              <a:rPr lang="en-US" sz="4400" dirty="0">
                <a:ea typeface="+mn-lt"/>
                <a:cs typeface="+mn-lt"/>
              </a:rPr>
              <a:t> </a:t>
            </a:r>
            <a:r>
              <a:rPr lang="en-US" sz="4400" dirty="0">
                <a:latin typeface="Calibri"/>
                <a:cs typeface="Calibri"/>
              </a:rPr>
              <a:t>(FJR'22)</a:t>
            </a:r>
            <a:endParaRPr lang="en-US" sz="4400" dirty="0">
              <a:latin typeface="Calibri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8A5C4-9117-863B-DEF1-17A35AFB1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cs typeface="Calibri"/>
              </a:rPr>
              <a:t>Turn Syndrome Decoding function into MPC 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6" name="Picture 5" descr="A close-up of a mathematical equation&#10;&#10;Description automatically generated">
            <a:extLst>
              <a:ext uri="{FF2B5EF4-FFF2-40B4-BE49-F238E27FC236}">
                <a16:creationId xmlns:a16="http://schemas.microsoft.com/office/drawing/2014/main" id="{3483CB68-DBA4-48EC-3845-FA19A57F0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200" y="2356075"/>
            <a:ext cx="9609600" cy="1437851"/>
          </a:xfrm>
          <a:prstGeom prst="rect">
            <a:avLst/>
          </a:prstGeom>
          <a:ln>
            <a:noFill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408C3-3B4E-0577-73C4-81522FD21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EDED6-3C57-3FA6-5198-A413A7F90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38204-B96C-9218-4805-F2A05AE2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latin typeface="Calibri"/>
                <a:cs typeface="Calibri"/>
              </a:rPr>
              <a:t>Function to circuit: </a:t>
            </a:r>
            <a:r>
              <a:rPr lang="en-US" sz="4400" dirty="0" err="1">
                <a:latin typeface="Calibri"/>
                <a:cs typeface="Calibri"/>
              </a:rPr>
              <a:t>SDitH</a:t>
            </a:r>
            <a:r>
              <a:rPr lang="en-US" sz="4400" dirty="0">
                <a:latin typeface="Calibri"/>
                <a:cs typeface="Calibri"/>
              </a:rPr>
              <a:t> (FJR'22)</a:t>
            </a:r>
            <a:endParaRPr lang="en-US" dirty="0"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8A5C4-9117-863B-DEF1-17A35AFB1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cs typeface="Calibri"/>
              </a:rPr>
              <a:t>Turn Syndrome Decoding function into MPC </a:t>
            </a:r>
          </a:p>
          <a:p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r>
              <a:rPr lang="en-US" sz="2400" dirty="0">
                <a:cs typeface="Calibri"/>
              </a:rPr>
              <a:t>Advantage: Linear function.</a:t>
            </a:r>
          </a:p>
          <a:p>
            <a:endParaRPr lang="en-US">
              <a:cs typeface="Calibri"/>
            </a:endParaRPr>
          </a:p>
        </p:txBody>
      </p:sp>
      <p:pic>
        <p:nvPicPr>
          <p:cNvPr id="6" name="Picture 5" descr="A close-up of a mathematical equation&#10;&#10;Description automatically generated">
            <a:extLst>
              <a:ext uri="{FF2B5EF4-FFF2-40B4-BE49-F238E27FC236}">
                <a16:creationId xmlns:a16="http://schemas.microsoft.com/office/drawing/2014/main" id="{3483CB68-DBA4-48EC-3845-FA19A57F0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200" y="2356075"/>
            <a:ext cx="9609600" cy="1437851"/>
          </a:xfrm>
          <a:prstGeom prst="rect">
            <a:avLst/>
          </a:prstGeom>
          <a:ln>
            <a:noFill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315671-B248-894F-728B-0634554D4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641BB6-3399-8DD8-02E7-8684FBDEF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2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38204-B96C-9218-4805-F2A05AE2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latin typeface="Calibri"/>
                <a:cs typeface="Calibri"/>
              </a:rPr>
              <a:t>Function to circuit: </a:t>
            </a:r>
            <a:r>
              <a:rPr lang="en-US" sz="4400" dirty="0" err="1">
                <a:latin typeface="Calibri"/>
                <a:cs typeface="Calibri"/>
              </a:rPr>
              <a:t>SDitH</a:t>
            </a:r>
            <a:r>
              <a:rPr lang="en-US" sz="4400" dirty="0">
                <a:latin typeface="Calibri"/>
                <a:cs typeface="Calibri"/>
              </a:rPr>
              <a:t> (FJR'22)</a:t>
            </a:r>
            <a:endParaRPr lang="en-US" dirty="0"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8A5C4-9117-863B-DEF1-17A35AFB1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cs typeface="Calibri"/>
              </a:rPr>
              <a:t>Turn Syndrome Decoding function into MPC </a:t>
            </a:r>
          </a:p>
          <a:p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r>
              <a:rPr lang="en-US" sz="2400" dirty="0">
                <a:cs typeface="Calibri"/>
              </a:rPr>
              <a:t>Advantage: Linear function.</a:t>
            </a:r>
          </a:p>
          <a:p>
            <a:r>
              <a:rPr lang="en-US" sz="2400" dirty="0">
                <a:cs typeface="Calibri"/>
              </a:rPr>
              <a:t>Disadvantage: Weight check.</a:t>
            </a:r>
          </a:p>
        </p:txBody>
      </p:sp>
      <p:pic>
        <p:nvPicPr>
          <p:cNvPr id="6" name="Picture 5" descr="A close-up of a mathematical equation&#10;&#10;Description automatically generated">
            <a:extLst>
              <a:ext uri="{FF2B5EF4-FFF2-40B4-BE49-F238E27FC236}">
                <a16:creationId xmlns:a16="http://schemas.microsoft.com/office/drawing/2014/main" id="{3483CB68-DBA4-48EC-3845-FA19A57F0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200" y="2356075"/>
            <a:ext cx="9609600" cy="1437851"/>
          </a:xfrm>
          <a:prstGeom prst="rect">
            <a:avLst/>
          </a:prstGeom>
          <a:ln>
            <a:noFill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3E6410-6039-41E5-6884-1095533F8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A0F853-082E-23BA-3F0B-51E6015A0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CE929-1FCE-8DD1-34B3-FF5E8565E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latin typeface="Calibri Light"/>
                <a:cs typeface="Calibri"/>
              </a:rPr>
              <a:t>SDitH</a:t>
            </a:r>
            <a:r>
              <a:rPr lang="en-US" sz="4400" dirty="0">
                <a:latin typeface="Calibri Light"/>
                <a:cs typeface="Calibri"/>
              </a:rPr>
              <a:t> – Implicit Equation Check</a:t>
            </a:r>
            <a:endParaRPr lang="en-US" sz="4400" dirty="0">
              <a:latin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0E7A6-D3AB-0288-21E1-A7CE1648A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ctr">
            <a:no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6565" indent="-456565"/>
            <a:r>
              <a:rPr lang="en-US" sz="2400" dirty="0">
                <a:cs typeface="Calibri"/>
              </a:rPr>
              <a:t>Use H in standard form: H = (H' | </a:t>
            </a:r>
            <a:r>
              <a:rPr lang="en-US" sz="2400" dirty="0" err="1">
                <a:cs typeface="Calibri"/>
              </a:rPr>
              <a:t>I</a:t>
            </a:r>
            <a:r>
              <a:rPr lang="en-US" sz="2400" baseline="-25000" dirty="0" err="1">
                <a:cs typeface="Calibri"/>
              </a:rPr>
              <a:t>m</a:t>
            </a:r>
            <a:r>
              <a:rPr lang="en-US" sz="2400" baseline="-25000" dirty="0">
                <a:cs typeface="Calibri"/>
              </a:rPr>
              <a:t>-k</a:t>
            </a:r>
            <a:r>
              <a:rPr lang="en-US" sz="2400" dirty="0">
                <a:cs typeface="Calibri"/>
              </a:rPr>
              <a:t>)</a:t>
            </a:r>
            <a:endParaRPr lang="en-US" dirty="0"/>
          </a:p>
          <a:p>
            <a:pPr marL="456565" indent="-456565"/>
            <a:r>
              <a:rPr lang="en-US" sz="2400" dirty="0">
                <a:cs typeface="Calibri"/>
              </a:rPr>
              <a:t>Can write x = (</a:t>
            </a:r>
            <a:r>
              <a:rPr lang="en-US" sz="2400" dirty="0" err="1">
                <a:cs typeface="Calibri"/>
              </a:rPr>
              <a:t>x</a:t>
            </a:r>
            <a:r>
              <a:rPr lang="en-US" sz="2400" baseline="-25000" dirty="0" err="1">
                <a:cs typeface="Calibri"/>
              </a:rPr>
              <a:t>A</a:t>
            </a:r>
            <a:r>
              <a:rPr lang="en-US" sz="2400" dirty="0">
                <a:cs typeface="Calibri"/>
              </a:rPr>
              <a:t> | </a:t>
            </a:r>
            <a:r>
              <a:rPr lang="en-US" sz="2400" dirty="0" err="1">
                <a:cs typeface="Calibri"/>
              </a:rPr>
              <a:t>x</a:t>
            </a:r>
            <a:r>
              <a:rPr lang="en-US" sz="2400" baseline="-25000" dirty="0" err="1">
                <a:cs typeface="Calibri"/>
              </a:rPr>
              <a:t>B</a:t>
            </a:r>
            <a:r>
              <a:rPr lang="en-US" sz="2400" dirty="0">
                <a:cs typeface="Calibri"/>
              </a:rPr>
              <a:t>)  with  y = </a:t>
            </a:r>
            <a:r>
              <a:rPr lang="en-US" sz="2400" dirty="0" err="1">
                <a:cs typeface="Calibri"/>
              </a:rPr>
              <a:t>H'x</a:t>
            </a:r>
            <a:r>
              <a:rPr lang="en-US" sz="2400" baseline="-25000" dirty="0" err="1">
                <a:cs typeface="Calibri"/>
              </a:rPr>
              <a:t>A</a:t>
            </a:r>
            <a:r>
              <a:rPr lang="en-US" sz="2400" dirty="0">
                <a:cs typeface="Calibri"/>
              </a:rPr>
              <a:t> + </a:t>
            </a:r>
            <a:r>
              <a:rPr lang="en-US" sz="2400" dirty="0" err="1">
                <a:cs typeface="Calibri"/>
              </a:rPr>
              <a:t>x</a:t>
            </a:r>
            <a:r>
              <a:rPr lang="en-US" sz="2400" baseline="-25000" dirty="0" err="1">
                <a:cs typeface="Calibri"/>
              </a:rPr>
              <a:t>B</a:t>
            </a:r>
            <a:endParaRPr lang="en-US" sz="2800" dirty="0">
              <a:cs typeface="Calibri"/>
            </a:endParaRPr>
          </a:p>
          <a:p>
            <a:pPr marL="456565" indent="-456565"/>
            <a:r>
              <a:rPr lang="en-US" sz="2400" dirty="0">
                <a:cs typeface="Calibri"/>
              </a:rPr>
              <a:t>Define </a:t>
            </a:r>
            <a:r>
              <a:rPr lang="en-US" sz="2400" dirty="0" err="1">
                <a:cs typeface="Calibri"/>
              </a:rPr>
              <a:t>sk</a:t>
            </a:r>
            <a:r>
              <a:rPr lang="en-US" sz="2400" dirty="0">
                <a:cs typeface="Calibri"/>
              </a:rPr>
              <a:t> = </a:t>
            </a:r>
            <a:r>
              <a:rPr lang="en-US" sz="2400" dirty="0" err="1">
                <a:cs typeface="Calibri"/>
              </a:rPr>
              <a:t>x</a:t>
            </a:r>
            <a:r>
              <a:rPr lang="en-US" sz="2400" baseline="-25000" dirty="0" err="1">
                <a:cs typeface="Calibri"/>
              </a:rPr>
              <a:t>A</a:t>
            </a:r>
            <a:endParaRPr lang="en-US" sz="2400" baseline="-25000" dirty="0">
              <a:cs typeface="Calibri"/>
            </a:endParaRPr>
          </a:p>
          <a:p>
            <a:pPr marL="456565" indent="-456565"/>
            <a:r>
              <a:rPr lang="en-US" sz="2400" dirty="0">
                <a:cs typeface="Calibri"/>
              </a:rPr>
              <a:t>Compute x via </a:t>
            </a:r>
            <a:r>
              <a:rPr lang="en-US" sz="2400" err="1">
                <a:cs typeface="Calibri"/>
              </a:rPr>
              <a:t>x</a:t>
            </a:r>
            <a:r>
              <a:rPr lang="en-US" sz="2400" baseline="-25000" err="1">
                <a:cs typeface="Calibri"/>
              </a:rPr>
              <a:t>B</a:t>
            </a:r>
            <a:r>
              <a:rPr lang="en-US" sz="2400" dirty="0">
                <a:cs typeface="Calibri"/>
              </a:rPr>
              <a:t> = y – </a:t>
            </a:r>
            <a:r>
              <a:rPr lang="en-US" sz="2400" err="1">
                <a:cs typeface="Calibri"/>
              </a:rPr>
              <a:t>H'x</a:t>
            </a:r>
            <a:r>
              <a:rPr lang="en-US" sz="2400" baseline="-25000" err="1">
                <a:cs typeface="Calibri"/>
              </a:rPr>
              <a:t>A</a:t>
            </a:r>
            <a:r>
              <a:rPr lang="en-US" sz="2400" dirty="0">
                <a:cs typeface="Calibri"/>
              </a:rPr>
              <a:t> </a:t>
            </a:r>
          </a:p>
          <a:p>
            <a:pPr indent="0">
              <a:buNone/>
            </a:pPr>
            <a:r>
              <a:rPr lang="en-US" sz="2400" dirty="0">
                <a:cs typeface="Calibri"/>
              </a:rPr>
              <a:t>       =&gt; guarantees x fulfills y = </a:t>
            </a:r>
            <a:r>
              <a:rPr lang="en-US" sz="2400" dirty="0" err="1">
                <a:cs typeface="Calibri"/>
              </a:rPr>
              <a:t>Hx</a:t>
            </a:r>
            <a:r>
              <a:rPr lang="en-US" sz="2400" dirty="0">
                <a:cs typeface="Calibri"/>
              </a:rPr>
              <a:t> 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964948-1AC2-F189-843D-463AF18EC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D6B741-DE54-AB08-A42B-3288A5788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3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CE929-1FCE-8DD1-34B3-FF5E8565E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err="1">
                <a:latin typeface="Calibri Light"/>
                <a:cs typeface="Calibri"/>
              </a:rPr>
              <a:t>SDitH</a:t>
            </a:r>
            <a:r>
              <a:rPr lang="en-US" sz="4400" dirty="0">
                <a:latin typeface="Calibri Light"/>
                <a:cs typeface="Calibri"/>
              </a:rPr>
              <a:t> – Weight check</a:t>
            </a:r>
            <a:endParaRPr lang="en-US" sz="4400" dirty="0">
              <a:latin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0E7A6-D3AB-0288-21E1-A7CE1648A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ctr">
            <a:no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6565" indent="-456565"/>
            <a:r>
              <a:rPr lang="en-US" sz="2400" dirty="0">
                <a:cs typeface="Calibri"/>
              </a:rPr>
              <a:t>Compute x from </a:t>
            </a:r>
            <a:r>
              <a:rPr lang="en-US" sz="2400" err="1">
                <a:cs typeface="Calibri"/>
              </a:rPr>
              <a:t>x</a:t>
            </a:r>
            <a:r>
              <a:rPr lang="en-US" sz="2400" baseline="-25000" err="1">
                <a:cs typeface="Calibri"/>
              </a:rPr>
              <a:t>A</a:t>
            </a:r>
            <a:r>
              <a:rPr lang="en-US" sz="2400" dirty="0">
                <a:cs typeface="Calibri"/>
              </a:rPr>
              <a:t>, H, and y</a:t>
            </a:r>
          </a:p>
          <a:p>
            <a:pPr marL="456565" indent="-456565"/>
            <a:r>
              <a:rPr lang="en-US" sz="2400" dirty="0">
                <a:cs typeface="Calibri"/>
              </a:rPr>
              <a:t>Derive a polynomial S from x</a:t>
            </a:r>
          </a:p>
          <a:p>
            <a:pPr marL="456565" indent="-456565"/>
            <a:r>
              <a:rPr lang="en-US" sz="2400" dirty="0">
                <a:cs typeface="Calibri"/>
              </a:rPr>
              <a:t>Generate polys Q, P, and public F such that </a:t>
            </a:r>
            <a:endParaRPr lang="en-US" dirty="0">
              <a:cs typeface="Calibri"/>
            </a:endParaRPr>
          </a:p>
          <a:p>
            <a:pPr indent="0" algn="ctr">
              <a:buNone/>
            </a:pPr>
            <a:r>
              <a:rPr lang="en-US" sz="2400" dirty="0">
                <a:cs typeface="Calibri"/>
              </a:rPr>
              <a:t>SQ – PF = 0  if </a:t>
            </a:r>
            <a:r>
              <a:rPr lang="en-US" sz="2400" dirty="0" err="1">
                <a:cs typeface="Calibri"/>
              </a:rPr>
              <a:t>wt</a:t>
            </a:r>
            <a:r>
              <a:rPr lang="en-US" sz="2400" dirty="0">
                <a:cs typeface="Calibri"/>
              </a:rPr>
              <a:t>(x)   </a:t>
            </a:r>
            <a:endParaRPr lang="en-US">
              <a:cs typeface="Calibri" panose="020F0502020204030204"/>
            </a:endParaRPr>
          </a:p>
          <a:p>
            <a:pPr marL="456565" indent="-456565"/>
            <a:r>
              <a:rPr lang="en-US" sz="2400" dirty="0">
                <a:cs typeface="Calibri"/>
              </a:rPr>
              <a:t>Select t random points </a:t>
            </a:r>
            <a:r>
              <a:rPr lang="en-US" sz="2400" dirty="0" err="1">
                <a:cs typeface="Calibri"/>
              </a:rPr>
              <a:t>r</a:t>
            </a:r>
            <a:r>
              <a:rPr lang="en-US" sz="2400" baseline="-25000" dirty="0" err="1">
                <a:cs typeface="Calibri"/>
              </a:rPr>
              <a:t>i</a:t>
            </a:r>
            <a:r>
              <a:rPr lang="en-US" sz="2400" dirty="0">
                <a:cs typeface="Calibri"/>
              </a:rPr>
              <a:t> and verify that</a:t>
            </a:r>
            <a:endParaRPr lang="en-US" dirty="0">
              <a:cs typeface="Calibri"/>
            </a:endParaRPr>
          </a:p>
          <a:p>
            <a:pPr indent="0" algn="ctr">
              <a:buNone/>
            </a:pPr>
            <a:r>
              <a:rPr lang="en-US" sz="2400" dirty="0">
                <a:cs typeface="Calibri"/>
              </a:rPr>
              <a:t>S(</a:t>
            </a:r>
            <a:r>
              <a:rPr lang="en-US" sz="2400" dirty="0" err="1">
                <a:cs typeface="Calibri"/>
              </a:rPr>
              <a:t>r</a:t>
            </a:r>
            <a:r>
              <a:rPr lang="en-US" sz="2400" baseline="-25000" dirty="0" err="1">
                <a:cs typeface="Calibri"/>
              </a:rPr>
              <a:t>i</a:t>
            </a:r>
            <a:r>
              <a:rPr lang="en-US" sz="2400" dirty="0">
                <a:cs typeface="Calibri"/>
              </a:rPr>
              <a:t>)Q(</a:t>
            </a:r>
            <a:r>
              <a:rPr lang="en-US" sz="2400" dirty="0" err="1">
                <a:cs typeface="Calibri"/>
              </a:rPr>
              <a:t>r</a:t>
            </a:r>
            <a:r>
              <a:rPr lang="en-US" sz="2400" baseline="-25000" dirty="0" err="1">
                <a:cs typeface="Calibri"/>
              </a:rPr>
              <a:t>i</a:t>
            </a:r>
            <a:r>
              <a:rPr lang="en-US" sz="2400" dirty="0">
                <a:cs typeface="Calibri"/>
              </a:rPr>
              <a:t>) = PF(</a:t>
            </a:r>
            <a:r>
              <a:rPr lang="en-US" sz="2400" dirty="0" err="1">
                <a:cs typeface="Calibri"/>
              </a:rPr>
              <a:t>r</a:t>
            </a:r>
            <a:r>
              <a:rPr lang="en-US" sz="2400" baseline="-25000" dirty="0" err="1">
                <a:cs typeface="Calibri"/>
              </a:rPr>
              <a:t>i</a:t>
            </a:r>
            <a:r>
              <a:rPr lang="en-US" sz="2400" dirty="0">
                <a:cs typeface="Calibri"/>
              </a:rPr>
              <a:t>) for 0 &lt; </a:t>
            </a:r>
            <a:r>
              <a:rPr lang="en-US" sz="2400" dirty="0" err="1">
                <a:cs typeface="Calibri"/>
              </a:rPr>
              <a:t>i</a:t>
            </a:r>
            <a:r>
              <a:rPr lang="en-US" sz="2400" dirty="0">
                <a:cs typeface="Calibri"/>
              </a:rPr>
              <a:t> ≤ t. </a:t>
            </a:r>
            <a:endParaRPr lang="en-US" dirty="0">
              <a:cs typeface="Calibri"/>
            </a:endParaRPr>
          </a:p>
        </p:txBody>
      </p:sp>
      <p:pic>
        <p:nvPicPr>
          <p:cNvPr id="5" name="Picture 4" descr="A close-up of a mathematical equation&#10;&#10;Description automatically generated">
            <a:extLst>
              <a:ext uri="{FF2B5EF4-FFF2-40B4-BE49-F238E27FC236}">
                <a16:creationId xmlns:a16="http://schemas.microsoft.com/office/drawing/2014/main" id="{078A6A43-0FD5-CE17-0512-0F0F0AD7C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827" t="74654" r="36847" b="2013"/>
          <a:stretch/>
        </p:blipFill>
        <p:spPr>
          <a:xfrm>
            <a:off x="7161319" y="4056233"/>
            <a:ext cx="607846" cy="33548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DA166-0FC3-077B-2357-CAD0FA6CC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8D04B6-413B-32D2-2CA4-DE6EAA780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1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CE929-1FCE-8DD1-34B3-FF5E8565E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latin typeface="Calibri Light"/>
                <a:cs typeface="Calibri"/>
              </a:rPr>
              <a:t>SDitH</a:t>
            </a:r>
            <a:r>
              <a:rPr lang="en-US" sz="4400" dirty="0">
                <a:latin typeface="Calibri Light"/>
                <a:cs typeface="Calibri"/>
              </a:rPr>
              <a:t> – MPC circuit</a:t>
            </a:r>
            <a:endParaRPr lang="en-US" sz="4400" dirty="0">
              <a:latin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0E7A6-D3AB-0288-21E1-A7CE1648A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ctr">
            <a:no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6565" indent="-456565"/>
            <a:r>
              <a:rPr lang="en-US" sz="2400" dirty="0">
                <a:cs typeface="Calibri"/>
              </a:rPr>
              <a:t>Compute [x] from [</a:t>
            </a:r>
            <a:r>
              <a:rPr lang="en-US" sz="2400" dirty="0" err="1">
                <a:cs typeface="Calibri"/>
              </a:rPr>
              <a:t>x</a:t>
            </a:r>
            <a:r>
              <a:rPr lang="en-US" sz="2400" baseline="-25000" dirty="0" err="1">
                <a:cs typeface="Calibri"/>
              </a:rPr>
              <a:t>A</a:t>
            </a:r>
            <a:r>
              <a:rPr lang="en-US" sz="2400" dirty="0">
                <a:cs typeface="Calibri"/>
              </a:rPr>
              <a:t>], H, and y  (only linear ops)</a:t>
            </a:r>
          </a:p>
          <a:p>
            <a:pPr marL="456565" indent="-456565"/>
            <a:r>
              <a:rPr lang="en-US" sz="2400" dirty="0">
                <a:cs typeface="Calibri"/>
              </a:rPr>
              <a:t>Derive share of polynomial [S] from [x] (only linear ops)</a:t>
            </a:r>
          </a:p>
          <a:p>
            <a:pPr marL="456565" indent="-456565"/>
            <a:r>
              <a:rPr lang="en-US" sz="2400" dirty="0">
                <a:cs typeface="Calibri"/>
              </a:rPr>
              <a:t>Generate secret shared polys [Q], [P], and public F such that </a:t>
            </a:r>
            <a:endParaRPr lang="en-US" dirty="0">
              <a:cs typeface="Calibri"/>
            </a:endParaRPr>
          </a:p>
          <a:p>
            <a:pPr indent="0" algn="ctr">
              <a:buNone/>
            </a:pPr>
            <a:r>
              <a:rPr lang="en-US" sz="2400" dirty="0">
                <a:cs typeface="Calibri"/>
              </a:rPr>
              <a:t>[S][Q] – [P]F = 0  if </a:t>
            </a:r>
            <a:r>
              <a:rPr lang="en-US" sz="2400" dirty="0" err="1">
                <a:cs typeface="Calibri"/>
              </a:rPr>
              <a:t>wt</a:t>
            </a:r>
            <a:r>
              <a:rPr lang="en-US" sz="2400" dirty="0">
                <a:cs typeface="Calibri"/>
              </a:rPr>
              <a:t>(x)   </a:t>
            </a:r>
            <a:endParaRPr lang="en-US">
              <a:cs typeface="Calibri" panose="020F0502020204030204"/>
            </a:endParaRPr>
          </a:p>
          <a:p>
            <a:pPr marL="456565" indent="-456565"/>
            <a:r>
              <a:rPr lang="en-US" sz="2400" dirty="0">
                <a:cs typeface="Calibri"/>
              </a:rPr>
              <a:t>Get t random points </a:t>
            </a:r>
            <a:r>
              <a:rPr lang="en-US" sz="2400" dirty="0" err="1">
                <a:cs typeface="Calibri"/>
              </a:rPr>
              <a:t>r</a:t>
            </a:r>
            <a:r>
              <a:rPr lang="en-US" sz="2400" baseline="-25000" dirty="0" err="1">
                <a:cs typeface="Calibri"/>
              </a:rPr>
              <a:t>i</a:t>
            </a:r>
            <a:r>
              <a:rPr lang="en-US" sz="2400" dirty="0">
                <a:cs typeface="Calibri"/>
              </a:rPr>
              <a:t>, t random masks </a:t>
            </a:r>
            <a:r>
              <a:rPr lang="en-US" sz="2400" dirty="0" err="1">
                <a:cs typeface="Calibri"/>
              </a:rPr>
              <a:t>e</a:t>
            </a:r>
            <a:r>
              <a:rPr lang="en-US" sz="2400" baseline="-25000" dirty="0" err="1">
                <a:cs typeface="Calibri"/>
              </a:rPr>
              <a:t>i</a:t>
            </a:r>
            <a:r>
              <a:rPr lang="en-US" sz="2400" dirty="0">
                <a:cs typeface="Calibri"/>
              </a:rPr>
              <a:t>, and run verification for</a:t>
            </a:r>
            <a:endParaRPr lang="en-US" dirty="0">
              <a:cs typeface="Calibri"/>
            </a:endParaRPr>
          </a:p>
          <a:p>
            <a:pPr indent="0" algn="ctr">
              <a:buNone/>
            </a:pPr>
            <a:r>
              <a:rPr lang="en-US" sz="2400" dirty="0">
                <a:cs typeface="Calibri"/>
              </a:rPr>
              <a:t>[S](</a:t>
            </a:r>
            <a:r>
              <a:rPr lang="en-US" sz="2400" err="1">
                <a:cs typeface="Calibri"/>
              </a:rPr>
              <a:t>r</a:t>
            </a:r>
            <a:r>
              <a:rPr lang="en-US" sz="2400" baseline="-25000" err="1">
                <a:cs typeface="Calibri"/>
              </a:rPr>
              <a:t>i</a:t>
            </a:r>
            <a:r>
              <a:rPr lang="en-US" sz="2400" dirty="0">
                <a:cs typeface="Calibri"/>
              </a:rPr>
              <a:t>)[Q](</a:t>
            </a:r>
            <a:r>
              <a:rPr lang="en-US" sz="2400" err="1">
                <a:cs typeface="Calibri"/>
              </a:rPr>
              <a:t>r</a:t>
            </a:r>
            <a:r>
              <a:rPr lang="en-US" sz="2400" baseline="-25000" err="1">
                <a:cs typeface="Calibri"/>
              </a:rPr>
              <a:t>i</a:t>
            </a:r>
            <a:r>
              <a:rPr lang="en-US" sz="2400" dirty="0">
                <a:cs typeface="Calibri"/>
              </a:rPr>
              <a:t>) = [P]F(</a:t>
            </a:r>
            <a:r>
              <a:rPr lang="en-US" sz="2400" err="1">
                <a:cs typeface="Calibri"/>
              </a:rPr>
              <a:t>r</a:t>
            </a:r>
            <a:r>
              <a:rPr lang="en-US" sz="2400" baseline="-25000" err="1">
                <a:cs typeface="Calibri"/>
              </a:rPr>
              <a:t>i</a:t>
            </a:r>
            <a:r>
              <a:rPr lang="en-US" sz="2400" dirty="0">
                <a:cs typeface="Calibri"/>
              </a:rPr>
              <a:t>) using </a:t>
            </a:r>
            <a:r>
              <a:rPr lang="en-US" sz="2400" err="1">
                <a:cs typeface="Calibri"/>
              </a:rPr>
              <a:t>e</a:t>
            </a:r>
            <a:r>
              <a:rPr lang="en-US" sz="2400" baseline="-25000" err="1">
                <a:cs typeface="Calibri"/>
              </a:rPr>
              <a:t>i</a:t>
            </a:r>
            <a:endParaRPr lang="en-US" baseline="-25000" err="1">
              <a:cs typeface="Calibri"/>
            </a:endParaRPr>
          </a:p>
          <a:p>
            <a:pPr indent="0">
              <a:buNone/>
            </a:pPr>
            <a:r>
              <a:rPr lang="en-US" sz="2400" dirty="0">
                <a:cs typeface="Calibri"/>
              </a:rPr>
              <a:t>       for 0 &lt; </a:t>
            </a:r>
            <a:r>
              <a:rPr lang="en-US" sz="2400" dirty="0" err="1">
                <a:cs typeface="Calibri"/>
              </a:rPr>
              <a:t>i</a:t>
            </a:r>
            <a:r>
              <a:rPr lang="en-US" sz="2400" dirty="0">
                <a:cs typeface="Calibri"/>
              </a:rPr>
              <a:t> ≤ t.  </a:t>
            </a:r>
            <a:endParaRPr lang="en-US" dirty="0">
              <a:cs typeface="Calibri"/>
            </a:endParaRPr>
          </a:p>
        </p:txBody>
      </p:sp>
      <p:pic>
        <p:nvPicPr>
          <p:cNvPr id="5" name="Picture 4" descr="A close-up of a mathematical equation&#10;&#10;Description automatically generated">
            <a:extLst>
              <a:ext uri="{FF2B5EF4-FFF2-40B4-BE49-F238E27FC236}">
                <a16:creationId xmlns:a16="http://schemas.microsoft.com/office/drawing/2014/main" id="{078A6A43-0FD5-CE17-0512-0F0F0AD7C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827" t="74654" r="36847" b="2013"/>
          <a:stretch/>
        </p:blipFill>
        <p:spPr>
          <a:xfrm>
            <a:off x="7538824" y="3832527"/>
            <a:ext cx="607846" cy="33548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8E2743-9FCB-2325-04E8-9435C0A97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070CF-03CA-1959-896A-B344AA025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2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71560-318A-8924-C558-38A85FB66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Identification Schemes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4888C-C277-F75A-9F85-60387E9E19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6DB02D7-5315-8BE4-A2B6-68E0F1DC17DF}"/>
              </a:ext>
            </a:extLst>
          </p:cNvPr>
          <p:cNvGrpSpPr/>
          <p:nvPr/>
        </p:nvGrpSpPr>
        <p:grpSpPr>
          <a:xfrm>
            <a:off x="7216476" y="945487"/>
            <a:ext cx="4370831" cy="2146476"/>
            <a:chOff x="6329536" y="4576801"/>
            <a:chExt cx="4370831" cy="214647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EF8B0DC-17C5-8C4F-7D5C-B44839AED70D}"/>
                </a:ext>
              </a:extLst>
            </p:cNvPr>
            <p:cNvGrpSpPr/>
            <p:nvPr/>
          </p:nvGrpSpPr>
          <p:grpSpPr>
            <a:xfrm>
              <a:off x="7132992" y="4612846"/>
              <a:ext cx="3530366" cy="2110431"/>
              <a:chOff x="1482000" y="1637999"/>
              <a:chExt cx="6411027" cy="3566867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0971814-47DE-BB74-1E40-4CF2F68DBC93}"/>
                  </a:ext>
                </a:extLst>
              </p:cNvPr>
              <p:cNvSpPr txBox="1"/>
              <p:nvPr/>
            </p:nvSpPr>
            <p:spPr>
              <a:xfrm>
                <a:off x="1482000" y="1637999"/>
                <a:ext cx="2267999" cy="780266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nl-NL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50" b="1" u="sng">
                    <a:cs typeface="Calibri"/>
                  </a:rPr>
                  <a:t>Prover P (</a:t>
                </a:r>
                <a:r>
                  <a:rPr lang="en-US" sz="1050" b="1" u="sng" err="1">
                    <a:cs typeface="Calibri"/>
                  </a:rPr>
                  <a:t>sk</a:t>
                </a:r>
                <a:r>
                  <a:rPr lang="en-US" sz="1050" b="1" u="sng">
                    <a:cs typeface="Calibri"/>
                  </a:rPr>
                  <a:t>)</a:t>
                </a:r>
                <a:endParaRPr lang="en-US" sz="1050" b="1" u="sng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4121CD-1358-BDAA-30B7-5878896F9AE3}"/>
                  </a:ext>
                </a:extLst>
              </p:cNvPr>
              <p:cNvSpPr txBox="1"/>
              <p:nvPr/>
            </p:nvSpPr>
            <p:spPr>
              <a:xfrm>
                <a:off x="5624497" y="1637999"/>
                <a:ext cx="2268000" cy="78026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nl-NL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50" b="1" u="sng">
                    <a:cs typeface="Calibri"/>
                  </a:rPr>
                  <a:t>Verifier V (pk)</a:t>
                </a:r>
                <a:endParaRPr lang="en-US" sz="1050" b="1" u="sng"/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E938C808-A753-3BF7-C61E-A3AAD260E5A9}"/>
                  </a:ext>
                </a:extLst>
              </p:cNvPr>
              <p:cNvCxnSpPr/>
              <p:nvPr/>
            </p:nvCxnSpPr>
            <p:spPr>
              <a:xfrm>
                <a:off x="3786900" y="2649899"/>
                <a:ext cx="1593831" cy="511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3B244A57-2A88-2A06-F534-585CDB7D94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88098" y="3440638"/>
                <a:ext cx="1540735" cy="923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8B7637FC-E28B-6575-1CAB-5F2EDD6142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11283" y="4263900"/>
                <a:ext cx="1558185" cy="739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5BD9D1-10D8-6CD7-EBF7-50B0D55F921C}"/>
                  </a:ext>
                </a:extLst>
              </p:cNvPr>
              <p:cNvSpPr txBox="1"/>
              <p:nvPr/>
            </p:nvSpPr>
            <p:spPr>
              <a:xfrm>
                <a:off x="4366669" y="2205395"/>
                <a:ext cx="426000" cy="494168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nl-NL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50" dirty="0">
                    <a:ea typeface="Calibri"/>
                    <a:cs typeface="Calibri"/>
                  </a:rPr>
                  <a:t>w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F866548-F779-3C8D-EC55-DDA1E57C0207}"/>
                  </a:ext>
                </a:extLst>
              </p:cNvPr>
              <p:cNvSpPr txBox="1"/>
              <p:nvPr/>
            </p:nvSpPr>
            <p:spPr>
              <a:xfrm>
                <a:off x="4403246" y="2980162"/>
                <a:ext cx="426000" cy="494168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nl-NL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50">
                    <a:cs typeface="Calibri"/>
                  </a:rPr>
                  <a:t>c</a:t>
                </a:r>
                <a:endParaRPr lang="en-US" sz="105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7C0DE9-9C2B-9183-E5EF-9E85DF39EC9E}"/>
                  </a:ext>
                </a:extLst>
              </p:cNvPr>
              <p:cNvSpPr txBox="1"/>
              <p:nvPr/>
            </p:nvSpPr>
            <p:spPr>
              <a:xfrm>
                <a:off x="4403246" y="3854817"/>
                <a:ext cx="426000" cy="494168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nl-NL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50">
                    <a:cs typeface="Calibri"/>
                  </a:rPr>
                  <a:t>z</a:t>
                </a:r>
                <a:endParaRPr lang="en-US" sz="105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D79B5D-8292-D04F-1E2C-EDEE67E941B4}"/>
                  </a:ext>
                </a:extLst>
              </p:cNvPr>
              <p:cNvSpPr txBox="1"/>
              <p:nvPr/>
            </p:nvSpPr>
            <p:spPr>
              <a:xfrm>
                <a:off x="1530742" y="2312972"/>
                <a:ext cx="1996035" cy="676231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dirty="0">
                    <a:ea typeface="Calibri"/>
                    <a:cs typeface="Calibri"/>
                  </a:rPr>
                  <a:t>w &lt;- Commit(</a:t>
                </a:r>
                <a:r>
                  <a:rPr lang="en-US" sz="1000" err="1">
                    <a:ea typeface="Calibri"/>
                    <a:cs typeface="Calibri"/>
                  </a:rPr>
                  <a:t>sk</a:t>
                </a:r>
                <a:r>
                  <a:rPr lang="en-US" sz="1000" dirty="0">
                    <a:ea typeface="Calibri"/>
                    <a:cs typeface="Calibri"/>
                  </a:rPr>
                  <a:t>)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0EDAA70-71C9-F6E1-B16F-655701D432DF}"/>
                  </a:ext>
                </a:extLst>
              </p:cNvPr>
              <p:cNvSpPr txBox="1"/>
              <p:nvPr/>
            </p:nvSpPr>
            <p:spPr>
              <a:xfrm>
                <a:off x="5593541" y="3122175"/>
                <a:ext cx="1807220" cy="67623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dirty="0">
                    <a:ea typeface="Calibri"/>
                    <a:cs typeface="Calibri"/>
                  </a:rPr>
                  <a:t>c &lt;-</a:t>
                </a:r>
                <a:r>
                  <a:rPr lang="en-US" sz="1000" baseline="-25000" dirty="0">
                    <a:ea typeface="Calibri"/>
                    <a:cs typeface="Calibri"/>
                  </a:rPr>
                  <a:t>R</a:t>
                </a:r>
                <a:r>
                  <a:rPr lang="en-US" sz="1000" dirty="0">
                    <a:ea typeface="Calibri"/>
                    <a:cs typeface="Calibri"/>
                  </a:rPr>
                  <a:t> </a:t>
                </a:r>
                <a:r>
                  <a:rPr lang="en-US" sz="1000" err="1">
                    <a:ea typeface="Calibri"/>
                    <a:cs typeface="Calibri"/>
                  </a:rPr>
                  <a:t>CSpace</a:t>
                </a:r>
                <a:endParaRPr lang="en-US" sz="1000">
                  <a:ea typeface="Calibri"/>
                  <a:cs typeface="Calibri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5743A68-77C8-C84C-96C6-D0E3A85A72C8}"/>
                  </a:ext>
                </a:extLst>
              </p:cNvPr>
              <p:cNvSpPr txBox="1"/>
              <p:nvPr/>
            </p:nvSpPr>
            <p:spPr>
              <a:xfrm>
                <a:off x="1530742" y="3897663"/>
                <a:ext cx="2414122" cy="936319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dirty="0">
                    <a:ea typeface="Calibri"/>
                    <a:cs typeface="Calibri"/>
                  </a:rPr>
                  <a:t>z &lt;- Response(</a:t>
                </a:r>
                <a:r>
                  <a:rPr lang="en-US" sz="1000" err="1">
                    <a:ea typeface="Calibri"/>
                    <a:cs typeface="Calibri"/>
                  </a:rPr>
                  <a:t>sk,w,c</a:t>
                </a:r>
                <a:r>
                  <a:rPr lang="en-US" sz="1000" dirty="0">
                    <a:ea typeface="Calibri"/>
                    <a:cs typeface="Calibri"/>
                  </a:rPr>
                  <a:t>)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CDA7A61-C209-4BDE-2C8E-95D6F615B41E}"/>
                  </a:ext>
                </a:extLst>
              </p:cNvPr>
              <p:cNvSpPr txBox="1"/>
              <p:nvPr/>
            </p:nvSpPr>
            <p:spPr>
              <a:xfrm>
                <a:off x="5600283" y="4268548"/>
                <a:ext cx="2292744" cy="936318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dirty="0">
                    <a:ea typeface="Calibri"/>
                    <a:cs typeface="Calibri"/>
                  </a:rPr>
                  <a:t>b &lt;- Verify(</a:t>
                </a:r>
                <a:r>
                  <a:rPr lang="en-US" sz="1000" err="1">
                    <a:ea typeface="Calibri"/>
                    <a:cs typeface="Calibri"/>
                  </a:rPr>
                  <a:t>pk,w,c,z</a:t>
                </a:r>
                <a:r>
                  <a:rPr lang="en-US" sz="1000" dirty="0">
                    <a:ea typeface="Calibri"/>
                    <a:cs typeface="Calibri"/>
                  </a:rPr>
                  <a:t>)</a:t>
                </a: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C8A770C-EC23-D779-6C9D-2537685FE68C}"/>
                </a:ext>
              </a:extLst>
            </p:cNvPr>
            <p:cNvSpPr/>
            <p:nvPr/>
          </p:nvSpPr>
          <p:spPr>
            <a:xfrm>
              <a:off x="6329536" y="4576801"/>
              <a:ext cx="4370831" cy="1901952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7E50327-9315-E608-3784-12D7011CC7A1}"/>
              </a:ext>
            </a:extLst>
          </p:cNvPr>
          <p:cNvSpPr txBox="1"/>
          <p:nvPr/>
        </p:nvSpPr>
        <p:spPr>
          <a:xfrm>
            <a:off x="7215449" y="943274"/>
            <a:ext cx="11059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IDS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772C3-F0E0-8EAD-C83D-9E9C8B88D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94BA4-FAE8-292E-98E8-80CADEC9B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59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33BEB7B6-B020-AA06-C2AF-E3B0754CB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407" y="2698047"/>
            <a:ext cx="6837847" cy="41456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0799D7-5F35-4FA9-7BF0-254795A86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/>
                <a:ea typeface="Calibri Light"/>
                <a:cs typeface="Calibri Light"/>
              </a:rPr>
              <a:t>Syndrome Decoding in the Head (FJR22)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5F52C-15C0-3667-1734-4DC560173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Code-based signature scheme using </a:t>
            </a:r>
            <a:r>
              <a:rPr lang="en-US" dirty="0" err="1">
                <a:ea typeface="Calibri"/>
                <a:cs typeface="Calibri"/>
              </a:rPr>
              <a:t>MPCitH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Beats all previous code-based signatures</a:t>
            </a:r>
          </a:p>
          <a:p>
            <a:r>
              <a:rPr lang="en-US" dirty="0">
                <a:ea typeface="Calibri"/>
                <a:cs typeface="Calibri"/>
              </a:rPr>
              <a:t>Uses unstructured</a:t>
            </a:r>
            <a:br>
              <a:rPr lang="en-US" dirty="0">
                <a:ea typeface="Calibri"/>
                <a:cs typeface="Calibri"/>
              </a:rPr>
            </a:br>
            <a:r>
              <a:rPr lang="en-US" dirty="0">
                <a:ea typeface="Calibri"/>
                <a:cs typeface="Calibri"/>
              </a:rPr>
              <a:t>SD problem!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FF6E25-DEEC-EEA0-CB08-2070DD2C0FF5}"/>
              </a:ext>
            </a:extLst>
          </p:cNvPr>
          <p:cNvSpPr txBox="1"/>
          <p:nvPr/>
        </p:nvSpPr>
        <p:spPr>
          <a:xfrm>
            <a:off x="1019895" y="4450220"/>
            <a:ext cx="3244016" cy="19697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Calibri"/>
                <a:cs typeface="Calibri"/>
              </a:rPr>
              <a:t>Source:</a:t>
            </a:r>
            <a:br>
              <a:rPr lang="en-US" sz="1600" dirty="0">
                <a:latin typeface="Calibri"/>
                <a:cs typeface="Calibri"/>
              </a:rPr>
            </a:br>
            <a:r>
              <a:rPr lang="en-US" sz="1600" dirty="0" err="1">
                <a:latin typeface="Calibri"/>
                <a:cs typeface="Calibri"/>
              </a:rPr>
              <a:t>Thibauld</a:t>
            </a: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err="1">
                <a:latin typeface="Calibri"/>
                <a:cs typeface="Calibri"/>
              </a:rPr>
              <a:t>Feneuil</a:t>
            </a:r>
            <a:r>
              <a:rPr lang="en-US" sz="1600" dirty="0">
                <a:latin typeface="Calibri"/>
                <a:cs typeface="Calibri"/>
              </a:rPr>
              <a:t>, Antoine </a:t>
            </a:r>
            <a:r>
              <a:rPr lang="en-US" sz="1600" dirty="0" err="1">
                <a:latin typeface="Calibri"/>
                <a:cs typeface="Calibri"/>
              </a:rPr>
              <a:t>Joux</a:t>
            </a:r>
            <a:r>
              <a:rPr lang="en-US" sz="1600" dirty="0">
                <a:latin typeface="Calibri"/>
                <a:cs typeface="Calibri"/>
              </a:rPr>
              <a:t>, and Matthieu </a:t>
            </a:r>
            <a:r>
              <a:rPr lang="en-US" sz="1600" dirty="0" err="1">
                <a:latin typeface="Calibri"/>
                <a:cs typeface="Calibri"/>
              </a:rPr>
              <a:t>Rivain</a:t>
            </a:r>
            <a:r>
              <a:rPr lang="en-US" sz="1600" dirty="0">
                <a:latin typeface="Calibri"/>
                <a:cs typeface="Calibri"/>
              </a:rPr>
              <a:t>. </a:t>
            </a:r>
            <a:br>
              <a:rPr lang="en-US" sz="1600" dirty="0"/>
            </a:br>
            <a:r>
              <a:rPr lang="en-US" sz="1600" i="1" dirty="0"/>
              <a:t>"Syndrome Decoding in the Head: Shorter Signatures from Zero-Knowledge Proofs". </a:t>
            </a:r>
            <a:r>
              <a:rPr lang="en-US" sz="1600" dirty="0"/>
              <a:t>Crypto'22</a:t>
            </a:r>
            <a:endParaRPr lang="en-US" sz="1600" dirty="0">
              <a:latin typeface="Calibri"/>
              <a:ea typeface="Calibri"/>
              <a:cs typeface="Calibri"/>
            </a:endParaRPr>
          </a:p>
          <a:p>
            <a:endParaRPr lang="en-US" sz="2400">
              <a:cs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39546-5769-01F3-1CE8-63EF4A800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CCC5F4-2872-028E-B430-332D83053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1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Identification</a:t>
            </a:r>
            <a:r>
              <a:rPr lang="de-DE" dirty="0"/>
              <a:t> Schemes (IDS) /</a:t>
            </a:r>
            <a:br>
              <a:rPr lang="de-DE" dirty="0">
                <a:ea typeface="Calibri Light"/>
                <a:cs typeface="Calibri Light"/>
              </a:rPr>
            </a:br>
            <a:r>
              <a:rPr lang="de-DE" dirty="0"/>
              <a:t>Zero-</a:t>
            </a:r>
            <a:r>
              <a:rPr lang="de-DE" dirty="0" err="1"/>
              <a:t>knowledge</a:t>
            </a:r>
            <a:r>
              <a:rPr lang="de-DE" dirty="0"/>
              <a:t> </a:t>
            </a:r>
            <a:r>
              <a:rPr lang="de-DE" dirty="0" err="1"/>
              <a:t>proofs</a:t>
            </a:r>
            <a:r>
              <a:rPr lang="de-DE" dirty="0"/>
              <a:t> (ZKP)</a:t>
            </a:r>
            <a:endParaRPr lang="en-US" dirty="0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Invented by Shafi Goldwasser, Silvio Micali and Charles Rackoff in 1985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Interactive proof systems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Prove knowledge of a secret without revealing any information about the secret</a:t>
            </a:r>
            <a:endParaRPr lang="en-US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[For people that like classifications: The IDS we discuss are actually Honest-Verifier Zero-Knowledge Arguments of Knowledge] 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9831E-E0C9-1689-C293-E71494E47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48E0A-1C43-EECB-5BCF-F696E023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826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A2618-6AB8-EEBE-286D-BF97AC25B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latin typeface="Calibri Light"/>
                <a:cs typeface="Calibri"/>
              </a:rPr>
              <a:t>Identification schemes</a:t>
            </a:r>
            <a:r>
              <a:rPr lang="en-US">
                <a:cs typeface="Calibri"/>
              </a:rPr>
              <a:t> </a:t>
            </a:r>
            <a:r>
              <a:rPr lang="en-US" sz="2650">
                <a:cs typeface="Calibri"/>
              </a:rPr>
              <a:t>(3-round, public coin)</a:t>
            </a:r>
            <a:endParaRPr lang="en-US" sz="26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3B3EEA-FA2D-459F-8812-3CCCDF55B8FD}"/>
              </a:ext>
            </a:extLst>
          </p:cNvPr>
          <p:cNvSpPr txBox="1"/>
          <p:nvPr/>
        </p:nvSpPr>
        <p:spPr>
          <a:xfrm>
            <a:off x="1482000" y="1637999"/>
            <a:ext cx="2268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>
                <a:cs typeface="Calibri"/>
              </a:rPr>
              <a:t>Prover P (</a:t>
            </a:r>
            <a:r>
              <a:rPr lang="en-US" sz="2400" b="1" u="sng" err="1">
                <a:cs typeface="Calibri"/>
              </a:rPr>
              <a:t>sk</a:t>
            </a:r>
            <a:r>
              <a:rPr lang="en-US" sz="2400" b="1" u="sng">
                <a:cs typeface="Calibri"/>
              </a:rPr>
              <a:t>)</a:t>
            </a:r>
            <a:endParaRPr lang="en-US" sz="2400" b="1" u="sng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2A9809-9BD7-930D-AEC3-FFC70931C1B1}"/>
              </a:ext>
            </a:extLst>
          </p:cNvPr>
          <p:cNvSpPr txBox="1"/>
          <p:nvPr/>
        </p:nvSpPr>
        <p:spPr>
          <a:xfrm>
            <a:off x="7439999" y="1637999"/>
            <a:ext cx="2268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>
                <a:cs typeface="Calibri"/>
              </a:rPr>
              <a:t>Verifier V (pk)</a:t>
            </a:r>
            <a:endParaRPr lang="en-US" sz="2400" b="1" u="sng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98AD83-D954-5395-0E24-381B0D86233F}"/>
              </a:ext>
            </a:extLst>
          </p:cNvPr>
          <p:cNvCxnSpPr/>
          <p:nvPr/>
        </p:nvCxnSpPr>
        <p:spPr>
          <a:xfrm flipV="1">
            <a:off x="3786900" y="2644716"/>
            <a:ext cx="3342912" cy="51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A130A3-E202-C0D9-E658-9D2D870E5120}"/>
              </a:ext>
            </a:extLst>
          </p:cNvPr>
          <p:cNvCxnSpPr>
            <a:cxnSpLocks/>
          </p:cNvCxnSpPr>
          <p:nvPr/>
        </p:nvCxnSpPr>
        <p:spPr>
          <a:xfrm flipH="1" flipV="1">
            <a:off x="3788099" y="3449867"/>
            <a:ext cx="3345168" cy="113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D01D24-8A94-4853-B9A6-DE4BD9A26A65}"/>
              </a:ext>
            </a:extLst>
          </p:cNvPr>
          <p:cNvCxnSpPr>
            <a:cxnSpLocks/>
          </p:cNvCxnSpPr>
          <p:nvPr/>
        </p:nvCxnSpPr>
        <p:spPr>
          <a:xfrm>
            <a:off x="3811283" y="4263899"/>
            <a:ext cx="3318336" cy="73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038266D-604A-CC85-CD7A-AE6A395A9790}"/>
              </a:ext>
            </a:extLst>
          </p:cNvPr>
          <p:cNvSpPr txBox="1"/>
          <p:nvPr/>
        </p:nvSpPr>
        <p:spPr>
          <a:xfrm>
            <a:off x="5208000" y="2226000"/>
            <a:ext cx="426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ea typeface="Calibri"/>
                <a:cs typeface="Calibri"/>
              </a:rPr>
              <a:t>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7F442E-BB2F-EB2E-C714-8719250379C2}"/>
              </a:ext>
            </a:extLst>
          </p:cNvPr>
          <p:cNvSpPr txBox="1"/>
          <p:nvPr/>
        </p:nvSpPr>
        <p:spPr>
          <a:xfrm>
            <a:off x="5244576" y="3000768"/>
            <a:ext cx="426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cs typeface="Calibri"/>
              </a:rPr>
              <a:t>c</a:t>
            </a:r>
            <a:endParaRPr lang="en-US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FB1D8D-45C4-6D3D-5BD4-EFA84769065D}"/>
              </a:ext>
            </a:extLst>
          </p:cNvPr>
          <p:cNvSpPr txBox="1"/>
          <p:nvPr/>
        </p:nvSpPr>
        <p:spPr>
          <a:xfrm>
            <a:off x="5244576" y="3875424"/>
            <a:ext cx="426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cs typeface="Calibri"/>
              </a:rPr>
              <a:t>z</a:t>
            </a:r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6E9CF-87CD-1D3D-B435-ECC0CDD23363}"/>
              </a:ext>
            </a:extLst>
          </p:cNvPr>
          <p:cNvSpPr txBox="1"/>
          <p:nvPr/>
        </p:nvSpPr>
        <p:spPr>
          <a:xfrm>
            <a:off x="1530742" y="2312973"/>
            <a:ext cx="199603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w &lt;- Commit(</a:t>
            </a:r>
            <a:r>
              <a:rPr lang="en-US" sz="2000" err="1">
                <a:ea typeface="Calibri"/>
                <a:cs typeface="Calibri"/>
              </a:rPr>
              <a:t>sk</a:t>
            </a:r>
            <a:r>
              <a:rPr lang="en-US" sz="2000" dirty="0">
                <a:ea typeface="Calibri"/>
                <a:cs typeface="Calibri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52EAE3-417C-BF7B-EB8B-6EF665EFF96B}"/>
              </a:ext>
            </a:extLst>
          </p:cNvPr>
          <p:cNvSpPr txBox="1"/>
          <p:nvPr/>
        </p:nvSpPr>
        <p:spPr>
          <a:xfrm>
            <a:off x="7431184" y="3122176"/>
            <a:ext cx="180722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c &lt;-</a:t>
            </a:r>
            <a:r>
              <a:rPr lang="en-US" sz="2000" baseline="-25000" dirty="0">
                <a:ea typeface="Calibri"/>
                <a:cs typeface="Calibri"/>
              </a:rPr>
              <a:t>R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CSpace</a:t>
            </a:r>
            <a:endParaRPr lang="en-US" sz="2000">
              <a:ea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9A93F6-F960-BB1D-F610-EC0737BF3FF4}"/>
              </a:ext>
            </a:extLst>
          </p:cNvPr>
          <p:cNvSpPr txBox="1"/>
          <p:nvPr/>
        </p:nvSpPr>
        <p:spPr>
          <a:xfrm>
            <a:off x="1530742" y="3897663"/>
            <a:ext cx="241412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z &lt;- Response(</a:t>
            </a:r>
            <a:r>
              <a:rPr lang="en-US" sz="2000" err="1">
                <a:ea typeface="Calibri"/>
                <a:cs typeface="Calibri"/>
              </a:rPr>
              <a:t>sk,w,c</a:t>
            </a:r>
            <a:r>
              <a:rPr lang="en-US" sz="2000" dirty="0">
                <a:ea typeface="Calibri"/>
                <a:cs typeface="Calibri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31AD84-704B-982B-DA06-B43C7B94ED1B}"/>
              </a:ext>
            </a:extLst>
          </p:cNvPr>
          <p:cNvSpPr txBox="1"/>
          <p:nvPr/>
        </p:nvSpPr>
        <p:spPr>
          <a:xfrm>
            <a:off x="7437927" y="4268547"/>
            <a:ext cx="229274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b &lt;- Verify(</a:t>
            </a:r>
            <a:r>
              <a:rPr lang="en-US" sz="2000" err="1">
                <a:ea typeface="Calibri"/>
                <a:cs typeface="Calibri"/>
              </a:rPr>
              <a:t>pk,w,c,z</a:t>
            </a:r>
            <a:r>
              <a:rPr lang="en-US" sz="2000" dirty="0">
                <a:ea typeface="Calibri"/>
                <a:cs typeface="Calibri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734462-9282-27D2-88A6-F9A654E98F54}"/>
              </a:ext>
            </a:extLst>
          </p:cNvPr>
          <p:cNvSpPr txBox="1"/>
          <p:nvPr/>
        </p:nvSpPr>
        <p:spPr>
          <a:xfrm>
            <a:off x="3789768" y="5644194"/>
            <a:ext cx="337168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ea typeface="Calibri"/>
                <a:cs typeface="Calibri"/>
              </a:rPr>
              <a:t>Also called a "Sigma Protocol"</a:t>
            </a:r>
            <a:endParaRPr lang="en-US" b="1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523A73E2-A004-41EA-B6B4-75063F8D5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0AAC5F8-02D1-14A6-609D-863AC44B3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case of Sudoku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A: I have a nice Sudoku for you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B: You are sure this is solvable?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A: Sure!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r>
              <a:rPr lang="en-US" dirty="0"/>
              <a:t>B: Prove it!</a:t>
            </a:r>
          </a:p>
          <a:p>
            <a:r>
              <a:rPr lang="en-US" dirty="0"/>
              <a:t>A: Ok...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97321" y="3077579"/>
            <a:ext cx="2854138" cy="3234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0" tIns="216000" rIns="0" bIns="0" rtlCol="0" anchor="ctr" anchorCtr="0">
            <a:spAutoFit/>
          </a:bodyPr>
          <a:lstStyle/>
          <a:p>
            <a:pPr algn="ctr"/>
            <a:r>
              <a:rPr lang="en-US" sz="1800" dirty="0"/>
              <a:t>5  3  4     6  7  8     9  1  2</a:t>
            </a:r>
          </a:p>
          <a:p>
            <a:pPr algn="ctr"/>
            <a:r>
              <a:rPr lang="en-US" sz="1800" dirty="0"/>
              <a:t>6  7  2     1  9  5     3  4  8</a:t>
            </a:r>
          </a:p>
          <a:p>
            <a:pPr algn="ctr"/>
            <a:r>
              <a:rPr lang="en-US" sz="1800" dirty="0"/>
              <a:t>1  9  8     3  4  2     5  6  7</a:t>
            </a:r>
          </a:p>
          <a:p>
            <a:pPr algn="ctr"/>
            <a:endParaRPr lang="en-US" sz="800" dirty="0"/>
          </a:p>
          <a:p>
            <a:pPr algn="ctr"/>
            <a:r>
              <a:rPr lang="en-US" sz="1800" dirty="0"/>
              <a:t>8  5  9     7  6  1     4  2  3</a:t>
            </a:r>
          </a:p>
          <a:p>
            <a:pPr algn="ctr"/>
            <a:r>
              <a:rPr lang="en-US" sz="1800" dirty="0"/>
              <a:t>4  2  6     8  5  3     7  9  1</a:t>
            </a:r>
          </a:p>
          <a:p>
            <a:pPr algn="ctr"/>
            <a:r>
              <a:rPr lang="en-US" sz="1800" dirty="0"/>
              <a:t>7  1  3     9  2  4     8  5  6</a:t>
            </a:r>
          </a:p>
          <a:p>
            <a:pPr algn="ctr"/>
            <a:endParaRPr lang="en-US" sz="800" dirty="0"/>
          </a:p>
          <a:p>
            <a:pPr algn="ctr"/>
            <a:r>
              <a:rPr lang="en-US" sz="1800" dirty="0"/>
              <a:t>9  6  1     5  3  7     2  8  4</a:t>
            </a:r>
          </a:p>
          <a:p>
            <a:pPr algn="ctr"/>
            <a:r>
              <a:rPr lang="en-US" sz="1800" dirty="0"/>
              <a:t>2  8  7     4  1  9     6  3  5</a:t>
            </a:r>
          </a:p>
          <a:p>
            <a:pPr algn="ctr"/>
            <a:r>
              <a:rPr lang="en-US" sz="1800" dirty="0"/>
              <a:t>3  4  5     2  8  6     1  7  9</a:t>
            </a:r>
          </a:p>
          <a:p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7981950" y="3299012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8224000" y="3299007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7981950" y="3612405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8224000" y="3899276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8439156" y="3612404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8809504" y="3299007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8816788" y="3612404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3"/>
          <p:cNvSpPr/>
          <p:nvPr/>
        </p:nvSpPr>
        <p:spPr>
          <a:xfrm>
            <a:off x="8816788" y="3903572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9050437" y="3612404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9284086" y="3612404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Rectangle 16"/>
          <p:cNvSpPr/>
          <p:nvPr/>
        </p:nvSpPr>
        <p:spPr>
          <a:xfrm>
            <a:off x="9284086" y="3299007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ectangle 17"/>
          <p:cNvSpPr/>
          <p:nvPr/>
        </p:nvSpPr>
        <p:spPr>
          <a:xfrm>
            <a:off x="9637071" y="3899276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Rectangle 18"/>
          <p:cNvSpPr/>
          <p:nvPr/>
        </p:nvSpPr>
        <p:spPr>
          <a:xfrm>
            <a:off x="9637071" y="3303303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Rectangle 19"/>
          <p:cNvSpPr/>
          <p:nvPr/>
        </p:nvSpPr>
        <p:spPr>
          <a:xfrm>
            <a:off x="9860605" y="3299007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1" name="Rectangle 20"/>
          <p:cNvSpPr/>
          <p:nvPr/>
        </p:nvSpPr>
        <p:spPr>
          <a:xfrm>
            <a:off x="9860605" y="3598917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Rectangle 21"/>
          <p:cNvSpPr/>
          <p:nvPr/>
        </p:nvSpPr>
        <p:spPr>
          <a:xfrm>
            <a:off x="9868445" y="3899276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Rectangle 22"/>
          <p:cNvSpPr/>
          <p:nvPr/>
        </p:nvSpPr>
        <p:spPr>
          <a:xfrm>
            <a:off x="7981950" y="4230604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4" name="Rectangle 23"/>
          <p:cNvSpPr/>
          <p:nvPr/>
        </p:nvSpPr>
        <p:spPr>
          <a:xfrm>
            <a:off x="7989234" y="4544001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5" name="Rectangle 24"/>
          <p:cNvSpPr/>
          <p:nvPr/>
        </p:nvSpPr>
        <p:spPr>
          <a:xfrm>
            <a:off x="7989234" y="4835169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6" name="Rectangle 25"/>
          <p:cNvSpPr/>
          <p:nvPr/>
        </p:nvSpPr>
        <p:spPr>
          <a:xfrm>
            <a:off x="8222883" y="4544001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7" name="Rectangle 26"/>
          <p:cNvSpPr/>
          <p:nvPr/>
        </p:nvSpPr>
        <p:spPr>
          <a:xfrm>
            <a:off x="8456532" y="4544001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8" name="Rectangle 27"/>
          <p:cNvSpPr/>
          <p:nvPr/>
        </p:nvSpPr>
        <p:spPr>
          <a:xfrm>
            <a:off x="8456532" y="4230604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9" name="Rectangle 28"/>
          <p:cNvSpPr/>
          <p:nvPr/>
        </p:nvSpPr>
        <p:spPr>
          <a:xfrm>
            <a:off x="8809517" y="4830873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8809517" y="4234900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1" name="Rectangle 30"/>
          <p:cNvSpPr/>
          <p:nvPr/>
        </p:nvSpPr>
        <p:spPr>
          <a:xfrm>
            <a:off x="9033051" y="4230604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2" name="Rectangle 31"/>
          <p:cNvSpPr/>
          <p:nvPr/>
        </p:nvSpPr>
        <p:spPr>
          <a:xfrm>
            <a:off x="9033051" y="4530514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3" name="Rectangle 32"/>
          <p:cNvSpPr/>
          <p:nvPr/>
        </p:nvSpPr>
        <p:spPr>
          <a:xfrm>
            <a:off x="9040891" y="4830873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4" name="Rectangle 33"/>
          <p:cNvSpPr/>
          <p:nvPr/>
        </p:nvSpPr>
        <p:spPr>
          <a:xfrm>
            <a:off x="9640950" y="4226313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5" name="Rectangle 34"/>
          <p:cNvSpPr/>
          <p:nvPr/>
        </p:nvSpPr>
        <p:spPr>
          <a:xfrm>
            <a:off x="9883000" y="4226308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6" name="Rectangle 35"/>
          <p:cNvSpPr/>
          <p:nvPr/>
        </p:nvSpPr>
        <p:spPr>
          <a:xfrm>
            <a:off x="9640950" y="4539706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7" name="Rectangle 36"/>
          <p:cNvSpPr/>
          <p:nvPr/>
        </p:nvSpPr>
        <p:spPr>
          <a:xfrm>
            <a:off x="9883000" y="4826577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8" name="Rectangle 37"/>
          <p:cNvSpPr/>
          <p:nvPr/>
        </p:nvSpPr>
        <p:spPr>
          <a:xfrm>
            <a:off x="10098156" y="4539705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9" name="Rectangle 38"/>
          <p:cNvSpPr/>
          <p:nvPr/>
        </p:nvSpPr>
        <p:spPr>
          <a:xfrm>
            <a:off x="7985355" y="5773280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0" name="Rectangle 39"/>
          <p:cNvSpPr/>
          <p:nvPr/>
        </p:nvSpPr>
        <p:spPr>
          <a:xfrm>
            <a:off x="7985355" y="5177307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1" name="Rectangle 40"/>
          <p:cNvSpPr/>
          <p:nvPr/>
        </p:nvSpPr>
        <p:spPr>
          <a:xfrm>
            <a:off x="8208889" y="5173011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2" name="Rectangle 41"/>
          <p:cNvSpPr/>
          <p:nvPr/>
        </p:nvSpPr>
        <p:spPr>
          <a:xfrm>
            <a:off x="8208889" y="5486408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3" name="Rectangle 42"/>
          <p:cNvSpPr/>
          <p:nvPr/>
        </p:nvSpPr>
        <p:spPr>
          <a:xfrm>
            <a:off x="8216729" y="5773280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4" name="Rectangle 43"/>
          <p:cNvSpPr/>
          <p:nvPr/>
        </p:nvSpPr>
        <p:spPr>
          <a:xfrm>
            <a:off x="8816788" y="5168720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5" name="Rectangle 44"/>
          <p:cNvSpPr/>
          <p:nvPr/>
        </p:nvSpPr>
        <p:spPr>
          <a:xfrm>
            <a:off x="9058838" y="5168715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6" name="Rectangle 45"/>
          <p:cNvSpPr/>
          <p:nvPr/>
        </p:nvSpPr>
        <p:spPr>
          <a:xfrm>
            <a:off x="8816788" y="5482113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7" name="Rectangle 46"/>
          <p:cNvSpPr/>
          <p:nvPr/>
        </p:nvSpPr>
        <p:spPr>
          <a:xfrm>
            <a:off x="9058838" y="5768984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8" name="Rectangle 47"/>
          <p:cNvSpPr/>
          <p:nvPr/>
        </p:nvSpPr>
        <p:spPr>
          <a:xfrm>
            <a:off x="9273994" y="5482112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9" name="Rectangle 48"/>
          <p:cNvSpPr/>
          <p:nvPr/>
        </p:nvSpPr>
        <p:spPr>
          <a:xfrm>
            <a:off x="9625007" y="5164865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0" name="Rectangle 49"/>
          <p:cNvSpPr/>
          <p:nvPr/>
        </p:nvSpPr>
        <p:spPr>
          <a:xfrm>
            <a:off x="9632291" y="5478262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1" name="Rectangle 50"/>
          <p:cNvSpPr/>
          <p:nvPr/>
        </p:nvSpPr>
        <p:spPr>
          <a:xfrm>
            <a:off x="9632291" y="5769430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2" name="Rectangle 51"/>
          <p:cNvSpPr/>
          <p:nvPr/>
        </p:nvSpPr>
        <p:spPr>
          <a:xfrm>
            <a:off x="9865940" y="5478262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3" name="Rectangle 52"/>
          <p:cNvSpPr/>
          <p:nvPr/>
        </p:nvSpPr>
        <p:spPr>
          <a:xfrm>
            <a:off x="10099589" y="5478262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4" name="Rectangle 53"/>
          <p:cNvSpPr/>
          <p:nvPr/>
        </p:nvSpPr>
        <p:spPr>
          <a:xfrm>
            <a:off x="10099589" y="5164865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6517D-2201-6B3F-C99C-F61451195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DB0E3DB1-12FA-9ECB-9EB2-8CADFD7F6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2640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case of Sudoku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how can Alice prove that a solution exists without making the Sudoku easier (a.k.a. leaking information)?</a:t>
            </a:r>
          </a:p>
        </p:txBody>
      </p:sp>
      <p:pic>
        <p:nvPicPr>
          <p:cNvPr id="6" name="Picture 2" descr="Bildergebnis für Al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10" y="4679380"/>
            <a:ext cx="741463" cy="141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 rot="561756">
            <a:off x="5400759" y="2991869"/>
            <a:ext cx="3145910" cy="2311036"/>
          </a:xfrm>
          <a:prstGeom prst="cloudCallout">
            <a:avLst>
              <a:gd name="adj1" fmla="val -85330"/>
              <a:gd name="adj2" fmla="val 489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977" y="3410446"/>
            <a:ext cx="1244605" cy="141037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6F76A-2128-3C33-87FA-710795F4F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E3F368D-A8AA-2683-3760-5DCC21D9A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499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case of Sudoku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 random permutation to solution: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83224" y="2311400"/>
          <a:ext cx="609599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83223" y="3334522"/>
            <a:ext cx="2854138" cy="3234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0" tIns="216000" rIns="0" bIns="0" rtlCol="0" anchor="ctr" anchorCtr="0">
            <a:spAutoFit/>
          </a:bodyPr>
          <a:lstStyle/>
          <a:p>
            <a:pPr algn="ctr"/>
            <a:r>
              <a:rPr lang="en-US" sz="1800" dirty="0"/>
              <a:t>5  3  4     6  7  8     9  1  2</a:t>
            </a:r>
          </a:p>
          <a:p>
            <a:pPr algn="ctr"/>
            <a:r>
              <a:rPr lang="en-US" sz="1800" dirty="0"/>
              <a:t>6  7  2     1  9  5     3  4  8</a:t>
            </a:r>
          </a:p>
          <a:p>
            <a:pPr algn="ctr"/>
            <a:r>
              <a:rPr lang="en-US" sz="1800" dirty="0"/>
              <a:t>1  9  8     3  4  2     5  6  7</a:t>
            </a:r>
          </a:p>
          <a:p>
            <a:pPr algn="ctr"/>
            <a:endParaRPr lang="en-US" sz="800" dirty="0"/>
          </a:p>
          <a:p>
            <a:pPr algn="ctr"/>
            <a:r>
              <a:rPr lang="en-US" sz="1800" dirty="0"/>
              <a:t>8  5  9     7  6  1     4  2  3</a:t>
            </a:r>
          </a:p>
          <a:p>
            <a:pPr algn="ctr"/>
            <a:r>
              <a:rPr lang="en-US" sz="1800" dirty="0"/>
              <a:t>4  2  6     8  5  3     7  9  1</a:t>
            </a:r>
          </a:p>
          <a:p>
            <a:pPr algn="ctr"/>
            <a:r>
              <a:rPr lang="en-US" sz="1800" dirty="0"/>
              <a:t>7  1  3     9  2  4     8  5  6</a:t>
            </a:r>
          </a:p>
          <a:p>
            <a:pPr algn="ctr"/>
            <a:endParaRPr lang="en-US" sz="800" dirty="0"/>
          </a:p>
          <a:p>
            <a:pPr algn="ctr"/>
            <a:r>
              <a:rPr lang="en-US" sz="1800" dirty="0"/>
              <a:t>9  6  1     5  3  7     2  8  4</a:t>
            </a:r>
          </a:p>
          <a:p>
            <a:pPr algn="ctr"/>
            <a:r>
              <a:rPr lang="en-US" sz="1800" dirty="0"/>
              <a:t>2  8  7     4  1  9     6  3  5</a:t>
            </a:r>
          </a:p>
          <a:p>
            <a:pPr algn="ctr"/>
            <a:r>
              <a:rPr lang="en-US" sz="1800" dirty="0"/>
              <a:t>3  4  5     2  8  6     1  7  9</a:t>
            </a:r>
          </a:p>
          <a:p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6822140" y="3334522"/>
            <a:ext cx="2854138" cy="3234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0" tIns="216000" rIns="0" bIns="0" rtlCol="0" anchor="ctr" anchorCtr="0">
            <a:spAutoFit/>
          </a:bodyPr>
          <a:lstStyle/>
          <a:p>
            <a:pPr algn="ctr"/>
            <a:r>
              <a:rPr lang="en-US" sz="1800" dirty="0"/>
              <a:t>6  7  1     9  4  5     8  3  2</a:t>
            </a:r>
          </a:p>
          <a:p>
            <a:pPr algn="ctr"/>
            <a:r>
              <a:rPr lang="en-US" sz="1800" dirty="0"/>
              <a:t>9  4  2     3  8  6     7  1  5</a:t>
            </a:r>
          </a:p>
          <a:p>
            <a:pPr algn="ctr"/>
            <a:r>
              <a:rPr lang="en-US" sz="1800" dirty="0"/>
              <a:t>3  8  5     7  1  2     6  9  4</a:t>
            </a:r>
          </a:p>
          <a:p>
            <a:pPr algn="ctr"/>
            <a:endParaRPr lang="en-US" sz="800" dirty="0"/>
          </a:p>
          <a:p>
            <a:pPr algn="ctr"/>
            <a:r>
              <a:rPr lang="en-US" sz="1800" dirty="0"/>
              <a:t>5  6  8     4  9  3     1  2  7</a:t>
            </a:r>
          </a:p>
          <a:p>
            <a:pPr algn="ctr"/>
            <a:r>
              <a:rPr lang="en-US" sz="1800" dirty="0"/>
              <a:t>1  2  9     5  6  7     4  8  3</a:t>
            </a:r>
          </a:p>
          <a:p>
            <a:pPr algn="ctr"/>
            <a:r>
              <a:rPr lang="en-US" sz="1800" dirty="0"/>
              <a:t>4  3  7     8  2  1     5  6  9</a:t>
            </a:r>
          </a:p>
          <a:p>
            <a:pPr algn="ctr"/>
            <a:endParaRPr lang="en-US" sz="800" dirty="0"/>
          </a:p>
          <a:p>
            <a:pPr algn="ctr"/>
            <a:r>
              <a:rPr lang="en-US" sz="1800" dirty="0"/>
              <a:t>8  9  3     6  7  4     2  5  1</a:t>
            </a:r>
          </a:p>
          <a:p>
            <a:pPr algn="ctr"/>
            <a:r>
              <a:rPr lang="en-US" sz="1800" dirty="0"/>
              <a:t>2  5  4     1  3  8     9  7  6</a:t>
            </a:r>
          </a:p>
          <a:p>
            <a:pPr algn="ctr"/>
            <a:r>
              <a:rPr lang="en-US" sz="1800" dirty="0"/>
              <a:t>7  1  6     2  5  9     3  4  8</a:t>
            </a:r>
          </a:p>
          <a:p>
            <a:endParaRPr lang="en-US" sz="1800" dirty="0"/>
          </a:p>
        </p:txBody>
      </p:sp>
      <p:sp>
        <p:nvSpPr>
          <p:cNvPr id="8" name="Right Arrow 7"/>
          <p:cNvSpPr/>
          <p:nvPr/>
        </p:nvSpPr>
        <p:spPr>
          <a:xfrm>
            <a:off x="5638801" y="4715436"/>
            <a:ext cx="923365" cy="4123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2" descr="Bildergebnis für Al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298" y="1767706"/>
            <a:ext cx="741463" cy="141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33C7389-7170-1C81-48E1-4D47D1B4B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69F1B37-A0A8-AE72-8201-BE14616F6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8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case of Sudoku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Prepare scratch card: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68931" y="2787675"/>
            <a:ext cx="2854138" cy="3234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0" tIns="216000" rIns="0" bIns="0" rtlCol="0" anchor="ctr" anchorCtr="0">
            <a:spAutoFit/>
          </a:bodyPr>
          <a:lstStyle/>
          <a:p>
            <a:pPr algn="ctr"/>
            <a:r>
              <a:rPr lang="en-US" sz="1800" dirty="0"/>
              <a:t>6  7  1     9  4  5     8  3  2</a:t>
            </a:r>
          </a:p>
          <a:p>
            <a:pPr algn="ctr"/>
            <a:r>
              <a:rPr lang="en-US" sz="1800" dirty="0"/>
              <a:t>9  4  2     3  8  6     7  1  5</a:t>
            </a:r>
          </a:p>
          <a:p>
            <a:pPr algn="ctr"/>
            <a:r>
              <a:rPr lang="en-US" sz="1800" dirty="0"/>
              <a:t>3  8  5     7  1  2     6  9  4</a:t>
            </a:r>
          </a:p>
          <a:p>
            <a:pPr algn="ctr"/>
            <a:endParaRPr lang="en-US" sz="800" dirty="0"/>
          </a:p>
          <a:p>
            <a:pPr algn="ctr"/>
            <a:r>
              <a:rPr lang="en-US" sz="1800" dirty="0"/>
              <a:t>5  6  8     4  9  3     1  2  7</a:t>
            </a:r>
          </a:p>
          <a:p>
            <a:pPr algn="ctr"/>
            <a:r>
              <a:rPr lang="en-US" sz="1800" dirty="0"/>
              <a:t>1  2  9     5  6  7     4  8  3</a:t>
            </a:r>
          </a:p>
          <a:p>
            <a:pPr algn="ctr"/>
            <a:r>
              <a:rPr lang="en-US" sz="1800" dirty="0"/>
              <a:t>4  3  7     8  2  1     5  6  9</a:t>
            </a:r>
          </a:p>
          <a:p>
            <a:pPr algn="ctr"/>
            <a:endParaRPr lang="en-US" sz="800" dirty="0"/>
          </a:p>
          <a:p>
            <a:pPr algn="ctr"/>
            <a:r>
              <a:rPr lang="en-US" sz="1800" dirty="0"/>
              <a:t>8  9  3     6  7  4     2  5  1</a:t>
            </a:r>
          </a:p>
          <a:p>
            <a:pPr algn="ctr"/>
            <a:r>
              <a:rPr lang="en-US" sz="1800" dirty="0"/>
              <a:t>2  5  4     1  3  8     9  7  6</a:t>
            </a:r>
          </a:p>
          <a:p>
            <a:pPr algn="ctr"/>
            <a:r>
              <a:rPr lang="en-US" sz="1800" dirty="0"/>
              <a:t>7  1  6     2  5  9     3  4  8</a:t>
            </a:r>
          </a:p>
          <a:p>
            <a:endParaRPr lang="en-US" sz="1800" dirty="0"/>
          </a:p>
        </p:txBody>
      </p:sp>
      <p:pic>
        <p:nvPicPr>
          <p:cNvPr id="9" name="Picture 2" descr="Bildergebnis für Al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409" y="3550353"/>
            <a:ext cx="741463" cy="141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927786" y="2985242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4935070" y="3298639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4935070" y="3589807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5168719" y="3298639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3"/>
          <p:cNvSpPr/>
          <p:nvPr/>
        </p:nvSpPr>
        <p:spPr>
          <a:xfrm>
            <a:off x="5402368" y="3298639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5402368" y="2985242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5165077" y="2985242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Rectangle 16"/>
          <p:cNvSpPr/>
          <p:nvPr/>
        </p:nvSpPr>
        <p:spPr>
          <a:xfrm>
            <a:off x="5171806" y="3589806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ectangle 17"/>
          <p:cNvSpPr/>
          <p:nvPr/>
        </p:nvSpPr>
        <p:spPr>
          <a:xfrm>
            <a:off x="5402368" y="3589805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Rectangle 18"/>
          <p:cNvSpPr/>
          <p:nvPr/>
        </p:nvSpPr>
        <p:spPr>
          <a:xfrm>
            <a:off x="5758154" y="2985242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Rectangle 19"/>
          <p:cNvSpPr/>
          <p:nvPr/>
        </p:nvSpPr>
        <p:spPr>
          <a:xfrm>
            <a:off x="5765438" y="3298639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1" name="Rectangle 20"/>
          <p:cNvSpPr/>
          <p:nvPr/>
        </p:nvSpPr>
        <p:spPr>
          <a:xfrm>
            <a:off x="5765438" y="3589807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Rectangle 21"/>
          <p:cNvSpPr/>
          <p:nvPr/>
        </p:nvSpPr>
        <p:spPr>
          <a:xfrm>
            <a:off x="5999087" y="3298639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Rectangle 22"/>
          <p:cNvSpPr/>
          <p:nvPr/>
        </p:nvSpPr>
        <p:spPr>
          <a:xfrm>
            <a:off x="6232736" y="3298639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4" name="Rectangle 23"/>
          <p:cNvSpPr/>
          <p:nvPr/>
        </p:nvSpPr>
        <p:spPr>
          <a:xfrm>
            <a:off x="6232736" y="2985242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5" name="Rectangle 24"/>
          <p:cNvSpPr/>
          <p:nvPr/>
        </p:nvSpPr>
        <p:spPr>
          <a:xfrm>
            <a:off x="5995445" y="2985242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6" name="Rectangle 25"/>
          <p:cNvSpPr/>
          <p:nvPr/>
        </p:nvSpPr>
        <p:spPr>
          <a:xfrm>
            <a:off x="6002174" y="3589806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7" name="Rectangle 26"/>
          <p:cNvSpPr/>
          <p:nvPr/>
        </p:nvSpPr>
        <p:spPr>
          <a:xfrm>
            <a:off x="6232736" y="3589805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8" name="Rectangle 27"/>
          <p:cNvSpPr/>
          <p:nvPr/>
        </p:nvSpPr>
        <p:spPr>
          <a:xfrm>
            <a:off x="6601007" y="2985234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9" name="Rectangle 28"/>
          <p:cNvSpPr/>
          <p:nvPr/>
        </p:nvSpPr>
        <p:spPr>
          <a:xfrm>
            <a:off x="6608291" y="3298631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6608291" y="3589799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1" name="Rectangle 30"/>
          <p:cNvSpPr/>
          <p:nvPr/>
        </p:nvSpPr>
        <p:spPr>
          <a:xfrm>
            <a:off x="6841940" y="3298631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2" name="Rectangle 31"/>
          <p:cNvSpPr/>
          <p:nvPr/>
        </p:nvSpPr>
        <p:spPr>
          <a:xfrm>
            <a:off x="7075589" y="3298631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3" name="Rectangle 32"/>
          <p:cNvSpPr/>
          <p:nvPr/>
        </p:nvSpPr>
        <p:spPr>
          <a:xfrm>
            <a:off x="7075589" y="2985234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4" name="Rectangle 33"/>
          <p:cNvSpPr/>
          <p:nvPr/>
        </p:nvSpPr>
        <p:spPr>
          <a:xfrm>
            <a:off x="6838298" y="2985234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5" name="Rectangle 34"/>
          <p:cNvSpPr/>
          <p:nvPr/>
        </p:nvSpPr>
        <p:spPr>
          <a:xfrm>
            <a:off x="6845027" y="3589798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6" name="Rectangle 35"/>
          <p:cNvSpPr/>
          <p:nvPr/>
        </p:nvSpPr>
        <p:spPr>
          <a:xfrm>
            <a:off x="7075589" y="3589797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7" name="Rectangle 36"/>
          <p:cNvSpPr/>
          <p:nvPr/>
        </p:nvSpPr>
        <p:spPr>
          <a:xfrm>
            <a:off x="4928581" y="3944056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8" name="Rectangle 37"/>
          <p:cNvSpPr/>
          <p:nvPr/>
        </p:nvSpPr>
        <p:spPr>
          <a:xfrm>
            <a:off x="4935865" y="4257453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9" name="Rectangle 38"/>
          <p:cNvSpPr/>
          <p:nvPr/>
        </p:nvSpPr>
        <p:spPr>
          <a:xfrm>
            <a:off x="4935865" y="4548621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0" name="Rectangle 39"/>
          <p:cNvSpPr/>
          <p:nvPr/>
        </p:nvSpPr>
        <p:spPr>
          <a:xfrm>
            <a:off x="5169514" y="4257453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1" name="Rectangle 40"/>
          <p:cNvSpPr/>
          <p:nvPr/>
        </p:nvSpPr>
        <p:spPr>
          <a:xfrm>
            <a:off x="5403163" y="4257453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2" name="Rectangle 41"/>
          <p:cNvSpPr/>
          <p:nvPr/>
        </p:nvSpPr>
        <p:spPr>
          <a:xfrm>
            <a:off x="5403163" y="3944056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3" name="Rectangle 42"/>
          <p:cNvSpPr/>
          <p:nvPr/>
        </p:nvSpPr>
        <p:spPr>
          <a:xfrm>
            <a:off x="5165872" y="3944056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4" name="Rectangle 43"/>
          <p:cNvSpPr/>
          <p:nvPr/>
        </p:nvSpPr>
        <p:spPr>
          <a:xfrm>
            <a:off x="5172601" y="4548620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5" name="Rectangle 44"/>
          <p:cNvSpPr/>
          <p:nvPr/>
        </p:nvSpPr>
        <p:spPr>
          <a:xfrm>
            <a:off x="5403163" y="4548619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6" name="Rectangle 45"/>
          <p:cNvSpPr/>
          <p:nvPr/>
        </p:nvSpPr>
        <p:spPr>
          <a:xfrm>
            <a:off x="5758949" y="3944056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7" name="Rectangle 46"/>
          <p:cNvSpPr/>
          <p:nvPr/>
        </p:nvSpPr>
        <p:spPr>
          <a:xfrm>
            <a:off x="5766233" y="4257453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8" name="Rectangle 47"/>
          <p:cNvSpPr/>
          <p:nvPr/>
        </p:nvSpPr>
        <p:spPr>
          <a:xfrm>
            <a:off x="5766233" y="4548621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9" name="Rectangle 48"/>
          <p:cNvSpPr/>
          <p:nvPr/>
        </p:nvSpPr>
        <p:spPr>
          <a:xfrm>
            <a:off x="5999882" y="4257453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0" name="Rectangle 49"/>
          <p:cNvSpPr/>
          <p:nvPr/>
        </p:nvSpPr>
        <p:spPr>
          <a:xfrm>
            <a:off x="6233531" y="4257453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1" name="Rectangle 50"/>
          <p:cNvSpPr/>
          <p:nvPr/>
        </p:nvSpPr>
        <p:spPr>
          <a:xfrm>
            <a:off x="6233531" y="3944056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2" name="Rectangle 51"/>
          <p:cNvSpPr/>
          <p:nvPr/>
        </p:nvSpPr>
        <p:spPr>
          <a:xfrm>
            <a:off x="5996240" y="3944056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3" name="Rectangle 52"/>
          <p:cNvSpPr/>
          <p:nvPr/>
        </p:nvSpPr>
        <p:spPr>
          <a:xfrm>
            <a:off x="6002969" y="4548620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4" name="Rectangle 53"/>
          <p:cNvSpPr/>
          <p:nvPr/>
        </p:nvSpPr>
        <p:spPr>
          <a:xfrm>
            <a:off x="6233531" y="4548619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5" name="Rectangle 54"/>
          <p:cNvSpPr/>
          <p:nvPr/>
        </p:nvSpPr>
        <p:spPr>
          <a:xfrm>
            <a:off x="6601802" y="3944048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6" name="Rectangle 55"/>
          <p:cNvSpPr/>
          <p:nvPr/>
        </p:nvSpPr>
        <p:spPr>
          <a:xfrm>
            <a:off x="6609086" y="4257445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7" name="Rectangle 56"/>
          <p:cNvSpPr/>
          <p:nvPr/>
        </p:nvSpPr>
        <p:spPr>
          <a:xfrm>
            <a:off x="6609086" y="4548613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8" name="Rectangle 57"/>
          <p:cNvSpPr/>
          <p:nvPr/>
        </p:nvSpPr>
        <p:spPr>
          <a:xfrm>
            <a:off x="6842735" y="4257445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9" name="Rectangle 58"/>
          <p:cNvSpPr/>
          <p:nvPr/>
        </p:nvSpPr>
        <p:spPr>
          <a:xfrm>
            <a:off x="7076384" y="4257445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0" name="Rectangle 59"/>
          <p:cNvSpPr/>
          <p:nvPr/>
        </p:nvSpPr>
        <p:spPr>
          <a:xfrm>
            <a:off x="7076384" y="3944048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1" name="Rectangle 60"/>
          <p:cNvSpPr/>
          <p:nvPr/>
        </p:nvSpPr>
        <p:spPr>
          <a:xfrm>
            <a:off x="6839093" y="3944048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2" name="Rectangle 61"/>
          <p:cNvSpPr/>
          <p:nvPr/>
        </p:nvSpPr>
        <p:spPr>
          <a:xfrm>
            <a:off x="6845822" y="4548612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3" name="Rectangle 62"/>
          <p:cNvSpPr/>
          <p:nvPr/>
        </p:nvSpPr>
        <p:spPr>
          <a:xfrm>
            <a:off x="7076384" y="4548611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4" name="Rectangle 63"/>
          <p:cNvSpPr/>
          <p:nvPr/>
        </p:nvSpPr>
        <p:spPr>
          <a:xfrm>
            <a:off x="4938157" y="4902862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5" name="Rectangle 64"/>
          <p:cNvSpPr/>
          <p:nvPr/>
        </p:nvSpPr>
        <p:spPr>
          <a:xfrm>
            <a:off x="4945441" y="5216259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6" name="Rectangle 65"/>
          <p:cNvSpPr/>
          <p:nvPr/>
        </p:nvSpPr>
        <p:spPr>
          <a:xfrm>
            <a:off x="4945441" y="5507427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7" name="Rectangle 66"/>
          <p:cNvSpPr/>
          <p:nvPr/>
        </p:nvSpPr>
        <p:spPr>
          <a:xfrm>
            <a:off x="5179090" y="5216259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8" name="Rectangle 67"/>
          <p:cNvSpPr/>
          <p:nvPr/>
        </p:nvSpPr>
        <p:spPr>
          <a:xfrm>
            <a:off x="5412739" y="5216259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9" name="Rectangle 68"/>
          <p:cNvSpPr/>
          <p:nvPr/>
        </p:nvSpPr>
        <p:spPr>
          <a:xfrm>
            <a:off x="5412739" y="4902862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0" name="Rectangle 69"/>
          <p:cNvSpPr/>
          <p:nvPr/>
        </p:nvSpPr>
        <p:spPr>
          <a:xfrm>
            <a:off x="5175448" y="4902862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1" name="Rectangle 70"/>
          <p:cNvSpPr/>
          <p:nvPr/>
        </p:nvSpPr>
        <p:spPr>
          <a:xfrm>
            <a:off x="5182177" y="5507426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2" name="Rectangle 71"/>
          <p:cNvSpPr/>
          <p:nvPr/>
        </p:nvSpPr>
        <p:spPr>
          <a:xfrm>
            <a:off x="5412739" y="5507425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3" name="Rectangle 72"/>
          <p:cNvSpPr/>
          <p:nvPr/>
        </p:nvSpPr>
        <p:spPr>
          <a:xfrm>
            <a:off x="5768525" y="4902862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4" name="Rectangle 73"/>
          <p:cNvSpPr/>
          <p:nvPr/>
        </p:nvSpPr>
        <p:spPr>
          <a:xfrm>
            <a:off x="5775809" y="5216259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5" name="Rectangle 74"/>
          <p:cNvSpPr/>
          <p:nvPr/>
        </p:nvSpPr>
        <p:spPr>
          <a:xfrm>
            <a:off x="5775809" y="5507427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6" name="Rectangle 75"/>
          <p:cNvSpPr/>
          <p:nvPr/>
        </p:nvSpPr>
        <p:spPr>
          <a:xfrm>
            <a:off x="6009458" y="5216259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7" name="Rectangle 76"/>
          <p:cNvSpPr/>
          <p:nvPr/>
        </p:nvSpPr>
        <p:spPr>
          <a:xfrm>
            <a:off x="6243107" y="5216259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8" name="Rectangle 77"/>
          <p:cNvSpPr/>
          <p:nvPr/>
        </p:nvSpPr>
        <p:spPr>
          <a:xfrm>
            <a:off x="6243107" y="4902862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9" name="Rectangle 78"/>
          <p:cNvSpPr/>
          <p:nvPr/>
        </p:nvSpPr>
        <p:spPr>
          <a:xfrm>
            <a:off x="6005816" y="4902862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0" name="Rectangle 79"/>
          <p:cNvSpPr/>
          <p:nvPr/>
        </p:nvSpPr>
        <p:spPr>
          <a:xfrm>
            <a:off x="6012545" y="5507426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1" name="Rectangle 80"/>
          <p:cNvSpPr/>
          <p:nvPr/>
        </p:nvSpPr>
        <p:spPr>
          <a:xfrm>
            <a:off x="6243107" y="5507425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2" name="Rectangle 81"/>
          <p:cNvSpPr/>
          <p:nvPr/>
        </p:nvSpPr>
        <p:spPr>
          <a:xfrm>
            <a:off x="6611378" y="4902854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3" name="Rectangle 82"/>
          <p:cNvSpPr/>
          <p:nvPr/>
        </p:nvSpPr>
        <p:spPr>
          <a:xfrm>
            <a:off x="6618662" y="5216251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4" name="Rectangle 83"/>
          <p:cNvSpPr/>
          <p:nvPr/>
        </p:nvSpPr>
        <p:spPr>
          <a:xfrm>
            <a:off x="6618662" y="5507419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5" name="Rectangle 84"/>
          <p:cNvSpPr/>
          <p:nvPr/>
        </p:nvSpPr>
        <p:spPr>
          <a:xfrm>
            <a:off x="6852311" y="5216251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6" name="Rectangle 85"/>
          <p:cNvSpPr/>
          <p:nvPr/>
        </p:nvSpPr>
        <p:spPr>
          <a:xfrm>
            <a:off x="7085960" y="5216251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7" name="Rectangle 86"/>
          <p:cNvSpPr/>
          <p:nvPr/>
        </p:nvSpPr>
        <p:spPr>
          <a:xfrm>
            <a:off x="7085960" y="4902854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8" name="Rectangle 87"/>
          <p:cNvSpPr/>
          <p:nvPr/>
        </p:nvSpPr>
        <p:spPr>
          <a:xfrm>
            <a:off x="6848669" y="4902854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9" name="Rectangle 88"/>
          <p:cNvSpPr/>
          <p:nvPr/>
        </p:nvSpPr>
        <p:spPr>
          <a:xfrm>
            <a:off x="6855398" y="5507418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0" name="Rectangle 89"/>
          <p:cNvSpPr/>
          <p:nvPr/>
        </p:nvSpPr>
        <p:spPr>
          <a:xfrm>
            <a:off x="7085960" y="5507417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8D1E0-6215-A1A2-DC88-2CEE2A031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962F9-67A8-86B5-D6A8-9C39A509E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375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case of Sudoku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Show scratch card to Bob and allow him to ask Alice to do </a:t>
            </a:r>
            <a:r>
              <a:rPr lang="en-US" b="1" dirty="0"/>
              <a:t>one</a:t>
            </a:r>
            <a:r>
              <a:rPr lang="en-US" dirty="0"/>
              <a:t> out of the following:</a:t>
            </a:r>
          </a:p>
          <a:p>
            <a:r>
              <a:rPr lang="en-US" dirty="0"/>
              <a:t>Scratch off a row</a:t>
            </a:r>
          </a:p>
          <a:p>
            <a:r>
              <a:rPr lang="en-US" dirty="0"/>
              <a:t>Scratch off a column</a:t>
            </a:r>
          </a:p>
          <a:p>
            <a:r>
              <a:rPr lang="en-US" dirty="0"/>
              <a:t>Scratch off a square</a:t>
            </a:r>
          </a:p>
          <a:p>
            <a:r>
              <a:rPr lang="en-US" dirty="0"/>
              <a:t>Scratch off original Sudoku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01142" y="2429084"/>
            <a:ext cx="2854138" cy="32343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0" tIns="216000" rIns="0" bIns="0" rtlCol="0" anchor="ctr" anchorCtr="0">
            <a:spAutoFit/>
          </a:bodyPr>
          <a:lstStyle/>
          <a:p>
            <a:pPr algn="ctr"/>
            <a:r>
              <a:rPr lang="en-US" sz="1800" dirty="0"/>
              <a:t>6  7  1     9  4  5     8  3  2</a:t>
            </a:r>
          </a:p>
          <a:p>
            <a:pPr algn="ctr"/>
            <a:r>
              <a:rPr lang="en-US" sz="1800" dirty="0"/>
              <a:t>9  4  2     3  8  6     7  1  5</a:t>
            </a:r>
          </a:p>
          <a:p>
            <a:pPr algn="ctr"/>
            <a:r>
              <a:rPr lang="en-US" sz="1800" dirty="0"/>
              <a:t>3  8  5     7  1  2     6  9  4</a:t>
            </a:r>
          </a:p>
          <a:p>
            <a:pPr algn="ctr"/>
            <a:endParaRPr lang="en-US" sz="800" dirty="0"/>
          </a:p>
          <a:p>
            <a:pPr algn="ctr"/>
            <a:r>
              <a:rPr lang="en-US" sz="1800" dirty="0"/>
              <a:t>5  6  8     4  9  3     1  2  7</a:t>
            </a:r>
          </a:p>
          <a:p>
            <a:pPr algn="ctr"/>
            <a:r>
              <a:rPr lang="en-US" sz="1800" dirty="0"/>
              <a:t>1  2  9     5  6  7     4  8  3</a:t>
            </a:r>
          </a:p>
          <a:p>
            <a:pPr algn="ctr"/>
            <a:r>
              <a:rPr lang="en-US" sz="1800" dirty="0"/>
              <a:t>4  3  7     8  2  1     5  6  9</a:t>
            </a:r>
          </a:p>
          <a:p>
            <a:pPr algn="ctr"/>
            <a:endParaRPr lang="en-US" sz="800" dirty="0"/>
          </a:p>
          <a:p>
            <a:pPr algn="ctr"/>
            <a:r>
              <a:rPr lang="en-US" sz="1800" dirty="0"/>
              <a:t>8  9  3     6  7  4     2  5  1</a:t>
            </a:r>
          </a:p>
          <a:p>
            <a:pPr algn="ctr"/>
            <a:r>
              <a:rPr lang="en-US" sz="1800" dirty="0"/>
              <a:t>2  5  4     1  3  8     9  7  6</a:t>
            </a:r>
          </a:p>
          <a:p>
            <a:pPr algn="ctr"/>
            <a:r>
              <a:rPr lang="en-US" sz="1800" dirty="0"/>
              <a:t>7  1  6     2  5  9     3  4  8</a:t>
            </a:r>
          </a:p>
          <a:p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7159997" y="2626651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7167281" y="2940048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7167281" y="3231216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7400930" y="2940048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Rectangle 13"/>
          <p:cNvSpPr/>
          <p:nvPr/>
        </p:nvSpPr>
        <p:spPr>
          <a:xfrm>
            <a:off x="7634579" y="2940048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7634579" y="2626651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7397288" y="2626651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Rectangle 16"/>
          <p:cNvSpPr/>
          <p:nvPr/>
        </p:nvSpPr>
        <p:spPr>
          <a:xfrm>
            <a:off x="7404017" y="3231215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ectangle 17"/>
          <p:cNvSpPr/>
          <p:nvPr/>
        </p:nvSpPr>
        <p:spPr>
          <a:xfrm>
            <a:off x="7634579" y="3231214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9" name="Rectangle 18"/>
          <p:cNvSpPr/>
          <p:nvPr/>
        </p:nvSpPr>
        <p:spPr>
          <a:xfrm>
            <a:off x="7990365" y="2626651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Rectangle 19"/>
          <p:cNvSpPr/>
          <p:nvPr/>
        </p:nvSpPr>
        <p:spPr>
          <a:xfrm>
            <a:off x="7997649" y="2940048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1" name="Rectangle 20"/>
          <p:cNvSpPr/>
          <p:nvPr/>
        </p:nvSpPr>
        <p:spPr>
          <a:xfrm>
            <a:off x="7997649" y="3231216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Rectangle 21"/>
          <p:cNvSpPr/>
          <p:nvPr/>
        </p:nvSpPr>
        <p:spPr>
          <a:xfrm>
            <a:off x="8231298" y="2940048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Rectangle 22"/>
          <p:cNvSpPr/>
          <p:nvPr/>
        </p:nvSpPr>
        <p:spPr>
          <a:xfrm>
            <a:off x="8464947" y="2940048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4" name="Rectangle 23"/>
          <p:cNvSpPr/>
          <p:nvPr/>
        </p:nvSpPr>
        <p:spPr>
          <a:xfrm>
            <a:off x="8464947" y="2626651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5" name="Rectangle 24"/>
          <p:cNvSpPr/>
          <p:nvPr/>
        </p:nvSpPr>
        <p:spPr>
          <a:xfrm>
            <a:off x="8227656" y="2626651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6" name="Rectangle 25"/>
          <p:cNvSpPr/>
          <p:nvPr/>
        </p:nvSpPr>
        <p:spPr>
          <a:xfrm>
            <a:off x="8234385" y="3231215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7" name="Rectangle 26"/>
          <p:cNvSpPr/>
          <p:nvPr/>
        </p:nvSpPr>
        <p:spPr>
          <a:xfrm>
            <a:off x="8464947" y="3231214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8" name="Rectangle 27"/>
          <p:cNvSpPr/>
          <p:nvPr/>
        </p:nvSpPr>
        <p:spPr>
          <a:xfrm>
            <a:off x="8833218" y="2626643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9" name="Rectangle 28"/>
          <p:cNvSpPr/>
          <p:nvPr/>
        </p:nvSpPr>
        <p:spPr>
          <a:xfrm>
            <a:off x="8840502" y="2940040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0" name="Rectangle 29"/>
          <p:cNvSpPr/>
          <p:nvPr/>
        </p:nvSpPr>
        <p:spPr>
          <a:xfrm>
            <a:off x="8840502" y="3231208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1" name="Rectangle 30"/>
          <p:cNvSpPr/>
          <p:nvPr/>
        </p:nvSpPr>
        <p:spPr>
          <a:xfrm>
            <a:off x="9074151" y="2940040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2" name="Rectangle 31"/>
          <p:cNvSpPr/>
          <p:nvPr/>
        </p:nvSpPr>
        <p:spPr>
          <a:xfrm>
            <a:off x="9307800" y="2940040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3" name="Rectangle 32"/>
          <p:cNvSpPr/>
          <p:nvPr/>
        </p:nvSpPr>
        <p:spPr>
          <a:xfrm>
            <a:off x="9307800" y="2626643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4" name="Rectangle 33"/>
          <p:cNvSpPr/>
          <p:nvPr/>
        </p:nvSpPr>
        <p:spPr>
          <a:xfrm>
            <a:off x="9070509" y="2626643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5" name="Rectangle 34"/>
          <p:cNvSpPr/>
          <p:nvPr/>
        </p:nvSpPr>
        <p:spPr>
          <a:xfrm>
            <a:off x="9077238" y="3231207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6" name="Rectangle 35"/>
          <p:cNvSpPr/>
          <p:nvPr/>
        </p:nvSpPr>
        <p:spPr>
          <a:xfrm>
            <a:off x="9307800" y="3231206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7" name="Rectangle 36"/>
          <p:cNvSpPr/>
          <p:nvPr/>
        </p:nvSpPr>
        <p:spPr>
          <a:xfrm>
            <a:off x="7160792" y="3585465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8" name="Rectangle 37"/>
          <p:cNvSpPr/>
          <p:nvPr/>
        </p:nvSpPr>
        <p:spPr>
          <a:xfrm>
            <a:off x="7168076" y="3898862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9" name="Rectangle 38"/>
          <p:cNvSpPr/>
          <p:nvPr/>
        </p:nvSpPr>
        <p:spPr>
          <a:xfrm>
            <a:off x="7168076" y="4190030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0" name="Rectangle 39"/>
          <p:cNvSpPr/>
          <p:nvPr/>
        </p:nvSpPr>
        <p:spPr>
          <a:xfrm>
            <a:off x="7401725" y="3898862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1" name="Rectangle 40"/>
          <p:cNvSpPr/>
          <p:nvPr/>
        </p:nvSpPr>
        <p:spPr>
          <a:xfrm>
            <a:off x="7635374" y="3898862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2" name="Rectangle 41"/>
          <p:cNvSpPr/>
          <p:nvPr/>
        </p:nvSpPr>
        <p:spPr>
          <a:xfrm>
            <a:off x="7635374" y="3585465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3" name="Rectangle 42"/>
          <p:cNvSpPr/>
          <p:nvPr/>
        </p:nvSpPr>
        <p:spPr>
          <a:xfrm>
            <a:off x="7398083" y="3585465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4" name="Rectangle 43"/>
          <p:cNvSpPr/>
          <p:nvPr/>
        </p:nvSpPr>
        <p:spPr>
          <a:xfrm>
            <a:off x="7404812" y="4190029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5" name="Rectangle 44"/>
          <p:cNvSpPr/>
          <p:nvPr/>
        </p:nvSpPr>
        <p:spPr>
          <a:xfrm>
            <a:off x="7635374" y="4190028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6" name="Rectangle 45"/>
          <p:cNvSpPr/>
          <p:nvPr/>
        </p:nvSpPr>
        <p:spPr>
          <a:xfrm>
            <a:off x="7991160" y="3585465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7" name="Rectangle 46"/>
          <p:cNvSpPr/>
          <p:nvPr/>
        </p:nvSpPr>
        <p:spPr>
          <a:xfrm>
            <a:off x="7998444" y="3898862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8" name="Rectangle 47"/>
          <p:cNvSpPr/>
          <p:nvPr/>
        </p:nvSpPr>
        <p:spPr>
          <a:xfrm>
            <a:off x="7998444" y="4190030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9" name="Rectangle 48"/>
          <p:cNvSpPr/>
          <p:nvPr/>
        </p:nvSpPr>
        <p:spPr>
          <a:xfrm>
            <a:off x="8232093" y="3898862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0" name="Rectangle 49"/>
          <p:cNvSpPr/>
          <p:nvPr/>
        </p:nvSpPr>
        <p:spPr>
          <a:xfrm>
            <a:off x="8465742" y="3898862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1" name="Rectangle 50"/>
          <p:cNvSpPr/>
          <p:nvPr/>
        </p:nvSpPr>
        <p:spPr>
          <a:xfrm>
            <a:off x="8465742" y="3585465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2" name="Rectangle 51"/>
          <p:cNvSpPr/>
          <p:nvPr/>
        </p:nvSpPr>
        <p:spPr>
          <a:xfrm>
            <a:off x="8228451" y="3585465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3" name="Rectangle 52"/>
          <p:cNvSpPr/>
          <p:nvPr/>
        </p:nvSpPr>
        <p:spPr>
          <a:xfrm>
            <a:off x="8235180" y="4190029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4" name="Rectangle 53"/>
          <p:cNvSpPr/>
          <p:nvPr/>
        </p:nvSpPr>
        <p:spPr>
          <a:xfrm>
            <a:off x="8465742" y="4190028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5" name="Rectangle 54"/>
          <p:cNvSpPr/>
          <p:nvPr/>
        </p:nvSpPr>
        <p:spPr>
          <a:xfrm>
            <a:off x="8834013" y="3585457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6" name="Rectangle 55"/>
          <p:cNvSpPr/>
          <p:nvPr/>
        </p:nvSpPr>
        <p:spPr>
          <a:xfrm>
            <a:off x="8841297" y="3898854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7" name="Rectangle 56"/>
          <p:cNvSpPr/>
          <p:nvPr/>
        </p:nvSpPr>
        <p:spPr>
          <a:xfrm>
            <a:off x="8841297" y="4190022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8" name="Rectangle 57"/>
          <p:cNvSpPr/>
          <p:nvPr/>
        </p:nvSpPr>
        <p:spPr>
          <a:xfrm>
            <a:off x="9074946" y="3898854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9" name="Rectangle 58"/>
          <p:cNvSpPr/>
          <p:nvPr/>
        </p:nvSpPr>
        <p:spPr>
          <a:xfrm>
            <a:off x="9308595" y="3898854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0" name="Rectangle 59"/>
          <p:cNvSpPr/>
          <p:nvPr/>
        </p:nvSpPr>
        <p:spPr>
          <a:xfrm>
            <a:off x="9308595" y="3585457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1" name="Rectangle 60"/>
          <p:cNvSpPr/>
          <p:nvPr/>
        </p:nvSpPr>
        <p:spPr>
          <a:xfrm>
            <a:off x="9071304" y="3585457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2" name="Rectangle 61"/>
          <p:cNvSpPr/>
          <p:nvPr/>
        </p:nvSpPr>
        <p:spPr>
          <a:xfrm>
            <a:off x="9078033" y="4190021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3" name="Rectangle 62"/>
          <p:cNvSpPr/>
          <p:nvPr/>
        </p:nvSpPr>
        <p:spPr>
          <a:xfrm>
            <a:off x="9308595" y="4190020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4" name="Rectangle 63"/>
          <p:cNvSpPr/>
          <p:nvPr/>
        </p:nvSpPr>
        <p:spPr>
          <a:xfrm>
            <a:off x="7170368" y="4544271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5" name="Rectangle 64"/>
          <p:cNvSpPr/>
          <p:nvPr/>
        </p:nvSpPr>
        <p:spPr>
          <a:xfrm>
            <a:off x="7177652" y="4857668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6" name="Rectangle 65"/>
          <p:cNvSpPr/>
          <p:nvPr/>
        </p:nvSpPr>
        <p:spPr>
          <a:xfrm>
            <a:off x="7177652" y="5148836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7" name="Rectangle 66"/>
          <p:cNvSpPr/>
          <p:nvPr/>
        </p:nvSpPr>
        <p:spPr>
          <a:xfrm>
            <a:off x="7411301" y="4857668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8" name="Rectangle 67"/>
          <p:cNvSpPr/>
          <p:nvPr/>
        </p:nvSpPr>
        <p:spPr>
          <a:xfrm>
            <a:off x="7644950" y="4857668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9" name="Rectangle 68"/>
          <p:cNvSpPr/>
          <p:nvPr/>
        </p:nvSpPr>
        <p:spPr>
          <a:xfrm>
            <a:off x="7644950" y="4544271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0" name="Rectangle 69"/>
          <p:cNvSpPr/>
          <p:nvPr/>
        </p:nvSpPr>
        <p:spPr>
          <a:xfrm>
            <a:off x="7407659" y="4544271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1" name="Rectangle 70"/>
          <p:cNvSpPr/>
          <p:nvPr/>
        </p:nvSpPr>
        <p:spPr>
          <a:xfrm>
            <a:off x="7414388" y="5148835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2" name="Rectangle 71"/>
          <p:cNvSpPr/>
          <p:nvPr/>
        </p:nvSpPr>
        <p:spPr>
          <a:xfrm>
            <a:off x="7644950" y="5148834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3" name="Rectangle 72"/>
          <p:cNvSpPr/>
          <p:nvPr/>
        </p:nvSpPr>
        <p:spPr>
          <a:xfrm>
            <a:off x="8000736" y="4544271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4" name="Rectangle 73"/>
          <p:cNvSpPr/>
          <p:nvPr/>
        </p:nvSpPr>
        <p:spPr>
          <a:xfrm>
            <a:off x="8008020" y="4857668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5" name="Rectangle 74"/>
          <p:cNvSpPr/>
          <p:nvPr/>
        </p:nvSpPr>
        <p:spPr>
          <a:xfrm>
            <a:off x="8008020" y="5148836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6" name="Rectangle 75"/>
          <p:cNvSpPr/>
          <p:nvPr/>
        </p:nvSpPr>
        <p:spPr>
          <a:xfrm>
            <a:off x="8241669" y="4857668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7" name="Rectangle 76"/>
          <p:cNvSpPr/>
          <p:nvPr/>
        </p:nvSpPr>
        <p:spPr>
          <a:xfrm>
            <a:off x="8475318" y="4857668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8" name="Rectangle 77"/>
          <p:cNvSpPr/>
          <p:nvPr/>
        </p:nvSpPr>
        <p:spPr>
          <a:xfrm>
            <a:off x="8475318" y="4544271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9" name="Rectangle 78"/>
          <p:cNvSpPr/>
          <p:nvPr/>
        </p:nvSpPr>
        <p:spPr>
          <a:xfrm>
            <a:off x="8238027" y="4544271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0" name="Rectangle 79"/>
          <p:cNvSpPr/>
          <p:nvPr/>
        </p:nvSpPr>
        <p:spPr>
          <a:xfrm>
            <a:off x="8244756" y="5148835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1" name="Rectangle 80"/>
          <p:cNvSpPr/>
          <p:nvPr/>
        </p:nvSpPr>
        <p:spPr>
          <a:xfrm>
            <a:off x="8475318" y="5148834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2" name="Rectangle 81"/>
          <p:cNvSpPr/>
          <p:nvPr/>
        </p:nvSpPr>
        <p:spPr>
          <a:xfrm>
            <a:off x="8843589" y="4544263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3" name="Rectangle 82"/>
          <p:cNvSpPr/>
          <p:nvPr/>
        </p:nvSpPr>
        <p:spPr>
          <a:xfrm>
            <a:off x="8850873" y="4857660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4" name="Rectangle 83"/>
          <p:cNvSpPr/>
          <p:nvPr/>
        </p:nvSpPr>
        <p:spPr>
          <a:xfrm>
            <a:off x="8850873" y="5148828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5" name="Rectangle 84"/>
          <p:cNvSpPr/>
          <p:nvPr/>
        </p:nvSpPr>
        <p:spPr>
          <a:xfrm>
            <a:off x="9084522" y="4857660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6" name="Rectangle 85"/>
          <p:cNvSpPr/>
          <p:nvPr/>
        </p:nvSpPr>
        <p:spPr>
          <a:xfrm>
            <a:off x="9318171" y="4857660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7" name="Rectangle 86"/>
          <p:cNvSpPr/>
          <p:nvPr/>
        </p:nvSpPr>
        <p:spPr>
          <a:xfrm>
            <a:off x="9318171" y="4544263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8" name="Rectangle 87"/>
          <p:cNvSpPr/>
          <p:nvPr/>
        </p:nvSpPr>
        <p:spPr>
          <a:xfrm>
            <a:off x="9080880" y="4544263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9" name="Rectangle 88"/>
          <p:cNvSpPr/>
          <p:nvPr/>
        </p:nvSpPr>
        <p:spPr>
          <a:xfrm>
            <a:off x="9087609" y="5148827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0" name="Rectangle 89"/>
          <p:cNvSpPr/>
          <p:nvPr/>
        </p:nvSpPr>
        <p:spPr>
          <a:xfrm>
            <a:off x="9318171" y="5148826"/>
            <a:ext cx="193862" cy="2689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70B6D-156B-55C4-AF89-9A5AE4B7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52F46-9677-4258-BA00-535285AC2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6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3" grpId="0" animBg="1"/>
      <p:bldP spid="15" grpId="0" animBg="1"/>
      <p:bldP spid="17" grpId="0" animBg="1"/>
      <p:bldP spid="17" grpId="1" animBg="1"/>
      <p:bldP spid="18" grpId="0" animBg="1"/>
      <p:bldP spid="18" grpId="1" animBg="1"/>
      <p:bldP spid="18" grpId="2" animBg="1"/>
      <p:bldP spid="21" grpId="0" animBg="1"/>
      <p:bldP spid="21" grpId="1" animBg="1"/>
      <p:bldP spid="25" grpId="0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9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3" grpId="0" animBg="1"/>
      <p:bldP spid="34" grpId="0" animBg="1"/>
      <p:bldP spid="34" grpId="1" animBg="1"/>
      <p:bldP spid="35" grpId="0" animBg="1"/>
      <p:bldP spid="35" grpId="1" animBg="1"/>
      <p:bldP spid="35" grpId="2" animBg="1"/>
      <p:bldP spid="35" grpId="3" animBg="1"/>
      <p:bldP spid="36" grpId="0" animBg="1"/>
      <p:bldP spid="36" grpId="1" animBg="1"/>
      <p:bldP spid="36" grpId="2" animBg="1"/>
      <p:bldP spid="43" grpId="0" animBg="1"/>
      <p:bldP spid="44" grpId="0" animBg="1"/>
      <p:bldP spid="45" grpId="0" animBg="1"/>
      <p:bldP spid="47" grpId="0" animBg="1"/>
      <p:bldP spid="50" grpId="0" animBg="1"/>
      <p:bldP spid="51" grpId="0" animBg="1"/>
      <p:bldP spid="54" grpId="0" animBg="1"/>
      <p:bldP spid="57" grpId="0" animBg="1"/>
      <p:bldP spid="58" grpId="0" animBg="1"/>
      <p:bldP spid="58" grpId="1" animBg="1"/>
      <p:bldP spid="58" grpId="2" animBg="1"/>
      <p:bldP spid="60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4" grpId="0" animBg="1"/>
      <p:bldP spid="64" grpId="1" animBg="1"/>
      <p:bldP spid="65" grpId="0" animBg="1"/>
      <p:bldP spid="65" grpId="1" animBg="1"/>
      <p:bldP spid="65" grpId="2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2" grpId="2" animBg="1"/>
      <p:bldP spid="75" grpId="0" animBg="1"/>
      <p:bldP spid="76" grpId="0" animBg="1"/>
      <p:bldP spid="78" grpId="0" animBg="1"/>
      <p:bldP spid="81" grpId="0" animBg="1"/>
      <p:bldP spid="85" grpId="0" animBg="1"/>
      <p:bldP spid="85" grpId="1" animBg="1"/>
      <p:bldP spid="88" grpId="0" animBg="1"/>
      <p:bldP spid="88" grpId="1" animBg="1"/>
      <p:bldP spid="88" grpId="2" animBg="1"/>
      <p:bldP spid="89" grpId="0" animBg="1"/>
      <p:bldP spid="89" grpId="1" animBg="1"/>
      <p:bldP spid="89" grpId="2" animBg="1"/>
      <p:bldP spid="9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case of Sudoku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does Bob gain? (Soundness)</a:t>
            </a:r>
          </a:p>
          <a:p>
            <a:r>
              <a:rPr lang="en-US" dirty="0"/>
              <a:t>If scratching reveals inconsistency:</a:t>
            </a:r>
            <a:br>
              <a:rPr lang="en-US" dirty="0"/>
            </a:br>
            <a:r>
              <a:rPr lang="en-US" dirty="0"/>
              <a:t>Alice cheated!</a:t>
            </a:r>
          </a:p>
          <a:p>
            <a:r>
              <a:rPr lang="en-US" dirty="0"/>
              <a:t>If scratching reveals consistent values:</a:t>
            </a:r>
            <a:br>
              <a:rPr lang="en-US" dirty="0"/>
            </a:br>
            <a:r>
              <a:rPr lang="en-US" dirty="0"/>
              <a:t>Alice might have cheated...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But Bob gains some confidence in Alice </a:t>
            </a:r>
            <a:br>
              <a:rPr lang="en-US" dirty="0"/>
            </a:br>
            <a:r>
              <a:rPr lang="en-US" dirty="0"/>
              <a:t>knowing a solution.</a:t>
            </a:r>
          </a:p>
        </p:txBody>
      </p:sp>
      <p:pic>
        <p:nvPicPr>
          <p:cNvPr id="5" name="Picture 4" descr="Ähnliches F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711" y="3346774"/>
            <a:ext cx="1110503" cy="130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CB8DA-B188-AFF2-B44B-E8B84B1F2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63188-68D2-342A-E8E7-099779276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case of Sudoku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Bob choose from 28 possible “challenges“</a:t>
                </a:r>
              </a:p>
              <a:p>
                <a:r>
                  <a:rPr lang="en-US" dirty="0"/>
                  <a:t>If Alice is cheating she gets caught with prob.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Cheating Alice has chance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</m:oMath>
                </a14:m>
                <a:r>
                  <a:rPr lang="en-US" dirty="0"/>
                  <a:t> to succeed</a:t>
                </a:r>
              </a:p>
              <a:p>
                <a:r>
                  <a:rPr lang="en-US" dirty="0"/>
                  <a:t>Repeating protocol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 means Alice’s </a:t>
                </a:r>
                <a:br>
                  <a:rPr lang="en-US" dirty="0"/>
                </a:br>
                <a:r>
                  <a:rPr lang="en-US" dirty="0"/>
                  <a:t>cheating probability goes down to 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27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0.05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2500</m:t>
                    </m:r>
                  </m:oMath>
                </a14:m>
                <a:r>
                  <a:rPr lang="en-US" dirty="0"/>
                  <a:t>, Alice caught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0.99</m:t>
                    </m:r>
                  </m:oMath>
                </a14:m>
                <a:r>
                  <a:rPr lang="en-US" dirty="0"/>
                  <a:t> probability.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Ähnliches F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830" y="3875692"/>
            <a:ext cx="1110503" cy="130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5D606-8826-F7B3-65AA-F4A19919F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2E633-B41B-BFA2-14D7-C742AD670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684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case of Sudoku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(Honest-Verifier) Zero-knowledge:</a:t>
            </a:r>
          </a:p>
          <a:p>
            <a:r>
              <a:rPr lang="en-US" dirty="0"/>
              <a:t>We want to show that (honest) Bob does not learn anything about the secret (i.e., the Sudoku solution)</a:t>
            </a:r>
          </a:p>
          <a:p>
            <a:r>
              <a:rPr lang="en-US" dirty="0"/>
              <a:t>We will prove: Everything he learns, he could have generated himself.</a:t>
            </a:r>
          </a:p>
          <a:p>
            <a:r>
              <a:rPr lang="en-US" dirty="0"/>
              <a:t>Can be proved showing that Bob (without knowing the secret) could have generated valid protocol transcripts that are indistinguishable from those obtained by communicating with Alice.</a:t>
            </a:r>
          </a:p>
        </p:txBody>
      </p:sp>
      <p:pic>
        <p:nvPicPr>
          <p:cNvPr id="5" name="Picture 4" descr="Ähnliches F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29" y="5337782"/>
            <a:ext cx="849192" cy="100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9411821" y="4518549"/>
            <a:ext cx="914400" cy="612648"/>
          </a:xfrm>
          <a:prstGeom prst="cloudCallou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  <a:latin typeface="Arial Black" panose="020B0A04020102020204" pitchFamily="34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96C4AB-8D4B-433F-6601-4087ADFBE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D398E69-8ECC-B624-AA50-DF101D43C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59924-2E96-A220-BD02-DBBC04A91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Outline</a:t>
            </a:r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520783-312D-EF92-3018-70B0FB831605}"/>
              </a:ext>
            </a:extLst>
          </p:cNvPr>
          <p:cNvGrpSpPr/>
          <p:nvPr/>
        </p:nvGrpSpPr>
        <p:grpSpPr>
          <a:xfrm>
            <a:off x="1017654" y="2046259"/>
            <a:ext cx="2248829" cy="633984"/>
            <a:chOff x="810390" y="2034067"/>
            <a:chExt cx="2248829" cy="63398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DFF0DEA-1C5A-3614-8CB6-D23E811A2020}"/>
                </a:ext>
              </a:extLst>
            </p:cNvPr>
            <p:cNvSpPr/>
            <p:nvPr/>
          </p:nvSpPr>
          <p:spPr>
            <a:xfrm>
              <a:off x="1447557" y="2034067"/>
              <a:ext cx="780288" cy="63398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ea typeface="Calibri"/>
                  <a:cs typeface="Calibri"/>
                </a:rPr>
                <a:t>F</a:t>
              </a:r>
              <a:endParaRPr lang="en-US" sz="2000" b="1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7AC6E71-B980-842F-4797-11B5A0437C86}"/>
                </a:ext>
              </a:extLst>
            </p:cNvPr>
            <p:cNvSpPr txBox="1"/>
            <p:nvPr/>
          </p:nvSpPr>
          <p:spPr>
            <a:xfrm>
              <a:off x="810390" y="2163702"/>
              <a:ext cx="438318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>
                  <a:ea typeface="Calibri"/>
                  <a:cs typeface="Calibri"/>
                </a:rPr>
                <a:t>x</a:t>
              </a:r>
              <a:endParaRPr lang="en-US" dirty="0">
                <a:ea typeface="Calibri" panose="020F0502020204030204"/>
                <a:cs typeface="Calibri" panose="020F0502020204030204"/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94385A3-975D-4E20-3C75-075D0043939E}"/>
                </a:ext>
              </a:extLst>
            </p:cNvPr>
            <p:cNvCxnSpPr/>
            <p:nvPr/>
          </p:nvCxnSpPr>
          <p:spPr>
            <a:xfrm>
              <a:off x="1057275" y="2346578"/>
              <a:ext cx="341376" cy="60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E4AE792-6697-8C8C-FAA5-7BABE79CE06A}"/>
                </a:ext>
              </a:extLst>
            </p:cNvPr>
            <p:cNvCxnSpPr>
              <a:cxnSpLocks/>
            </p:cNvCxnSpPr>
            <p:nvPr/>
          </p:nvCxnSpPr>
          <p:spPr>
            <a:xfrm>
              <a:off x="2288667" y="2346578"/>
              <a:ext cx="359664" cy="60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CC9B8B-9FE2-7DC2-CD51-2A3F63D22AD5}"/>
                </a:ext>
              </a:extLst>
            </p:cNvPr>
            <p:cNvSpPr txBox="1"/>
            <p:nvPr/>
          </p:nvSpPr>
          <p:spPr>
            <a:xfrm>
              <a:off x="2620901" y="2163701"/>
              <a:ext cx="438318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>
                  <a:ea typeface="Calibri"/>
                  <a:cs typeface="Calibri"/>
                </a:rPr>
                <a:t>y</a:t>
              </a:r>
              <a:endParaRPr lang="en-US" dirty="0">
                <a:ea typeface="Calibri" panose="020F0502020204030204"/>
                <a:cs typeface="Calibri" panose="020F0502020204030204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B19D7CF-E1C4-DD1B-D92D-A66D5239BB0D}"/>
              </a:ext>
            </a:extLst>
          </p:cNvPr>
          <p:cNvGrpSpPr/>
          <p:nvPr/>
        </p:nvGrpSpPr>
        <p:grpSpPr>
          <a:xfrm>
            <a:off x="7558661" y="1572389"/>
            <a:ext cx="3437550" cy="2003060"/>
            <a:chOff x="5900549" y="1426085"/>
            <a:chExt cx="3437550" cy="20030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9E6EC9-5AA3-47B9-23A0-E3629A661CD9}"/>
                </a:ext>
              </a:extLst>
            </p:cNvPr>
            <p:cNvSpPr txBox="1"/>
            <p:nvPr/>
          </p:nvSpPr>
          <p:spPr>
            <a:xfrm>
              <a:off x="7162421" y="1426085"/>
              <a:ext cx="87723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>
                  <a:ea typeface="Calibri"/>
                  <a:cs typeface="Calibri"/>
                </a:rPr>
                <a:t>P</a:t>
              </a:r>
              <a:r>
                <a:rPr lang="en-US" b="1" baseline="-25000" dirty="0">
                  <a:ea typeface="Calibri"/>
                  <a:cs typeface="Calibri"/>
                </a:rPr>
                <a:t>1</a:t>
              </a:r>
              <a:r>
                <a:rPr lang="en-US" b="1" dirty="0">
                  <a:ea typeface="Calibri"/>
                  <a:cs typeface="Calibri"/>
                </a:rPr>
                <a:t>([x]</a:t>
              </a:r>
              <a:r>
                <a:rPr lang="en-US" b="1" baseline="-25000" dirty="0">
                  <a:ea typeface="Calibri"/>
                  <a:cs typeface="Calibri"/>
                </a:rPr>
                <a:t>1</a:t>
              </a:r>
              <a:r>
                <a:rPr lang="en-US" b="1" dirty="0">
                  <a:ea typeface="Calibri"/>
                  <a:cs typeface="Calibri"/>
                </a:rPr>
                <a:t>)</a:t>
              </a:r>
              <a:endParaRPr lang="en-US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4D9CB9-D773-B892-525C-71C61AE42DA2}"/>
                </a:ext>
              </a:extLst>
            </p:cNvPr>
            <p:cNvSpPr txBox="1"/>
            <p:nvPr/>
          </p:nvSpPr>
          <p:spPr>
            <a:xfrm>
              <a:off x="8460869" y="2224661"/>
              <a:ext cx="87723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>
                  <a:ea typeface="Calibri"/>
                  <a:cs typeface="Calibri"/>
                </a:rPr>
                <a:t>P</a:t>
              </a:r>
              <a:r>
                <a:rPr lang="en-US" b="1" baseline="-25000" dirty="0">
                  <a:ea typeface="Calibri"/>
                  <a:cs typeface="Calibri"/>
                </a:rPr>
                <a:t>2</a:t>
              </a:r>
              <a:r>
                <a:rPr lang="en-US" b="1" dirty="0">
                  <a:ea typeface="Calibri"/>
                  <a:cs typeface="Calibri"/>
                </a:rPr>
                <a:t>([x]</a:t>
              </a:r>
              <a:r>
                <a:rPr lang="en-US" b="1" baseline="-25000" dirty="0">
                  <a:ea typeface="Calibri"/>
                  <a:cs typeface="Calibri"/>
                </a:rPr>
                <a:t>2</a:t>
              </a:r>
              <a:r>
                <a:rPr lang="en-US" b="1" dirty="0">
                  <a:ea typeface="Calibri"/>
                  <a:cs typeface="Calibri"/>
                </a:rPr>
                <a:t>)</a:t>
              </a:r>
              <a:endParaRPr lang="en-US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F467040-6712-B0A2-9120-32C6AF60A77A}"/>
                </a:ext>
              </a:extLst>
            </p:cNvPr>
            <p:cNvSpPr txBox="1"/>
            <p:nvPr/>
          </p:nvSpPr>
          <p:spPr>
            <a:xfrm>
              <a:off x="5900549" y="2206373"/>
              <a:ext cx="87723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>
                  <a:ea typeface="Calibri"/>
                  <a:cs typeface="Calibri"/>
                </a:rPr>
                <a:t>P</a:t>
              </a:r>
              <a:r>
                <a:rPr lang="en-US" b="1" baseline="-25000" dirty="0">
                  <a:ea typeface="Calibri"/>
                  <a:cs typeface="Calibri"/>
                </a:rPr>
                <a:t>5</a:t>
              </a:r>
              <a:r>
                <a:rPr lang="en-US" b="1" dirty="0">
                  <a:ea typeface="Calibri"/>
                  <a:cs typeface="Calibri"/>
                </a:rPr>
                <a:t>([x]</a:t>
              </a:r>
              <a:r>
                <a:rPr lang="en-US" b="1" baseline="-25000" dirty="0">
                  <a:ea typeface="Calibri"/>
                  <a:cs typeface="Calibri"/>
                </a:rPr>
                <a:t>5</a:t>
              </a:r>
              <a:r>
                <a:rPr lang="en-US" b="1" dirty="0">
                  <a:ea typeface="Calibri"/>
                  <a:cs typeface="Calibri"/>
                </a:rPr>
                <a:t>)</a:t>
              </a:r>
              <a:endParaRPr lang="en-US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2C19606-5CF4-1534-65E9-4CE5DF37FE3F}"/>
                </a:ext>
              </a:extLst>
            </p:cNvPr>
            <p:cNvSpPr txBox="1"/>
            <p:nvPr/>
          </p:nvSpPr>
          <p:spPr>
            <a:xfrm>
              <a:off x="6510149" y="3059813"/>
              <a:ext cx="87723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>
                  <a:ea typeface="Calibri"/>
                  <a:cs typeface="Calibri"/>
                </a:rPr>
                <a:t>P</a:t>
              </a:r>
              <a:r>
                <a:rPr lang="en-US" b="1" baseline="-25000" dirty="0">
                  <a:ea typeface="Calibri"/>
                  <a:cs typeface="Calibri"/>
                </a:rPr>
                <a:t>4</a:t>
              </a:r>
              <a:r>
                <a:rPr lang="en-US" b="1" dirty="0">
                  <a:ea typeface="Calibri"/>
                  <a:cs typeface="Calibri"/>
                </a:rPr>
                <a:t>([x]</a:t>
              </a:r>
              <a:r>
                <a:rPr lang="en-US" b="1" baseline="-25000" dirty="0">
                  <a:ea typeface="Calibri"/>
                  <a:cs typeface="Calibri"/>
                </a:rPr>
                <a:t>4</a:t>
              </a:r>
              <a:r>
                <a:rPr lang="en-US" b="1" dirty="0">
                  <a:ea typeface="Calibri"/>
                  <a:cs typeface="Calibri"/>
                </a:rPr>
                <a:t>)</a:t>
              </a:r>
              <a:endParaRPr lang="en-US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29E8428-987C-C2E4-05E2-A9983F6CA046}"/>
                </a:ext>
              </a:extLst>
            </p:cNvPr>
            <p:cNvSpPr txBox="1"/>
            <p:nvPr/>
          </p:nvSpPr>
          <p:spPr>
            <a:xfrm>
              <a:off x="7814693" y="3059813"/>
              <a:ext cx="87723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>
                  <a:ea typeface="Calibri"/>
                  <a:cs typeface="Calibri"/>
                </a:rPr>
                <a:t>P</a:t>
              </a:r>
              <a:r>
                <a:rPr lang="en-US" b="1" baseline="-25000" dirty="0">
                  <a:ea typeface="Calibri"/>
                  <a:cs typeface="Calibri"/>
                </a:rPr>
                <a:t>3</a:t>
              </a:r>
              <a:r>
                <a:rPr lang="en-US" b="1" dirty="0">
                  <a:ea typeface="Calibri"/>
                  <a:cs typeface="Calibri"/>
                </a:rPr>
                <a:t>([x]</a:t>
              </a:r>
              <a:r>
                <a:rPr lang="en-US" b="1" baseline="-25000" dirty="0">
                  <a:ea typeface="Calibri"/>
                  <a:cs typeface="Calibri"/>
                </a:rPr>
                <a:t>3</a:t>
              </a:r>
              <a:r>
                <a:rPr lang="en-US" b="1" dirty="0">
                  <a:ea typeface="Calibri"/>
                  <a:cs typeface="Calibri"/>
                </a:rPr>
                <a:t>)</a:t>
              </a:r>
              <a:endParaRPr lang="en-US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16" name="Cloud 15">
              <a:extLst>
                <a:ext uri="{FF2B5EF4-FFF2-40B4-BE49-F238E27FC236}">
                  <a16:creationId xmlns:a16="http://schemas.microsoft.com/office/drawing/2014/main" id="{DE8E3894-07DB-D5DA-2F92-32EE8FBE9EE2}"/>
                </a:ext>
              </a:extLst>
            </p:cNvPr>
            <p:cNvSpPr/>
            <p:nvPr/>
          </p:nvSpPr>
          <p:spPr>
            <a:xfrm>
              <a:off x="7099574" y="2121407"/>
              <a:ext cx="987551" cy="719328"/>
            </a:xfrm>
            <a:prstGeom prst="clou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FA097F3-76BA-18FA-1BB0-AC7A3227077B}"/>
                </a:ext>
              </a:extLst>
            </p:cNvPr>
            <p:cNvGrpSpPr/>
            <p:nvPr/>
          </p:nvGrpSpPr>
          <p:grpSpPr>
            <a:xfrm>
              <a:off x="6720459" y="2358770"/>
              <a:ext cx="341376" cy="103632"/>
              <a:chOff x="6988683" y="2346578"/>
              <a:chExt cx="341376" cy="103632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6AF32C34-B186-9FF8-0DE4-97F565481A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346578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C04F1102-94D8-F51F-DF4B-43BF266DAE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444114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6F65CD6-C305-7023-0D13-86CCD9A1DBA1}"/>
                </a:ext>
              </a:extLst>
            </p:cNvPr>
            <p:cNvGrpSpPr/>
            <p:nvPr/>
          </p:nvGrpSpPr>
          <p:grpSpPr>
            <a:xfrm rot="5400000">
              <a:off x="7427594" y="1895474"/>
              <a:ext cx="341376" cy="103632"/>
              <a:chOff x="6988683" y="2346578"/>
              <a:chExt cx="341376" cy="103632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0BF118AC-8BB9-4597-AC5E-936F51B0D3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346578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8AB20946-75D9-73BC-E056-3E8F3C88AE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444114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3915831-6D5A-43A9-258C-2C0ED853160B}"/>
                </a:ext>
              </a:extLst>
            </p:cNvPr>
            <p:cNvGrpSpPr/>
            <p:nvPr/>
          </p:nvGrpSpPr>
          <p:grpSpPr>
            <a:xfrm rot="-3360000">
              <a:off x="7019163" y="2913506"/>
              <a:ext cx="341376" cy="103632"/>
              <a:chOff x="6988683" y="2346578"/>
              <a:chExt cx="341376" cy="103632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BA0591E0-52CB-BD0C-3196-85CCF2FC94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346578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ECD53510-D1D1-16A3-3BC6-625CE20120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444114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B7FEA33-839E-B5D2-A02F-9641BA290020}"/>
                </a:ext>
              </a:extLst>
            </p:cNvPr>
            <p:cNvGrpSpPr/>
            <p:nvPr/>
          </p:nvGrpSpPr>
          <p:grpSpPr>
            <a:xfrm rot="3120000">
              <a:off x="7842123" y="2907410"/>
              <a:ext cx="341376" cy="103632"/>
              <a:chOff x="6988683" y="2346578"/>
              <a:chExt cx="341376" cy="103632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12BAD948-6340-60E7-A84F-F508D85D46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346578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B230D440-0506-5257-CA90-683E5C21F6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444114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A3DCEEB-243C-B8FE-43C8-F3B550716FEF}"/>
                </a:ext>
              </a:extLst>
            </p:cNvPr>
            <p:cNvGrpSpPr/>
            <p:nvPr/>
          </p:nvGrpSpPr>
          <p:grpSpPr>
            <a:xfrm>
              <a:off x="8159115" y="2358770"/>
              <a:ext cx="341376" cy="103632"/>
              <a:chOff x="6988683" y="2346578"/>
              <a:chExt cx="341376" cy="103632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EC324F56-6CD3-70E4-D1CC-3D3E0566D1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346578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FE7C7A55-D3C1-7DCC-B6FC-B257C2467B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444114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375C08ED-4136-8EED-DBD2-C414AC7EC789}"/>
              </a:ext>
            </a:extLst>
          </p:cNvPr>
          <p:cNvSpPr/>
          <p:nvPr/>
        </p:nvSpPr>
        <p:spPr>
          <a:xfrm>
            <a:off x="4548425" y="2299540"/>
            <a:ext cx="1755648" cy="26212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D23ABF-6C41-4403-EE79-E61235131456}"/>
              </a:ext>
            </a:extLst>
          </p:cNvPr>
          <p:cNvSpPr txBox="1"/>
          <p:nvPr/>
        </p:nvSpPr>
        <p:spPr>
          <a:xfrm>
            <a:off x="4346070" y="1877190"/>
            <a:ext cx="243171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Calibri"/>
                <a:cs typeface="Calibri"/>
              </a:rPr>
              <a:t>x = [x]</a:t>
            </a:r>
            <a:r>
              <a:rPr lang="en-US" b="1" baseline="-25000" dirty="0">
                <a:ea typeface="Calibri"/>
                <a:cs typeface="Calibri"/>
              </a:rPr>
              <a:t>1</a:t>
            </a:r>
            <a:r>
              <a:rPr lang="en-US" b="1" dirty="0">
                <a:ea typeface="Calibri"/>
                <a:cs typeface="Calibri"/>
              </a:rPr>
              <a:t> + [x]</a:t>
            </a:r>
            <a:r>
              <a:rPr lang="en-US" b="1" baseline="-25000" dirty="0">
                <a:ea typeface="Calibri"/>
                <a:cs typeface="Calibri"/>
              </a:rPr>
              <a:t>2</a:t>
            </a:r>
            <a:r>
              <a:rPr lang="en-US" b="1" dirty="0">
                <a:ea typeface="Calibri"/>
                <a:cs typeface="Calibri"/>
              </a:rPr>
              <a:t> + … + [x]</a:t>
            </a:r>
            <a:r>
              <a:rPr lang="en-US" b="1" baseline="-25000" dirty="0">
                <a:ea typeface="Calibri"/>
                <a:cs typeface="Calibri"/>
              </a:rPr>
              <a:t>N</a:t>
            </a:r>
            <a:endParaRPr lang="en-US" baseline="-250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F58992B-7AE1-A43E-8D60-4034D3AF7B71}"/>
              </a:ext>
            </a:extLst>
          </p:cNvPr>
          <p:cNvSpPr txBox="1"/>
          <p:nvPr/>
        </p:nvSpPr>
        <p:spPr>
          <a:xfrm>
            <a:off x="4248533" y="2559941"/>
            <a:ext cx="26328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Calibri"/>
                <a:cs typeface="Calibri"/>
              </a:rPr>
              <a:t>C([x]</a:t>
            </a:r>
            <a:r>
              <a:rPr lang="en-US" b="1" baseline="-25000" dirty="0">
                <a:ea typeface="Calibri"/>
                <a:cs typeface="Calibri"/>
              </a:rPr>
              <a:t>1</a:t>
            </a:r>
            <a:r>
              <a:rPr lang="en-US" b="1" dirty="0">
                <a:ea typeface="Calibri"/>
                <a:cs typeface="Calibri"/>
              </a:rPr>
              <a:t>, [x]</a:t>
            </a:r>
            <a:r>
              <a:rPr lang="en-US" b="1" baseline="-25000" dirty="0">
                <a:ea typeface="Calibri"/>
                <a:cs typeface="Calibri"/>
              </a:rPr>
              <a:t>2</a:t>
            </a:r>
            <a:r>
              <a:rPr lang="en-US" b="1" dirty="0">
                <a:ea typeface="Calibri"/>
                <a:cs typeface="Calibri"/>
              </a:rPr>
              <a:t>, …, [x]</a:t>
            </a:r>
            <a:r>
              <a:rPr lang="en-US" b="1" baseline="-25000" dirty="0">
                <a:ea typeface="Calibri"/>
                <a:cs typeface="Calibri"/>
              </a:rPr>
              <a:t>N</a:t>
            </a:r>
            <a:r>
              <a:rPr lang="en-US" b="1" dirty="0">
                <a:ea typeface="Calibri"/>
                <a:cs typeface="Calibri"/>
              </a:rPr>
              <a:t>) = F(x) 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D74596C-0FAF-1881-E651-796C54DA0E41}"/>
              </a:ext>
            </a:extLst>
          </p:cNvPr>
          <p:cNvGrpSpPr/>
          <p:nvPr/>
        </p:nvGrpSpPr>
        <p:grpSpPr>
          <a:xfrm>
            <a:off x="7097632" y="4454881"/>
            <a:ext cx="4370831" cy="2146479"/>
            <a:chOff x="6329536" y="4576801"/>
            <a:chExt cx="4370831" cy="2146479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A547D3F-F867-A05E-D466-A551884B127B}"/>
                </a:ext>
              </a:extLst>
            </p:cNvPr>
            <p:cNvGrpSpPr/>
            <p:nvPr/>
          </p:nvGrpSpPr>
          <p:grpSpPr>
            <a:xfrm>
              <a:off x="7132992" y="4612847"/>
              <a:ext cx="3530365" cy="2110433"/>
              <a:chOff x="1482000" y="1637999"/>
              <a:chExt cx="6411027" cy="3566867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A7182E2-DB67-63C5-C41F-7B6D12B40CAA}"/>
                  </a:ext>
                </a:extLst>
              </p:cNvPr>
              <p:cNvSpPr txBox="1"/>
              <p:nvPr/>
            </p:nvSpPr>
            <p:spPr>
              <a:xfrm>
                <a:off x="1482000" y="1637999"/>
                <a:ext cx="2267999" cy="780266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nl-NL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50" b="1" u="sng">
                    <a:cs typeface="Calibri"/>
                  </a:rPr>
                  <a:t>Prover P (</a:t>
                </a:r>
                <a:r>
                  <a:rPr lang="en-US" sz="1050" b="1" u="sng" err="1">
                    <a:cs typeface="Calibri"/>
                  </a:rPr>
                  <a:t>sk</a:t>
                </a:r>
                <a:r>
                  <a:rPr lang="en-US" sz="1050" b="1" u="sng">
                    <a:cs typeface="Calibri"/>
                  </a:rPr>
                  <a:t>)</a:t>
                </a:r>
                <a:endParaRPr lang="en-US" sz="1050" b="1" u="sng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B4014FE-72B2-F750-5A0B-004794247300}"/>
                  </a:ext>
                </a:extLst>
              </p:cNvPr>
              <p:cNvSpPr txBox="1"/>
              <p:nvPr/>
            </p:nvSpPr>
            <p:spPr>
              <a:xfrm>
                <a:off x="5624497" y="1637999"/>
                <a:ext cx="2268000" cy="78026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nl-NL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50" b="1" u="sng">
                    <a:cs typeface="Calibri"/>
                  </a:rPr>
                  <a:t>Verifier V (pk)</a:t>
                </a:r>
                <a:endParaRPr lang="en-US" sz="1050" b="1" u="sng"/>
              </a:p>
            </p:txBody>
          </p: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C6254CE8-7033-53E5-7EEF-FA42B362B9BB}"/>
                  </a:ext>
                </a:extLst>
              </p:cNvPr>
              <p:cNvCxnSpPr/>
              <p:nvPr/>
            </p:nvCxnSpPr>
            <p:spPr>
              <a:xfrm>
                <a:off x="3786900" y="2649899"/>
                <a:ext cx="1593831" cy="511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7D775BED-D7E4-3620-7150-12252B1C52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88098" y="3440638"/>
                <a:ext cx="1540735" cy="923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068960BD-DDB2-1E13-9DB3-E351044C48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11283" y="4263900"/>
                <a:ext cx="1558185" cy="739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697ADA3-04F2-8CE0-3B32-2EDA091FCD2A}"/>
                  </a:ext>
                </a:extLst>
              </p:cNvPr>
              <p:cNvSpPr txBox="1"/>
              <p:nvPr/>
            </p:nvSpPr>
            <p:spPr>
              <a:xfrm>
                <a:off x="4366669" y="2205395"/>
                <a:ext cx="426000" cy="494168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nl-NL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50" dirty="0">
                    <a:ea typeface="Calibri"/>
                    <a:cs typeface="Calibri"/>
                  </a:rPr>
                  <a:t>w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59F4273-DF13-D86C-0A35-A449521272A0}"/>
                  </a:ext>
                </a:extLst>
              </p:cNvPr>
              <p:cNvSpPr txBox="1"/>
              <p:nvPr/>
            </p:nvSpPr>
            <p:spPr>
              <a:xfrm>
                <a:off x="4403246" y="2980162"/>
                <a:ext cx="426000" cy="494168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nl-NL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50">
                    <a:cs typeface="Calibri"/>
                  </a:rPr>
                  <a:t>c</a:t>
                </a:r>
                <a:endParaRPr lang="en-US" sz="105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CC017BD-3BF1-F241-E139-BD613A582C64}"/>
                  </a:ext>
                </a:extLst>
              </p:cNvPr>
              <p:cNvSpPr txBox="1"/>
              <p:nvPr/>
            </p:nvSpPr>
            <p:spPr>
              <a:xfrm>
                <a:off x="4403246" y="3854817"/>
                <a:ext cx="426000" cy="494168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nl-NL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50">
                    <a:cs typeface="Calibri"/>
                  </a:rPr>
                  <a:t>z</a:t>
                </a:r>
                <a:endParaRPr lang="en-US" sz="105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4BAC1D6-EB8F-F089-22D6-BEC9A6EA1223}"/>
                  </a:ext>
                </a:extLst>
              </p:cNvPr>
              <p:cNvSpPr txBox="1"/>
              <p:nvPr/>
            </p:nvSpPr>
            <p:spPr>
              <a:xfrm>
                <a:off x="1530742" y="2312972"/>
                <a:ext cx="1996035" cy="676231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dirty="0">
                    <a:ea typeface="Calibri"/>
                    <a:cs typeface="Calibri"/>
                  </a:rPr>
                  <a:t>w &lt;- Commit(</a:t>
                </a:r>
                <a:r>
                  <a:rPr lang="en-US" sz="1000" err="1">
                    <a:ea typeface="Calibri"/>
                    <a:cs typeface="Calibri"/>
                  </a:rPr>
                  <a:t>sk</a:t>
                </a:r>
                <a:r>
                  <a:rPr lang="en-US" sz="1000" dirty="0">
                    <a:ea typeface="Calibri"/>
                    <a:cs typeface="Calibri"/>
                  </a:rPr>
                  <a:t>)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2BD7457-7E2E-F30C-E908-9011C2BE0760}"/>
                  </a:ext>
                </a:extLst>
              </p:cNvPr>
              <p:cNvSpPr txBox="1"/>
              <p:nvPr/>
            </p:nvSpPr>
            <p:spPr>
              <a:xfrm>
                <a:off x="5593541" y="3122175"/>
                <a:ext cx="1807220" cy="67623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dirty="0">
                    <a:ea typeface="Calibri"/>
                    <a:cs typeface="Calibri"/>
                  </a:rPr>
                  <a:t>c &lt;-</a:t>
                </a:r>
                <a:r>
                  <a:rPr lang="en-US" sz="1000" baseline="-25000" dirty="0">
                    <a:ea typeface="Calibri"/>
                    <a:cs typeface="Calibri"/>
                  </a:rPr>
                  <a:t>R</a:t>
                </a:r>
                <a:r>
                  <a:rPr lang="en-US" sz="1000" dirty="0">
                    <a:ea typeface="Calibri"/>
                    <a:cs typeface="Calibri"/>
                  </a:rPr>
                  <a:t> </a:t>
                </a:r>
                <a:r>
                  <a:rPr lang="en-US" sz="1000" err="1">
                    <a:ea typeface="Calibri"/>
                    <a:cs typeface="Calibri"/>
                  </a:rPr>
                  <a:t>CSpace</a:t>
                </a:r>
                <a:endParaRPr lang="en-US" sz="1000">
                  <a:ea typeface="Calibri"/>
                  <a:cs typeface="Calibri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3B09405-7C2D-926D-6DE0-2F28FABC3A93}"/>
                  </a:ext>
                </a:extLst>
              </p:cNvPr>
              <p:cNvSpPr txBox="1"/>
              <p:nvPr/>
            </p:nvSpPr>
            <p:spPr>
              <a:xfrm>
                <a:off x="1530742" y="3897663"/>
                <a:ext cx="2414122" cy="936319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dirty="0">
                    <a:ea typeface="Calibri"/>
                    <a:cs typeface="Calibri"/>
                  </a:rPr>
                  <a:t>z &lt;- Response(</a:t>
                </a:r>
                <a:r>
                  <a:rPr lang="en-US" sz="1000" err="1">
                    <a:ea typeface="Calibri"/>
                    <a:cs typeface="Calibri"/>
                  </a:rPr>
                  <a:t>sk,w,c</a:t>
                </a:r>
                <a:r>
                  <a:rPr lang="en-US" sz="1000" dirty="0">
                    <a:ea typeface="Calibri"/>
                    <a:cs typeface="Calibri"/>
                  </a:rPr>
                  <a:t>)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0AEFBBF-1A6E-335A-E51E-A81401EAEB70}"/>
                  </a:ext>
                </a:extLst>
              </p:cNvPr>
              <p:cNvSpPr txBox="1"/>
              <p:nvPr/>
            </p:nvSpPr>
            <p:spPr>
              <a:xfrm>
                <a:off x="5600283" y="4268548"/>
                <a:ext cx="2292744" cy="936318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dirty="0">
                    <a:ea typeface="Calibri"/>
                    <a:cs typeface="Calibri"/>
                  </a:rPr>
                  <a:t>b &lt;- Verify(</a:t>
                </a:r>
                <a:r>
                  <a:rPr lang="en-US" sz="1000" err="1">
                    <a:ea typeface="Calibri"/>
                    <a:cs typeface="Calibri"/>
                  </a:rPr>
                  <a:t>pk,w,c,z</a:t>
                </a:r>
                <a:r>
                  <a:rPr lang="en-US" sz="1000" dirty="0">
                    <a:ea typeface="Calibri"/>
                    <a:cs typeface="Calibri"/>
                  </a:rPr>
                  <a:t>)</a:t>
                </a:r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A87FB01-5577-6392-B5A3-CDFCEF149AD5}"/>
                </a:ext>
              </a:extLst>
            </p:cNvPr>
            <p:cNvSpPr/>
            <p:nvPr/>
          </p:nvSpPr>
          <p:spPr>
            <a:xfrm>
              <a:off x="6329536" y="4576801"/>
              <a:ext cx="4370831" cy="1901952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19AA81D0-555B-5F9B-F4C3-3CC848CC2FEB}"/>
              </a:ext>
            </a:extLst>
          </p:cNvPr>
          <p:cNvSpPr/>
          <p:nvPr/>
        </p:nvSpPr>
        <p:spPr>
          <a:xfrm rot="5400000">
            <a:off x="8846105" y="3835732"/>
            <a:ext cx="853440" cy="26212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3360D7C-5B0C-8F30-D89D-D3B9C0AC70F0}"/>
              </a:ext>
            </a:extLst>
          </p:cNvPr>
          <p:cNvSpPr txBox="1"/>
          <p:nvPr/>
        </p:nvSpPr>
        <p:spPr>
          <a:xfrm>
            <a:off x="9405749" y="3748661"/>
            <a:ext cx="259020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Calibri"/>
                <a:cs typeface="Calibri"/>
              </a:rPr>
              <a:t>MPC in the Head</a:t>
            </a:r>
            <a:endParaRPr lang="en-US" b="1" baseline="-25000" dirty="0" err="1">
              <a:ea typeface="Calibri"/>
              <a:cs typeface="Calibri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0ECA36E-4C00-5B72-79FE-A5AD88CACEFF}"/>
              </a:ext>
            </a:extLst>
          </p:cNvPr>
          <p:cNvSpPr txBox="1"/>
          <p:nvPr/>
        </p:nvSpPr>
        <p:spPr>
          <a:xfrm>
            <a:off x="293470" y="1526589"/>
            <a:ext cx="11059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OWF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8F4A40C-AC24-5ADD-ACA5-0A9503410DF3}"/>
              </a:ext>
            </a:extLst>
          </p:cNvPr>
          <p:cNvSpPr txBox="1"/>
          <p:nvPr/>
        </p:nvSpPr>
        <p:spPr>
          <a:xfrm>
            <a:off x="7096605" y="1526588"/>
            <a:ext cx="11059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MPC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30C1CF1-E1F6-74FB-073B-27CA4FDB9419}"/>
              </a:ext>
            </a:extLst>
          </p:cNvPr>
          <p:cNvSpPr txBox="1"/>
          <p:nvPr/>
        </p:nvSpPr>
        <p:spPr>
          <a:xfrm>
            <a:off x="7096605" y="4452668"/>
            <a:ext cx="11059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IDS</a:t>
            </a:r>
          </a:p>
        </p:txBody>
      </p:sp>
      <p:pic>
        <p:nvPicPr>
          <p:cNvPr id="71" name="Picture 70" descr="Woman clipart">
            <a:extLst>
              <a:ext uri="{FF2B5EF4-FFF2-40B4-BE49-F238E27FC236}">
                <a16:creationId xmlns:a16="http://schemas.microsoft.com/office/drawing/2014/main" id="{1AE47028-FCA1-5914-06A7-CCB7E799C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277" y="4419600"/>
            <a:ext cx="350710" cy="603503"/>
          </a:xfrm>
          <a:prstGeom prst="rect">
            <a:avLst/>
          </a:prstGeom>
        </p:spPr>
      </p:pic>
      <p:pic>
        <p:nvPicPr>
          <p:cNvPr id="75" name="Picture 74" descr="Man clipart">
            <a:extLst>
              <a:ext uri="{FF2B5EF4-FFF2-40B4-BE49-F238E27FC236}">
                <a16:creationId xmlns:a16="http://schemas.microsoft.com/office/drawing/2014/main" id="{3D015F9D-C950-1A84-24B9-D492CE584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982182" y="4395216"/>
            <a:ext cx="351091" cy="603503"/>
          </a:xfrm>
          <a:prstGeom prst="rect">
            <a:avLst/>
          </a:prstGeom>
        </p:spPr>
      </p:pic>
      <p:pic>
        <p:nvPicPr>
          <p:cNvPr id="76" name="Picture 75" descr="Document clipart">
            <a:extLst>
              <a:ext uri="{FF2B5EF4-FFF2-40B4-BE49-F238E27FC236}">
                <a16:creationId xmlns:a16="http://schemas.microsoft.com/office/drawing/2014/main" id="{B7658CB6-D66E-28C4-A66F-4E918804E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953" y="5174512"/>
            <a:ext cx="248156" cy="291303"/>
          </a:xfrm>
          <a:prstGeom prst="rect">
            <a:avLst/>
          </a:prstGeom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CB9D452A-99D4-FCF6-1BC7-A7FB780A0068}"/>
              </a:ext>
            </a:extLst>
          </p:cNvPr>
          <p:cNvGrpSpPr/>
          <p:nvPr/>
        </p:nvGrpSpPr>
        <p:grpSpPr>
          <a:xfrm>
            <a:off x="1000887" y="5195698"/>
            <a:ext cx="447263" cy="253916"/>
            <a:chOff x="769239" y="5372482"/>
            <a:chExt cx="447263" cy="253916"/>
          </a:xfrm>
        </p:grpSpPr>
        <p:pic>
          <p:nvPicPr>
            <p:cNvPr id="77" name="Picture 76" descr="Key clipart">
              <a:extLst>
                <a:ext uri="{FF2B5EF4-FFF2-40B4-BE49-F238E27FC236}">
                  <a16:creationId xmlns:a16="http://schemas.microsoft.com/office/drawing/2014/main" id="{32F46F96-9E87-1C14-A1FC-0E2A6E362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9994" y="5401800"/>
              <a:ext cx="396508" cy="181339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C3898AE-D35B-46B2-5DB4-651185C3DA40}"/>
                </a:ext>
              </a:extLst>
            </p:cNvPr>
            <p:cNvSpPr txBox="1"/>
            <p:nvPr/>
          </p:nvSpPr>
          <p:spPr>
            <a:xfrm>
              <a:off x="769239" y="5372482"/>
              <a:ext cx="384371" cy="2539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 b="1" dirty="0">
                  <a:ea typeface="Calibri"/>
                  <a:cs typeface="Calibri"/>
                </a:rPr>
                <a:t>SK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DBB266C-48E1-91B5-DD48-4A9122DDCBB6}"/>
              </a:ext>
            </a:extLst>
          </p:cNvPr>
          <p:cNvGrpSpPr/>
          <p:nvPr/>
        </p:nvGrpSpPr>
        <p:grpSpPr>
          <a:xfrm>
            <a:off x="2210905" y="5503695"/>
            <a:ext cx="296924" cy="426189"/>
            <a:chOff x="1522057" y="5076975"/>
            <a:chExt cx="449324" cy="639549"/>
          </a:xfrm>
        </p:grpSpPr>
        <p:pic>
          <p:nvPicPr>
            <p:cNvPr id="80" name="Picture 79" descr="Document clipart">
              <a:extLst>
                <a:ext uri="{FF2B5EF4-FFF2-40B4-BE49-F238E27FC236}">
                  <a16:creationId xmlns:a16="http://schemas.microsoft.com/office/drawing/2014/main" id="{A344764D-ADE9-C4D5-1CD7-D31D369E0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2057" y="5076975"/>
              <a:ext cx="449324" cy="547335"/>
            </a:xfrm>
            <a:prstGeom prst="rect">
              <a:avLst/>
            </a:prstGeom>
          </p:spPr>
        </p:pic>
        <p:pic>
          <p:nvPicPr>
            <p:cNvPr id="79" name="Picture 78" descr="Red Wax Seal clipart">
              <a:extLst>
                <a:ext uri="{FF2B5EF4-FFF2-40B4-BE49-F238E27FC236}">
                  <a16:creationId xmlns:a16="http://schemas.microsoft.com/office/drawing/2014/main" id="{50FF445A-2E32-A603-77EF-849CD1BBD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31264" y="5420868"/>
              <a:ext cx="237744" cy="295656"/>
            </a:xfrm>
            <a:prstGeom prst="rect">
              <a:avLst/>
            </a:prstGeom>
          </p:spPr>
        </p:pic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F46EA151-DF8E-B987-E727-167D5C17ACB7}"/>
              </a:ext>
            </a:extLst>
          </p:cNvPr>
          <p:cNvSpPr/>
          <p:nvPr/>
        </p:nvSpPr>
        <p:spPr>
          <a:xfrm>
            <a:off x="1228101" y="5636803"/>
            <a:ext cx="847344" cy="627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ea typeface="Calibri"/>
                <a:cs typeface="Calibri"/>
              </a:rPr>
              <a:t>Sign</a:t>
            </a:r>
            <a:endParaRPr lang="en-US" sz="2000" b="1" dirty="0">
              <a:ea typeface="Calibri" panose="020F0502020204030204"/>
              <a:cs typeface="Calibri" panose="020F0502020204030204"/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DF961875-6986-4518-76BE-666348B3A4D7}"/>
              </a:ext>
            </a:extLst>
          </p:cNvPr>
          <p:cNvCxnSpPr>
            <a:cxnSpLocks/>
          </p:cNvCxnSpPr>
          <p:nvPr/>
        </p:nvCxnSpPr>
        <p:spPr>
          <a:xfrm>
            <a:off x="2124074" y="5973698"/>
            <a:ext cx="503216" cy="60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0D4AB1E-A509-148B-6594-F1BB2C6A8A89}"/>
              </a:ext>
            </a:extLst>
          </p:cNvPr>
          <p:cNvGrpSpPr/>
          <p:nvPr/>
        </p:nvGrpSpPr>
        <p:grpSpPr>
          <a:xfrm rot="5400000">
            <a:off x="1368170" y="5236082"/>
            <a:ext cx="509313" cy="176784"/>
            <a:chOff x="697610" y="5857874"/>
            <a:chExt cx="509313" cy="176784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5AD51745-E892-6ED5-D3FA-57228E931A00}"/>
                </a:ext>
              </a:extLst>
            </p:cNvPr>
            <p:cNvCxnSpPr/>
            <p:nvPr/>
          </p:nvCxnSpPr>
          <p:spPr>
            <a:xfrm>
              <a:off x="703707" y="5857874"/>
              <a:ext cx="503216" cy="60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D5476413-D822-C2B3-4E18-B9325870E3FA}"/>
                </a:ext>
              </a:extLst>
            </p:cNvPr>
            <p:cNvCxnSpPr>
              <a:cxnSpLocks/>
            </p:cNvCxnSpPr>
            <p:nvPr/>
          </p:nvCxnSpPr>
          <p:spPr>
            <a:xfrm>
              <a:off x="697610" y="6028562"/>
              <a:ext cx="503216" cy="60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113D5E40-50E1-8BD4-7804-109F145C5E9A}"/>
              </a:ext>
            </a:extLst>
          </p:cNvPr>
          <p:cNvSpPr/>
          <p:nvPr/>
        </p:nvSpPr>
        <p:spPr>
          <a:xfrm>
            <a:off x="2697237" y="5661187"/>
            <a:ext cx="847344" cy="627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 err="1">
                <a:ea typeface="Calibri"/>
                <a:cs typeface="Calibri"/>
              </a:rPr>
              <a:t>Vrfy</a:t>
            </a:r>
            <a:endParaRPr lang="en-US" dirty="0" err="1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E4C5062-EFBA-EACF-BEAD-EDE534B5A85D}"/>
              </a:ext>
            </a:extLst>
          </p:cNvPr>
          <p:cNvGrpSpPr/>
          <p:nvPr/>
        </p:nvGrpSpPr>
        <p:grpSpPr>
          <a:xfrm>
            <a:off x="2567559" y="5195697"/>
            <a:ext cx="447263" cy="253916"/>
            <a:chOff x="769239" y="5372482"/>
            <a:chExt cx="447263" cy="253916"/>
          </a:xfrm>
        </p:grpSpPr>
        <p:pic>
          <p:nvPicPr>
            <p:cNvPr id="95" name="Picture 94" descr="Key clipart">
              <a:extLst>
                <a:ext uri="{FF2B5EF4-FFF2-40B4-BE49-F238E27FC236}">
                  <a16:creationId xmlns:a16="http://schemas.microsoft.com/office/drawing/2014/main" id="{85F0DAD0-4834-0328-2DEA-DA13B2187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9994" y="5401800"/>
              <a:ext cx="396508" cy="181339"/>
            </a:xfrm>
            <a:prstGeom prst="rect">
              <a:avLst/>
            </a:prstGeom>
          </p:spPr>
        </p:pic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8C0488C-8112-5997-2168-397F04815BFB}"/>
                </a:ext>
              </a:extLst>
            </p:cNvPr>
            <p:cNvSpPr txBox="1"/>
            <p:nvPr/>
          </p:nvSpPr>
          <p:spPr>
            <a:xfrm>
              <a:off x="769239" y="5372482"/>
              <a:ext cx="384371" cy="2539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 b="1" dirty="0">
                  <a:ea typeface="Calibri"/>
                  <a:cs typeface="Calibri"/>
                </a:rPr>
                <a:t>PK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3925A39-E6E3-CD52-8B19-9BAB0AA0698C}"/>
              </a:ext>
            </a:extLst>
          </p:cNvPr>
          <p:cNvGrpSpPr/>
          <p:nvPr/>
        </p:nvGrpSpPr>
        <p:grpSpPr>
          <a:xfrm rot="5400000">
            <a:off x="2879978" y="5254370"/>
            <a:ext cx="509312" cy="176784"/>
            <a:chOff x="3593210" y="5894450"/>
            <a:chExt cx="509312" cy="176784"/>
          </a:xfrm>
        </p:grpSpPr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C580AAC3-00DB-A3AA-944C-4B5A33825ED1}"/>
                </a:ext>
              </a:extLst>
            </p:cNvPr>
            <p:cNvCxnSpPr>
              <a:cxnSpLocks/>
            </p:cNvCxnSpPr>
            <p:nvPr/>
          </p:nvCxnSpPr>
          <p:spPr>
            <a:xfrm>
              <a:off x="3599306" y="5894450"/>
              <a:ext cx="503216" cy="609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6FA36806-050E-E623-7751-1E8F3C7085FF}"/>
                </a:ext>
              </a:extLst>
            </p:cNvPr>
            <p:cNvCxnSpPr>
              <a:cxnSpLocks/>
            </p:cNvCxnSpPr>
            <p:nvPr/>
          </p:nvCxnSpPr>
          <p:spPr>
            <a:xfrm>
              <a:off x="3593210" y="6065138"/>
              <a:ext cx="503216" cy="609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8" name="Picture 97" descr="Check mark clipart">
            <a:extLst>
              <a:ext uri="{FF2B5EF4-FFF2-40B4-BE49-F238E27FC236}">
                <a16:creationId xmlns:a16="http://schemas.microsoft.com/office/drawing/2014/main" id="{BCC6AE87-EDFD-F3DA-5FFA-DF02903AFF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4032" y="5244655"/>
            <a:ext cx="182880" cy="196977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9B5A508F-0642-DE36-AE81-25D58C72EB13}"/>
              </a:ext>
            </a:extLst>
          </p:cNvPr>
          <p:cNvSpPr txBox="1"/>
          <p:nvPr/>
        </p:nvSpPr>
        <p:spPr>
          <a:xfrm>
            <a:off x="3394555" y="5158402"/>
            <a:ext cx="2899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ea typeface="Calibri"/>
                <a:cs typeface="Calibri"/>
              </a:rPr>
              <a:t>/</a:t>
            </a:r>
            <a:endParaRPr lang="en-US" b="1" dirty="0"/>
          </a:p>
        </p:txBody>
      </p:sp>
      <p:pic>
        <p:nvPicPr>
          <p:cNvPr id="100" name="Picture 99" descr="Arbcom ru declined clipart">
            <a:extLst>
              <a:ext uri="{FF2B5EF4-FFF2-40B4-BE49-F238E27FC236}">
                <a16:creationId xmlns:a16="http://schemas.microsoft.com/office/drawing/2014/main" id="{8869D806-F299-308C-7F52-F890571DDC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578352" y="5276088"/>
            <a:ext cx="164592" cy="158496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E663D4CB-7CD5-4A59-E8A9-641ED97CB7BD}"/>
              </a:ext>
            </a:extLst>
          </p:cNvPr>
          <p:cNvSpPr txBox="1"/>
          <p:nvPr/>
        </p:nvSpPr>
        <p:spPr>
          <a:xfrm>
            <a:off x="293468" y="3971083"/>
            <a:ext cx="11059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DSig</a:t>
            </a:r>
            <a:endParaRPr lang="en-US" dirty="0" err="1"/>
          </a:p>
        </p:txBody>
      </p:sp>
      <p:sp>
        <p:nvSpPr>
          <p:cNvPr id="103" name="Arrow: Right 102">
            <a:extLst>
              <a:ext uri="{FF2B5EF4-FFF2-40B4-BE49-F238E27FC236}">
                <a16:creationId xmlns:a16="http://schemas.microsoft.com/office/drawing/2014/main" id="{BBBC630D-FB0F-E5C5-747D-7F83F34CE67C}"/>
              </a:ext>
            </a:extLst>
          </p:cNvPr>
          <p:cNvSpPr/>
          <p:nvPr/>
        </p:nvSpPr>
        <p:spPr>
          <a:xfrm rot="10800000">
            <a:off x="4524041" y="5225620"/>
            <a:ext cx="1755648" cy="26212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98B6062-6B22-2BBB-147F-658E3E73AB1B}"/>
              </a:ext>
            </a:extLst>
          </p:cNvPr>
          <p:cNvSpPr txBox="1"/>
          <p:nvPr/>
        </p:nvSpPr>
        <p:spPr>
          <a:xfrm>
            <a:off x="4748405" y="4900805"/>
            <a:ext cx="14502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Calibri"/>
                <a:cs typeface="Calibri"/>
              </a:rPr>
              <a:t>Fiat-Shamir</a:t>
            </a:r>
            <a:endParaRPr lang="en-US" b="1" baseline="-25000" dirty="0" err="1">
              <a:ea typeface="Calibri"/>
              <a:cs typeface="Calibri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E98CA7F2-5B7C-94A4-4098-8A65E935D16F}"/>
              </a:ext>
            </a:extLst>
          </p:cNvPr>
          <p:cNvSpPr/>
          <p:nvPr/>
        </p:nvSpPr>
        <p:spPr>
          <a:xfrm>
            <a:off x="294496" y="1516609"/>
            <a:ext cx="3816095" cy="22860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675491AD-18B0-E71C-8964-C32A70BBB367}"/>
              </a:ext>
            </a:extLst>
          </p:cNvPr>
          <p:cNvSpPr/>
          <p:nvPr/>
        </p:nvSpPr>
        <p:spPr>
          <a:xfrm>
            <a:off x="294496" y="3967201"/>
            <a:ext cx="3816095" cy="262737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774DDFF-60E0-3D8C-2B4F-41772DCCD66E}"/>
              </a:ext>
            </a:extLst>
          </p:cNvPr>
          <p:cNvSpPr/>
          <p:nvPr/>
        </p:nvSpPr>
        <p:spPr>
          <a:xfrm>
            <a:off x="7097631" y="1528801"/>
            <a:ext cx="4370831" cy="227380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15483E-D330-0A74-D0D5-2A6144926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4A9F445-DEFF-ED50-D0A3-6235C72C7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834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case of Sudoku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Proving zero-knowledge:</a:t>
                </a:r>
              </a:p>
              <a:p>
                <a:r>
                  <a:rPr lang="en-US" dirty="0"/>
                  <a:t>Trick: When Bob generates transcripts, he can first select the challenge, then produce the scratch card!</a:t>
                </a:r>
              </a:p>
              <a:p>
                <a:endParaRPr lang="en-US" dirty="0"/>
              </a:p>
              <a:p>
                <a:r>
                  <a:rPr lang="en-US" dirty="0"/>
                  <a:t>For challenge row, column, or square: Just put random permutation of 1...9. </a:t>
                </a:r>
              </a:p>
              <a:p>
                <a:r>
                  <a:rPr lang="en-US" dirty="0"/>
                  <a:t>For challenge original Sudoku: Just put random permutation of the used numbers.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Follows exactly same distribution as what Alice would have put there!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87A91-8D9A-B6B5-7B41-769CDEEA5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C149D-DC8D-F68D-A8DC-903DA6FA2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985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case of Sudoku -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Yato</a:t>
            </a:r>
            <a:r>
              <a:rPr lang="en-US" dirty="0"/>
              <a:t> 2003: </a:t>
            </a:r>
            <a:br>
              <a:rPr lang="en-US" dirty="0"/>
            </a:br>
            <a:r>
              <a:rPr lang="en-US" dirty="0"/>
              <a:t>„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Solvability of n x n Sudoku is NP-complete“</a:t>
            </a:r>
          </a:p>
          <a:p>
            <a:endParaRPr lang="en-US" dirty="0"/>
          </a:p>
          <a:p>
            <a:r>
              <a:rPr lang="en-US" dirty="0"/>
              <a:t>We can use this proof for any other problem in NP</a:t>
            </a:r>
          </a:p>
          <a:p>
            <a:r>
              <a:rPr lang="en-US" dirty="0"/>
              <a:t>Just transform problem instance into Sudoku instance and run ZKP for that instance.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00C9C-B15D-7CF6-1A57-6A75B129F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120CA-3951-5757-C521-609CFCD07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341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A2618-6AB8-EEBE-286D-BF97AC25B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latin typeface="Calibri Light"/>
                <a:cs typeface="Calibri"/>
              </a:rPr>
              <a:t>Identification schemes</a:t>
            </a:r>
            <a:r>
              <a:rPr lang="en-US">
                <a:cs typeface="Calibri"/>
              </a:rPr>
              <a:t> </a:t>
            </a:r>
            <a:r>
              <a:rPr lang="en-US" sz="2650">
                <a:cs typeface="Calibri"/>
              </a:rPr>
              <a:t>(3-round, public coin)</a:t>
            </a:r>
            <a:endParaRPr lang="en-US" sz="26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3B3EEA-FA2D-459F-8812-3CCCDF55B8FD}"/>
              </a:ext>
            </a:extLst>
          </p:cNvPr>
          <p:cNvSpPr txBox="1"/>
          <p:nvPr/>
        </p:nvSpPr>
        <p:spPr>
          <a:xfrm>
            <a:off x="1482000" y="1637999"/>
            <a:ext cx="2268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>
                <a:cs typeface="Calibri"/>
              </a:rPr>
              <a:t>Prover P (</a:t>
            </a:r>
            <a:r>
              <a:rPr lang="en-US" sz="2400" b="1" u="sng" err="1">
                <a:cs typeface="Calibri"/>
              </a:rPr>
              <a:t>sk</a:t>
            </a:r>
            <a:r>
              <a:rPr lang="en-US" sz="2400" b="1" u="sng">
                <a:cs typeface="Calibri"/>
              </a:rPr>
              <a:t>)</a:t>
            </a:r>
            <a:endParaRPr lang="en-US" sz="2400" b="1" u="sng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2A9809-9BD7-930D-AEC3-FFC70931C1B1}"/>
              </a:ext>
            </a:extLst>
          </p:cNvPr>
          <p:cNvSpPr txBox="1"/>
          <p:nvPr/>
        </p:nvSpPr>
        <p:spPr>
          <a:xfrm>
            <a:off x="7439999" y="1637999"/>
            <a:ext cx="2268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>
                <a:cs typeface="Calibri"/>
              </a:rPr>
              <a:t>Verifier V (pk)</a:t>
            </a:r>
            <a:endParaRPr lang="en-US" sz="2400" b="1" u="sng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98AD83-D954-5395-0E24-381B0D86233F}"/>
              </a:ext>
            </a:extLst>
          </p:cNvPr>
          <p:cNvCxnSpPr/>
          <p:nvPr/>
        </p:nvCxnSpPr>
        <p:spPr>
          <a:xfrm flipV="1">
            <a:off x="3786900" y="2644716"/>
            <a:ext cx="3342912" cy="51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A130A3-E202-C0D9-E658-9D2D870E5120}"/>
              </a:ext>
            </a:extLst>
          </p:cNvPr>
          <p:cNvCxnSpPr>
            <a:cxnSpLocks/>
          </p:cNvCxnSpPr>
          <p:nvPr/>
        </p:nvCxnSpPr>
        <p:spPr>
          <a:xfrm flipH="1" flipV="1">
            <a:off x="3788099" y="3449867"/>
            <a:ext cx="3345168" cy="113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D01D24-8A94-4853-B9A6-DE4BD9A26A65}"/>
              </a:ext>
            </a:extLst>
          </p:cNvPr>
          <p:cNvCxnSpPr>
            <a:cxnSpLocks/>
          </p:cNvCxnSpPr>
          <p:nvPr/>
        </p:nvCxnSpPr>
        <p:spPr>
          <a:xfrm>
            <a:off x="3811283" y="4263899"/>
            <a:ext cx="3318336" cy="73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038266D-604A-CC85-CD7A-AE6A395A9790}"/>
              </a:ext>
            </a:extLst>
          </p:cNvPr>
          <p:cNvSpPr txBox="1"/>
          <p:nvPr/>
        </p:nvSpPr>
        <p:spPr>
          <a:xfrm>
            <a:off x="5208000" y="2226000"/>
            <a:ext cx="426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ea typeface="Calibri"/>
                <a:cs typeface="Calibri"/>
              </a:rPr>
              <a:t>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7F442E-BB2F-EB2E-C714-8719250379C2}"/>
              </a:ext>
            </a:extLst>
          </p:cNvPr>
          <p:cNvSpPr txBox="1"/>
          <p:nvPr/>
        </p:nvSpPr>
        <p:spPr>
          <a:xfrm>
            <a:off x="5244576" y="3000768"/>
            <a:ext cx="426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cs typeface="Calibri"/>
              </a:rPr>
              <a:t>c</a:t>
            </a:r>
            <a:endParaRPr lang="en-US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FB1D8D-45C4-6D3D-5BD4-EFA84769065D}"/>
              </a:ext>
            </a:extLst>
          </p:cNvPr>
          <p:cNvSpPr txBox="1"/>
          <p:nvPr/>
        </p:nvSpPr>
        <p:spPr>
          <a:xfrm>
            <a:off x="5244576" y="3875424"/>
            <a:ext cx="426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cs typeface="Calibri"/>
              </a:rPr>
              <a:t>z</a:t>
            </a:r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6E9CF-87CD-1D3D-B435-ECC0CDD23363}"/>
              </a:ext>
            </a:extLst>
          </p:cNvPr>
          <p:cNvSpPr txBox="1"/>
          <p:nvPr/>
        </p:nvSpPr>
        <p:spPr>
          <a:xfrm>
            <a:off x="1530742" y="2312973"/>
            <a:ext cx="199603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w &lt;- Commit(</a:t>
            </a:r>
            <a:r>
              <a:rPr lang="en-US" sz="2000" err="1">
                <a:ea typeface="Calibri"/>
                <a:cs typeface="Calibri"/>
              </a:rPr>
              <a:t>sk</a:t>
            </a:r>
            <a:r>
              <a:rPr lang="en-US" sz="2000" dirty="0">
                <a:ea typeface="Calibri"/>
                <a:cs typeface="Calibri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52EAE3-417C-BF7B-EB8B-6EF665EFF96B}"/>
              </a:ext>
            </a:extLst>
          </p:cNvPr>
          <p:cNvSpPr txBox="1"/>
          <p:nvPr/>
        </p:nvSpPr>
        <p:spPr>
          <a:xfrm>
            <a:off x="7431184" y="3122176"/>
            <a:ext cx="180722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c &lt;-</a:t>
            </a:r>
            <a:r>
              <a:rPr lang="en-US" sz="2000" baseline="-25000" dirty="0">
                <a:ea typeface="Calibri"/>
                <a:cs typeface="Calibri"/>
              </a:rPr>
              <a:t>R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CSpace</a:t>
            </a:r>
            <a:endParaRPr lang="en-US" sz="2000">
              <a:ea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9A93F6-F960-BB1D-F610-EC0737BF3FF4}"/>
              </a:ext>
            </a:extLst>
          </p:cNvPr>
          <p:cNvSpPr txBox="1"/>
          <p:nvPr/>
        </p:nvSpPr>
        <p:spPr>
          <a:xfrm>
            <a:off x="1530742" y="3897663"/>
            <a:ext cx="241412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z &lt;- Response(</a:t>
            </a:r>
            <a:r>
              <a:rPr lang="en-US" sz="2000" err="1">
                <a:ea typeface="Calibri"/>
                <a:cs typeface="Calibri"/>
              </a:rPr>
              <a:t>sk,w,c</a:t>
            </a:r>
            <a:r>
              <a:rPr lang="en-US" sz="2000" dirty="0">
                <a:ea typeface="Calibri"/>
                <a:cs typeface="Calibri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31AD84-704B-982B-DA06-B43C7B94ED1B}"/>
              </a:ext>
            </a:extLst>
          </p:cNvPr>
          <p:cNvSpPr txBox="1"/>
          <p:nvPr/>
        </p:nvSpPr>
        <p:spPr>
          <a:xfrm>
            <a:off x="7437927" y="4268547"/>
            <a:ext cx="229274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b &lt;- Verify(</a:t>
            </a:r>
            <a:r>
              <a:rPr lang="en-US" sz="2000" err="1">
                <a:ea typeface="Calibri"/>
                <a:cs typeface="Calibri"/>
              </a:rPr>
              <a:t>pk,w,c,z</a:t>
            </a:r>
            <a:r>
              <a:rPr lang="en-US" sz="2000" dirty="0">
                <a:ea typeface="Calibri"/>
                <a:cs typeface="Calibri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734462-9282-27D2-88A6-F9A654E98F54}"/>
              </a:ext>
            </a:extLst>
          </p:cNvPr>
          <p:cNvSpPr txBox="1"/>
          <p:nvPr/>
        </p:nvSpPr>
        <p:spPr>
          <a:xfrm>
            <a:off x="3789768" y="5644194"/>
            <a:ext cx="337168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ea typeface="Calibri"/>
                <a:cs typeface="Calibri"/>
              </a:rPr>
              <a:t>Also called a "Sigma Protocol"</a:t>
            </a:r>
            <a:endParaRPr lang="en-US" b="1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7FDD19CE-3343-F182-58A0-5BDE9D7DB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3148B4FD-8B2C-9C8E-EB67-9A14CAA90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4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6B75B-CCA3-66DA-3AA0-3A4B47E7B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>
                <a:latin typeface="Calibri Light"/>
                <a:cs typeface="Calibri Light"/>
              </a:rPr>
              <a:t>Security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2A969-D6B8-8621-B863-38FFB0F54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766" y="1742189"/>
            <a:ext cx="10243335" cy="3896611"/>
          </a:xfrm>
        </p:spPr>
        <p:txBody>
          <a:bodyPr vert="horz" lIns="0" tIns="0" rIns="0" bIns="0" rtlCol="0" anchor="t">
            <a:no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ea typeface="Calibri"/>
                <a:cs typeface="Calibri"/>
              </a:rPr>
              <a:t>Soundness: </a:t>
            </a:r>
            <a:r>
              <a:rPr lang="en-US" sz="2400" dirty="0">
                <a:ea typeface="Calibri"/>
                <a:cs typeface="Calibri"/>
              </a:rPr>
              <a:t>A prover that does not know the secret will get caught with</a:t>
            </a:r>
            <a:br>
              <a:rPr lang="en-US" sz="2400" dirty="0">
                <a:ea typeface="Calibri"/>
                <a:cs typeface="Calibri"/>
              </a:rPr>
            </a:br>
            <a:r>
              <a:rPr lang="en-US" sz="2400" dirty="0">
                <a:ea typeface="Calibri"/>
                <a:cs typeface="Calibri"/>
              </a:rPr>
              <a:t>                high probability (1 – e) where e is called soundness error</a:t>
            </a:r>
            <a:endParaRPr lang="en-US" sz="2400" dirty="0">
              <a:cs typeface="Calibri"/>
            </a:endParaRPr>
          </a:p>
          <a:p>
            <a:endParaRPr lang="en-US" sz="2400" dirty="0">
              <a:cs typeface="Calibri"/>
            </a:endParaRPr>
          </a:p>
          <a:p>
            <a:r>
              <a:rPr lang="en-US" sz="2400" b="1" dirty="0">
                <a:cs typeface="Calibri"/>
              </a:rPr>
              <a:t>Special soundness:</a:t>
            </a:r>
            <a:r>
              <a:rPr lang="en-US" sz="2400" dirty="0">
                <a:cs typeface="Calibri"/>
              </a:rPr>
              <a:t> There exists an efficient extractor E that given two</a:t>
            </a:r>
            <a:br>
              <a:rPr lang="en-US" sz="2400" dirty="0">
                <a:cs typeface="Calibri"/>
              </a:rPr>
            </a:br>
            <a:r>
              <a:rPr lang="en-US" sz="2400" dirty="0">
                <a:cs typeface="Calibri"/>
              </a:rPr>
              <a:t>                transcripts with same w but different c, extracts sk. </a:t>
            </a:r>
            <a:endParaRPr lang="en-US" dirty="0"/>
          </a:p>
          <a:p>
            <a:endParaRPr lang="en-US" sz="2400">
              <a:cs typeface="Calibri"/>
            </a:endParaRPr>
          </a:p>
          <a:p>
            <a:r>
              <a:rPr lang="en-US" sz="2400" b="1" dirty="0">
                <a:cs typeface="Calibri"/>
              </a:rPr>
              <a:t>Honest verifier zero-knowledge (HVZK):</a:t>
            </a:r>
            <a:r>
              <a:rPr lang="en-US" sz="2400" dirty="0">
                <a:cs typeface="Calibri"/>
              </a:rPr>
              <a:t> There exists an efficient simulator S</a:t>
            </a:r>
            <a:br>
              <a:rPr lang="en-US" sz="2400" dirty="0">
                <a:cs typeface="Calibri"/>
              </a:rPr>
            </a:br>
            <a:r>
              <a:rPr lang="en-US" sz="2400" dirty="0">
                <a:cs typeface="Calibri"/>
              </a:rPr>
              <a:t>                that, given only the public key, outputs transcripts which are</a:t>
            </a:r>
            <a:br>
              <a:rPr lang="en-US" sz="2400" dirty="0">
                <a:cs typeface="Calibri"/>
              </a:rPr>
            </a:br>
            <a:r>
              <a:rPr lang="en-US" sz="2400" dirty="0">
                <a:cs typeface="Calibri"/>
              </a:rPr>
              <a:t>                indistinguishable from transcripts of honest protocol runs</a:t>
            </a:r>
            <a:endParaRPr lang="en-US" sz="2400" dirty="0"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169EBD-F7A1-7BEA-9A1A-058AFA1B6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2CF61A-B252-0813-F475-D37A1D532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4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A2618-6AB8-EEBE-286D-BF97AC25B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latin typeface="Calibri Light"/>
                <a:cs typeface="Calibri"/>
              </a:rPr>
              <a:t>Identification schemes</a:t>
            </a:r>
            <a:r>
              <a:rPr lang="en-US" dirty="0">
                <a:cs typeface="Calibri"/>
              </a:rPr>
              <a:t> </a:t>
            </a:r>
            <a:r>
              <a:rPr lang="en-US" sz="2650" dirty="0">
                <a:cs typeface="Calibri"/>
              </a:rPr>
              <a:t>(5-round, public coin)</a:t>
            </a:r>
            <a:endParaRPr lang="en-US" sz="26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3B3EEA-FA2D-459F-8812-3CCCDF55B8FD}"/>
              </a:ext>
            </a:extLst>
          </p:cNvPr>
          <p:cNvSpPr txBox="1"/>
          <p:nvPr/>
        </p:nvSpPr>
        <p:spPr>
          <a:xfrm>
            <a:off x="1482000" y="1637999"/>
            <a:ext cx="2268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>
                <a:cs typeface="Calibri"/>
              </a:rPr>
              <a:t>Prover P (</a:t>
            </a:r>
            <a:r>
              <a:rPr lang="en-US" sz="2400" b="1" u="sng" err="1">
                <a:cs typeface="Calibri"/>
              </a:rPr>
              <a:t>sk</a:t>
            </a:r>
            <a:r>
              <a:rPr lang="en-US" sz="2400" b="1" u="sng">
                <a:cs typeface="Calibri"/>
              </a:rPr>
              <a:t>)</a:t>
            </a:r>
            <a:endParaRPr lang="en-US" sz="2400" b="1" u="sng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2A9809-9BD7-930D-AEC3-FFC70931C1B1}"/>
              </a:ext>
            </a:extLst>
          </p:cNvPr>
          <p:cNvSpPr txBox="1"/>
          <p:nvPr/>
        </p:nvSpPr>
        <p:spPr>
          <a:xfrm>
            <a:off x="7439999" y="1637999"/>
            <a:ext cx="2268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>
                <a:cs typeface="Calibri"/>
              </a:rPr>
              <a:t>Verifier V (pk)</a:t>
            </a:r>
            <a:endParaRPr lang="en-US" sz="2400" b="1" u="sng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98AD83-D954-5395-0E24-381B0D86233F}"/>
              </a:ext>
            </a:extLst>
          </p:cNvPr>
          <p:cNvCxnSpPr/>
          <p:nvPr/>
        </p:nvCxnSpPr>
        <p:spPr>
          <a:xfrm flipV="1">
            <a:off x="3786900" y="2644716"/>
            <a:ext cx="3342912" cy="51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A130A3-E202-C0D9-E658-9D2D870E5120}"/>
              </a:ext>
            </a:extLst>
          </p:cNvPr>
          <p:cNvCxnSpPr>
            <a:cxnSpLocks/>
          </p:cNvCxnSpPr>
          <p:nvPr/>
        </p:nvCxnSpPr>
        <p:spPr>
          <a:xfrm flipH="1" flipV="1">
            <a:off x="3788099" y="3449867"/>
            <a:ext cx="3345168" cy="113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D01D24-8A94-4853-B9A6-DE4BD9A26A65}"/>
              </a:ext>
            </a:extLst>
          </p:cNvPr>
          <p:cNvCxnSpPr>
            <a:cxnSpLocks/>
          </p:cNvCxnSpPr>
          <p:nvPr/>
        </p:nvCxnSpPr>
        <p:spPr>
          <a:xfrm>
            <a:off x="3811283" y="4263899"/>
            <a:ext cx="3318336" cy="73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038266D-604A-CC85-CD7A-AE6A395A9790}"/>
              </a:ext>
            </a:extLst>
          </p:cNvPr>
          <p:cNvSpPr txBox="1"/>
          <p:nvPr/>
        </p:nvSpPr>
        <p:spPr>
          <a:xfrm>
            <a:off x="5208000" y="2226000"/>
            <a:ext cx="426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ea typeface="Calibri"/>
                <a:cs typeface="Calibri"/>
              </a:rPr>
              <a:t>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7F442E-BB2F-EB2E-C714-8719250379C2}"/>
              </a:ext>
            </a:extLst>
          </p:cNvPr>
          <p:cNvSpPr txBox="1"/>
          <p:nvPr/>
        </p:nvSpPr>
        <p:spPr>
          <a:xfrm>
            <a:off x="5251566" y="3000768"/>
            <a:ext cx="502899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cs typeface="Calibri"/>
              </a:rPr>
              <a:t>c</a:t>
            </a:r>
            <a:r>
              <a:rPr lang="en-US" sz="2400" baseline="-25000" dirty="0">
                <a:cs typeface="Calibri"/>
              </a:rPr>
              <a:t>1</a:t>
            </a:r>
            <a:endParaRPr lang="en-US" sz="2400" baseline="-25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FB1D8D-45C4-6D3D-5BD4-EFA84769065D}"/>
              </a:ext>
            </a:extLst>
          </p:cNvPr>
          <p:cNvSpPr txBox="1"/>
          <p:nvPr/>
        </p:nvSpPr>
        <p:spPr>
          <a:xfrm>
            <a:off x="5251566" y="3875424"/>
            <a:ext cx="502899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cs typeface="Calibri"/>
              </a:rPr>
              <a:t>z</a:t>
            </a:r>
            <a:r>
              <a:rPr lang="en-US" sz="2400" baseline="-25000" dirty="0">
                <a:cs typeface="Calibri"/>
              </a:rPr>
              <a:t>1</a:t>
            </a:r>
            <a:endParaRPr lang="en-US" sz="2400" baseline="-25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6E9CF-87CD-1D3D-B435-ECC0CDD23363}"/>
              </a:ext>
            </a:extLst>
          </p:cNvPr>
          <p:cNvSpPr txBox="1"/>
          <p:nvPr/>
        </p:nvSpPr>
        <p:spPr>
          <a:xfrm>
            <a:off x="1796394" y="2312973"/>
            <a:ext cx="2268677" cy="4140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w &lt;- Commit(</a:t>
            </a:r>
            <a:r>
              <a:rPr lang="en-US" sz="2000" err="1">
                <a:ea typeface="Calibri"/>
                <a:cs typeface="Calibri"/>
              </a:rPr>
              <a:t>sk</a:t>
            </a:r>
            <a:r>
              <a:rPr lang="en-US" sz="2000" dirty="0">
                <a:ea typeface="Calibri"/>
                <a:cs typeface="Calibri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52EAE3-417C-BF7B-EB8B-6EF665EFF96B}"/>
              </a:ext>
            </a:extLst>
          </p:cNvPr>
          <p:cNvSpPr txBox="1"/>
          <p:nvPr/>
        </p:nvSpPr>
        <p:spPr>
          <a:xfrm>
            <a:off x="7431184" y="3122176"/>
            <a:ext cx="180722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c</a:t>
            </a:r>
            <a:r>
              <a:rPr lang="en-US" sz="2000" baseline="-25000" dirty="0">
                <a:ea typeface="Calibri"/>
                <a:cs typeface="Calibri"/>
              </a:rPr>
              <a:t>1</a:t>
            </a:r>
            <a:r>
              <a:rPr lang="en-US" sz="2000" dirty="0">
                <a:ea typeface="Calibri"/>
                <a:cs typeface="Calibri"/>
              </a:rPr>
              <a:t> &lt;-</a:t>
            </a:r>
            <a:r>
              <a:rPr lang="en-US" sz="2000" baseline="-25000" dirty="0">
                <a:ea typeface="Calibri"/>
                <a:cs typeface="Calibri"/>
              </a:rPr>
              <a:t>R</a:t>
            </a:r>
            <a:r>
              <a:rPr lang="en-US" sz="2000" dirty="0">
                <a:ea typeface="Calibri"/>
                <a:cs typeface="Calibri"/>
              </a:rPr>
              <a:t> CSpace</a:t>
            </a:r>
            <a:r>
              <a:rPr lang="en-US" sz="2000" baseline="-25000" dirty="0">
                <a:ea typeface="Calibri"/>
                <a:cs typeface="Calibri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9A93F6-F960-BB1D-F610-EC0737BF3FF4}"/>
              </a:ext>
            </a:extLst>
          </p:cNvPr>
          <p:cNvSpPr txBox="1"/>
          <p:nvPr/>
        </p:nvSpPr>
        <p:spPr>
          <a:xfrm>
            <a:off x="1265091" y="3897663"/>
            <a:ext cx="268676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z</a:t>
            </a:r>
            <a:r>
              <a:rPr lang="en-US" sz="2000" baseline="-25000" dirty="0">
                <a:ea typeface="Calibri"/>
                <a:cs typeface="Calibri"/>
              </a:rPr>
              <a:t>1</a:t>
            </a:r>
            <a:r>
              <a:rPr lang="en-US" sz="2000" dirty="0">
                <a:ea typeface="Calibri"/>
                <a:cs typeface="Calibri"/>
              </a:rPr>
              <a:t> &lt;- Response(sk,w,c</a:t>
            </a:r>
            <a:r>
              <a:rPr lang="en-US" sz="2000" baseline="-25000" dirty="0">
                <a:ea typeface="Calibri"/>
                <a:cs typeface="Calibri"/>
              </a:rPr>
              <a:t>1</a:t>
            </a:r>
            <a:r>
              <a:rPr lang="en-US" sz="2000" dirty="0">
                <a:ea typeface="Calibri"/>
                <a:cs typeface="Calibri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31AD84-704B-982B-DA06-B43C7B94ED1B}"/>
              </a:ext>
            </a:extLst>
          </p:cNvPr>
          <p:cNvSpPr txBox="1"/>
          <p:nvPr/>
        </p:nvSpPr>
        <p:spPr>
          <a:xfrm>
            <a:off x="7437927" y="5624767"/>
            <a:ext cx="447387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b &lt;- Verify(pk,w,c</a:t>
            </a:r>
            <a:r>
              <a:rPr lang="en-US" sz="2000" baseline="-25000" dirty="0">
                <a:ea typeface="Calibri"/>
                <a:cs typeface="Calibri"/>
              </a:rPr>
              <a:t>1</a:t>
            </a:r>
            <a:r>
              <a:rPr lang="en-US" sz="2000" dirty="0">
                <a:ea typeface="Calibri"/>
                <a:cs typeface="Calibri"/>
              </a:rPr>
              <a:t>,z</a:t>
            </a:r>
            <a:r>
              <a:rPr lang="en-US" sz="2000" baseline="-25000" dirty="0">
                <a:ea typeface="Calibri"/>
                <a:cs typeface="Calibri"/>
              </a:rPr>
              <a:t>1</a:t>
            </a:r>
            <a:r>
              <a:rPr lang="en-US" sz="2000" dirty="0">
                <a:ea typeface="Calibri"/>
                <a:cs typeface="Calibri"/>
              </a:rPr>
              <a:t>,c</a:t>
            </a:r>
            <a:r>
              <a:rPr lang="en-US" sz="2000" baseline="-25000" dirty="0">
                <a:ea typeface="Calibri"/>
                <a:cs typeface="Calibri"/>
              </a:rPr>
              <a:t>2</a:t>
            </a:r>
            <a:r>
              <a:rPr lang="en-US" sz="2000" dirty="0">
                <a:ea typeface="Calibri"/>
                <a:cs typeface="Calibri"/>
              </a:rPr>
              <a:t>,z</a:t>
            </a:r>
            <a:r>
              <a:rPr lang="en-US" sz="2000" baseline="-25000" dirty="0">
                <a:ea typeface="Calibri"/>
                <a:cs typeface="Calibri"/>
              </a:rPr>
              <a:t>2</a:t>
            </a:r>
            <a:r>
              <a:rPr lang="en-US" sz="2000" dirty="0">
                <a:ea typeface="Calibri"/>
                <a:cs typeface="Calibri"/>
              </a:rPr>
              <a:t>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C77C01C-CF32-5FAE-DBA5-AB2E1632F95A}"/>
              </a:ext>
            </a:extLst>
          </p:cNvPr>
          <p:cNvCxnSpPr>
            <a:cxnSpLocks/>
          </p:cNvCxnSpPr>
          <p:nvPr/>
        </p:nvCxnSpPr>
        <p:spPr>
          <a:xfrm flipH="1" flipV="1">
            <a:off x="3795089" y="4875995"/>
            <a:ext cx="3345168" cy="113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6F1984E-E8BE-F22C-3620-5A66EB764B02}"/>
              </a:ext>
            </a:extLst>
          </p:cNvPr>
          <p:cNvCxnSpPr>
            <a:cxnSpLocks/>
          </p:cNvCxnSpPr>
          <p:nvPr/>
        </p:nvCxnSpPr>
        <p:spPr>
          <a:xfrm>
            <a:off x="3818273" y="5690027"/>
            <a:ext cx="3318336" cy="73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9AA81F9-B952-2BFF-8709-14152731B8A0}"/>
              </a:ext>
            </a:extLst>
          </p:cNvPr>
          <p:cNvSpPr txBox="1"/>
          <p:nvPr/>
        </p:nvSpPr>
        <p:spPr>
          <a:xfrm>
            <a:off x="5251566" y="4426896"/>
            <a:ext cx="537853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cs typeface="Calibri"/>
              </a:rPr>
              <a:t>c</a:t>
            </a:r>
            <a:r>
              <a:rPr lang="en-US" sz="2400" baseline="-25000" dirty="0">
                <a:cs typeface="Calibri"/>
              </a:rPr>
              <a:t>2</a:t>
            </a:r>
            <a:endParaRPr lang="en-US" sz="2400" baseline="-25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00A40D-A52B-617C-B369-2466A7638154}"/>
              </a:ext>
            </a:extLst>
          </p:cNvPr>
          <p:cNvSpPr txBox="1"/>
          <p:nvPr/>
        </p:nvSpPr>
        <p:spPr>
          <a:xfrm>
            <a:off x="5251566" y="5301552"/>
            <a:ext cx="426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cs typeface="Calibri"/>
              </a:rPr>
              <a:t>z</a:t>
            </a:r>
            <a:endParaRPr lang="en-US" sz="24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4A5FDF-8CE3-FE3A-A444-F974AA2E16B8}"/>
              </a:ext>
            </a:extLst>
          </p:cNvPr>
          <p:cNvSpPr txBox="1"/>
          <p:nvPr/>
        </p:nvSpPr>
        <p:spPr>
          <a:xfrm>
            <a:off x="7438174" y="4548304"/>
            <a:ext cx="180722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c</a:t>
            </a:r>
            <a:r>
              <a:rPr lang="en-US" sz="2000" baseline="-25000" dirty="0">
                <a:ea typeface="Calibri"/>
                <a:cs typeface="Calibri"/>
              </a:rPr>
              <a:t>2</a:t>
            </a:r>
            <a:r>
              <a:rPr lang="en-US" sz="2000" dirty="0">
                <a:ea typeface="Calibri"/>
                <a:cs typeface="Calibri"/>
              </a:rPr>
              <a:t> &lt;-</a:t>
            </a:r>
            <a:r>
              <a:rPr lang="en-US" sz="2000" baseline="-25000" dirty="0">
                <a:ea typeface="Calibri"/>
                <a:cs typeface="Calibri"/>
              </a:rPr>
              <a:t>R</a:t>
            </a:r>
            <a:r>
              <a:rPr lang="en-US" sz="2000" dirty="0">
                <a:ea typeface="Calibri"/>
                <a:cs typeface="Calibri"/>
              </a:rPr>
              <a:t> CSpace</a:t>
            </a:r>
            <a:r>
              <a:rPr lang="en-US" sz="2000" baseline="-25000" dirty="0">
                <a:ea typeface="Calibri"/>
                <a:cs typeface="Calibri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124009-D5F8-B912-D0F8-4A35FF22F3CC}"/>
              </a:ext>
            </a:extLst>
          </p:cNvPr>
          <p:cNvSpPr txBox="1"/>
          <p:nvPr/>
        </p:nvSpPr>
        <p:spPr>
          <a:xfrm>
            <a:off x="782724" y="5323791"/>
            <a:ext cx="316913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z</a:t>
            </a:r>
            <a:r>
              <a:rPr lang="en-US" sz="2000" baseline="-25000" dirty="0">
                <a:ea typeface="Calibri"/>
                <a:cs typeface="Calibri"/>
              </a:rPr>
              <a:t>2</a:t>
            </a:r>
            <a:r>
              <a:rPr lang="en-US" sz="2000" dirty="0">
                <a:ea typeface="Calibri"/>
                <a:cs typeface="Calibri"/>
              </a:rPr>
              <a:t> &lt;- Response(sk,w,c</a:t>
            </a:r>
            <a:r>
              <a:rPr lang="en-US" sz="2000" baseline="-25000" dirty="0">
                <a:ea typeface="Calibri"/>
                <a:cs typeface="Calibri"/>
              </a:rPr>
              <a:t>1</a:t>
            </a:r>
            <a:r>
              <a:rPr lang="en-US" sz="2000" dirty="0">
                <a:ea typeface="Calibri"/>
                <a:cs typeface="Calibri"/>
              </a:rPr>
              <a:t>,z</a:t>
            </a:r>
            <a:r>
              <a:rPr lang="en-US" sz="2000" baseline="-25000" dirty="0">
                <a:ea typeface="Calibri"/>
                <a:cs typeface="Calibri"/>
              </a:rPr>
              <a:t>1</a:t>
            </a:r>
            <a:r>
              <a:rPr lang="en-US" sz="2000" dirty="0">
                <a:ea typeface="Calibri"/>
                <a:cs typeface="Calibri"/>
              </a:rPr>
              <a:t>,c</a:t>
            </a:r>
            <a:r>
              <a:rPr lang="en-US" sz="2000" baseline="-25000" dirty="0">
                <a:ea typeface="Calibri"/>
                <a:cs typeface="Calibri"/>
              </a:rPr>
              <a:t>2</a:t>
            </a:r>
            <a:r>
              <a:rPr lang="en-US" sz="2000" dirty="0">
                <a:ea typeface="Calibri"/>
                <a:cs typeface="Calibri"/>
              </a:rPr>
              <a:t>)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62416AA4-5127-B256-2587-232200323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072A229-F439-8701-FBE5-7A5EA2239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2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388B9-59D1-AE4F-FB4F-A651F2A97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More notes on IDS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F8F65-251F-8795-1449-C38BBB6D7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We can have 2n+1 round IDS for n ≥ 1</a:t>
            </a:r>
          </a:p>
          <a:p>
            <a:r>
              <a:rPr lang="en-US" dirty="0">
                <a:ea typeface="Calibri"/>
                <a:cs typeface="Calibri"/>
              </a:rPr>
              <a:t>We usually require that w has high entropy (hard to predict)</a:t>
            </a:r>
          </a:p>
          <a:p>
            <a:r>
              <a:rPr lang="en-US" dirty="0">
                <a:ea typeface="Calibri"/>
                <a:cs typeface="Calibri"/>
              </a:rPr>
              <a:t>Commitment-recoverable IDS:</a:t>
            </a:r>
          </a:p>
          <a:p>
            <a:pPr lvl="1"/>
            <a:r>
              <a:rPr lang="en-US" dirty="0">
                <a:ea typeface="Calibri"/>
                <a:cs typeface="Calibri"/>
              </a:rPr>
              <a:t>There exist function </a:t>
            </a:r>
            <a:r>
              <a:rPr lang="en-US" err="1">
                <a:ea typeface="Calibri"/>
                <a:cs typeface="Calibri"/>
              </a:rPr>
              <a:t>Recv</a:t>
            </a:r>
            <a:r>
              <a:rPr lang="en-US" dirty="0">
                <a:ea typeface="Calibri"/>
                <a:cs typeface="Calibri"/>
              </a:rPr>
              <a:t>(c, z) -&gt; w </a:t>
            </a:r>
          </a:p>
          <a:p>
            <a:r>
              <a:rPr lang="en-US" dirty="0">
                <a:ea typeface="Calibri"/>
                <a:cs typeface="Calibri"/>
              </a:rPr>
              <a:t>We later need negligible soundness error</a:t>
            </a:r>
          </a:p>
          <a:p>
            <a:pPr lvl="1"/>
            <a:r>
              <a:rPr lang="en-US" dirty="0">
                <a:ea typeface="Calibri"/>
                <a:cs typeface="Calibri"/>
              </a:rPr>
              <a:t>Achieved via parallel composition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1DCC0-B8EB-BA83-E759-FB0EBE619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CD9CE-CD5A-E434-CF18-9E67617B6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137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87FEA-FC7C-563C-CFDA-83E39DEF3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MPC in the Head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4D065-D8E2-F03B-0370-B1DCDAB8D1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 dirty="0">
                <a:solidFill>
                  <a:srgbClr val="000000"/>
                </a:solidFill>
                <a:cs typeface="Calibri"/>
              </a:rPr>
              <a:t>Y. Ishai, E. </a:t>
            </a:r>
            <a:r>
              <a:rPr lang="en-US" sz="1400" dirty="0" err="1">
                <a:solidFill>
                  <a:srgbClr val="000000"/>
                </a:solidFill>
                <a:cs typeface="Calibri"/>
              </a:rPr>
              <a:t>Kushilevitz</a:t>
            </a:r>
            <a:r>
              <a:rPr lang="en-US" sz="1400" dirty="0">
                <a:solidFill>
                  <a:srgbClr val="000000"/>
                </a:solidFill>
                <a:cs typeface="Calibri"/>
              </a:rPr>
              <a:t>, R. Ostrovsky, and A. Sahai. </a:t>
            </a:r>
            <a:br>
              <a:rPr lang="en-US" sz="1400" dirty="0">
                <a:solidFill>
                  <a:srgbClr val="000000"/>
                </a:solidFill>
                <a:cs typeface="Calibri"/>
              </a:rPr>
            </a:br>
            <a:r>
              <a:rPr lang="en-US" sz="1400" dirty="0">
                <a:solidFill>
                  <a:srgbClr val="000000"/>
                </a:solidFill>
                <a:cs typeface="Calibri"/>
              </a:rPr>
              <a:t>“Zero-knowledge from secure multiparty computation”. STOC'07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5534626F-BC5B-DF48-7572-FAF244E03818}"/>
              </a:ext>
            </a:extLst>
          </p:cNvPr>
          <p:cNvSpPr txBox="1">
            <a:spLocks/>
          </p:cNvSpPr>
          <p:nvPr/>
        </p:nvSpPr>
        <p:spPr>
          <a:xfrm>
            <a:off x="8686101" y="55649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mtClean="0"/>
              <a:pPr/>
              <a:t>46</a:t>
            </a:fld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49AD2F5-F6A2-137A-9876-4B1FEA19E130}"/>
              </a:ext>
            </a:extLst>
          </p:cNvPr>
          <p:cNvGrpSpPr/>
          <p:nvPr/>
        </p:nvGrpSpPr>
        <p:grpSpPr>
          <a:xfrm>
            <a:off x="7481762" y="628628"/>
            <a:ext cx="3437550" cy="2003060"/>
            <a:chOff x="5900549" y="1426085"/>
            <a:chExt cx="3437550" cy="200306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E680318-B627-AA5A-4A99-91DF4BEF577F}"/>
                </a:ext>
              </a:extLst>
            </p:cNvPr>
            <p:cNvSpPr txBox="1"/>
            <p:nvPr/>
          </p:nvSpPr>
          <p:spPr>
            <a:xfrm>
              <a:off x="7162421" y="1426085"/>
              <a:ext cx="87723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>
                  <a:ea typeface="Calibri"/>
                  <a:cs typeface="Calibri"/>
                </a:rPr>
                <a:t>P</a:t>
              </a:r>
              <a:r>
                <a:rPr lang="en-US" b="1" baseline="-25000" dirty="0">
                  <a:ea typeface="Calibri"/>
                  <a:cs typeface="Calibri"/>
                </a:rPr>
                <a:t>1</a:t>
              </a:r>
              <a:r>
                <a:rPr lang="en-US" b="1" dirty="0">
                  <a:ea typeface="Calibri"/>
                  <a:cs typeface="Calibri"/>
                </a:rPr>
                <a:t>([x]</a:t>
              </a:r>
              <a:r>
                <a:rPr lang="en-US" b="1" baseline="-25000" dirty="0">
                  <a:ea typeface="Calibri"/>
                  <a:cs typeface="Calibri"/>
                </a:rPr>
                <a:t>1</a:t>
              </a:r>
              <a:r>
                <a:rPr lang="en-US" b="1" dirty="0">
                  <a:ea typeface="Calibri"/>
                  <a:cs typeface="Calibri"/>
                </a:rPr>
                <a:t>)</a:t>
              </a:r>
              <a:endParaRPr lang="en-US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90F20B7-1DD1-DEA8-2DCE-A0E44233AAB3}"/>
                </a:ext>
              </a:extLst>
            </p:cNvPr>
            <p:cNvSpPr txBox="1"/>
            <p:nvPr/>
          </p:nvSpPr>
          <p:spPr>
            <a:xfrm>
              <a:off x="8460869" y="2224661"/>
              <a:ext cx="87723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>
                  <a:ea typeface="Calibri"/>
                  <a:cs typeface="Calibri"/>
                </a:rPr>
                <a:t>P</a:t>
              </a:r>
              <a:r>
                <a:rPr lang="en-US" b="1" baseline="-25000" dirty="0">
                  <a:ea typeface="Calibri"/>
                  <a:cs typeface="Calibri"/>
                </a:rPr>
                <a:t>2</a:t>
              </a:r>
              <a:r>
                <a:rPr lang="en-US" b="1" dirty="0">
                  <a:ea typeface="Calibri"/>
                  <a:cs typeface="Calibri"/>
                </a:rPr>
                <a:t>([x]</a:t>
              </a:r>
              <a:r>
                <a:rPr lang="en-US" b="1" baseline="-25000" dirty="0">
                  <a:ea typeface="Calibri"/>
                  <a:cs typeface="Calibri"/>
                </a:rPr>
                <a:t>2</a:t>
              </a:r>
              <a:r>
                <a:rPr lang="en-US" b="1" dirty="0">
                  <a:ea typeface="Calibri"/>
                  <a:cs typeface="Calibri"/>
                </a:rPr>
                <a:t>)</a:t>
              </a:r>
              <a:endParaRPr lang="en-US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5B2B05-87A5-A097-FC86-6689F178626A}"/>
                </a:ext>
              </a:extLst>
            </p:cNvPr>
            <p:cNvSpPr txBox="1"/>
            <p:nvPr/>
          </p:nvSpPr>
          <p:spPr>
            <a:xfrm>
              <a:off x="5900549" y="2206373"/>
              <a:ext cx="87723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>
                  <a:ea typeface="Calibri"/>
                  <a:cs typeface="Calibri"/>
                </a:rPr>
                <a:t>P</a:t>
              </a:r>
              <a:r>
                <a:rPr lang="en-US" b="1" baseline="-25000" dirty="0">
                  <a:ea typeface="Calibri"/>
                  <a:cs typeface="Calibri"/>
                </a:rPr>
                <a:t>5</a:t>
              </a:r>
              <a:r>
                <a:rPr lang="en-US" b="1" dirty="0">
                  <a:ea typeface="Calibri"/>
                  <a:cs typeface="Calibri"/>
                </a:rPr>
                <a:t>([x]</a:t>
              </a:r>
              <a:r>
                <a:rPr lang="en-US" b="1" baseline="-25000" dirty="0">
                  <a:ea typeface="Calibri"/>
                  <a:cs typeface="Calibri"/>
                </a:rPr>
                <a:t>5</a:t>
              </a:r>
              <a:r>
                <a:rPr lang="en-US" b="1" dirty="0">
                  <a:ea typeface="Calibri"/>
                  <a:cs typeface="Calibri"/>
                </a:rPr>
                <a:t>)</a:t>
              </a:r>
              <a:endParaRPr lang="en-US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967380D-BA8A-C419-24CA-98A9847C064C}"/>
                </a:ext>
              </a:extLst>
            </p:cNvPr>
            <p:cNvSpPr txBox="1"/>
            <p:nvPr/>
          </p:nvSpPr>
          <p:spPr>
            <a:xfrm>
              <a:off x="6510149" y="3059813"/>
              <a:ext cx="87723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>
                  <a:ea typeface="Calibri"/>
                  <a:cs typeface="Calibri"/>
                </a:rPr>
                <a:t>P</a:t>
              </a:r>
              <a:r>
                <a:rPr lang="en-US" b="1" baseline="-25000" dirty="0">
                  <a:ea typeface="Calibri"/>
                  <a:cs typeface="Calibri"/>
                </a:rPr>
                <a:t>4</a:t>
              </a:r>
              <a:r>
                <a:rPr lang="en-US" b="1" dirty="0">
                  <a:ea typeface="Calibri"/>
                  <a:cs typeface="Calibri"/>
                </a:rPr>
                <a:t>([x]</a:t>
              </a:r>
              <a:r>
                <a:rPr lang="en-US" b="1" baseline="-25000" dirty="0">
                  <a:ea typeface="Calibri"/>
                  <a:cs typeface="Calibri"/>
                </a:rPr>
                <a:t>4</a:t>
              </a:r>
              <a:r>
                <a:rPr lang="en-US" b="1" dirty="0">
                  <a:ea typeface="Calibri"/>
                  <a:cs typeface="Calibri"/>
                </a:rPr>
                <a:t>)</a:t>
              </a:r>
              <a:endParaRPr lang="en-US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14CFE5-3C9B-97BD-60B7-DCCE5F1F41D4}"/>
                </a:ext>
              </a:extLst>
            </p:cNvPr>
            <p:cNvSpPr txBox="1"/>
            <p:nvPr/>
          </p:nvSpPr>
          <p:spPr>
            <a:xfrm>
              <a:off x="7814693" y="3059813"/>
              <a:ext cx="87723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>
                  <a:ea typeface="Calibri"/>
                  <a:cs typeface="Calibri"/>
                </a:rPr>
                <a:t>P</a:t>
              </a:r>
              <a:r>
                <a:rPr lang="en-US" b="1" baseline="-25000" dirty="0">
                  <a:ea typeface="Calibri"/>
                  <a:cs typeface="Calibri"/>
                </a:rPr>
                <a:t>3</a:t>
              </a:r>
              <a:r>
                <a:rPr lang="en-US" b="1" dirty="0">
                  <a:ea typeface="Calibri"/>
                  <a:cs typeface="Calibri"/>
                </a:rPr>
                <a:t>([x]</a:t>
              </a:r>
              <a:r>
                <a:rPr lang="en-US" b="1" baseline="-25000" dirty="0">
                  <a:ea typeface="Calibri"/>
                  <a:cs typeface="Calibri"/>
                </a:rPr>
                <a:t>3</a:t>
              </a:r>
              <a:r>
                <a:rPr lang="en-US" b="1" dirty="0">
                  <a:ea typeface="Calibri"/>
                  <a:cs typeface="Calibri"/>
                </a:rPr>
                <a:t>)</a:t>
              </a:r>
              <a:endParaRPr lang="en-US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13" name="Cloud 12">
              <a:extLst>
                <a:ext uri="{FF2B5EF4-FFF2-40B4-BE49-F238E27FC236}">
                  <a16:creationId xmlns:a16="http://schemas.microsoft.com/office/drawing/2014/main" id="{6E741C4E-0625-DDC6-AF73-D6A4E893D8FB}"/>
                </a:ext>
              </a:extLst>
            </p:cNvPr>
            <p:cNvSpPr/>
            <p:nvPr/>
          </p:nvSpPr>
          <p:spPr>
            <a:xfrm>
              <a:off x="7099574" y="2121407"/>
              <a:ext cx="987551" cy="719328"/>
            </a:xfrm>
            <a:prstGeom prst="clou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69D592D-D86F-132A-FA9C-2A3C48267C95}"/>
                </a:ext>
              </a:extLst>
            </p:cNvPr>
            <p:cNvGrpSpPr/>
            <p:nvPr/>
          </p:nvGrpSpPr>
          <p:grpSpPr>
            <a:xfrm>
              <a:off x="6720459" y="2358770"/>
              <a:ext cx="341376" cy="103632"/>
              <a:chOff x="6988683" y="2346578"/>
              <a:chExt cx="341376" cy="103632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4740CED6-E355-54AF-D235-E3B4B82AA3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346578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E8553714-98C5-D7D9-0A25-72C4D16ADA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444114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AF2CED3-96D8-943C-C5B1-96D1459613C9}"/>
                </a:ext>
              </a:extLst>
            </p:cNvPr>
            <p:cNvGrpSpPr/>
            <p:nvPr/>
          </p:nvGrpSpPr>
          <p:grpSpPr>
            <a:xfrm rot="5400000">
              <a:off x="7427594" y="1895474"/>
              <a:ext cx="341376" cy="103632"/>
              <a:chOff x="6988683" y="2346578"/>
              <a:chExt cx="341376" cy="103632"/>
            </a:xfrm>
          </p:grpSpPr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D9B43275-D63D-8FC3-602C-3F513C35CC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346578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3CAF0F32-AF64-9870-9ECD-DA5F066B87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444114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53A0CA5-FDB5-BFA3-54F2-C12766CC70D9}"/>
                </a:ext>
              </a:extLst>
            </p:cNvPr>
            <p:cNvGrpSpPr/>
            <p:nvPr/>
          </p:nvGrpSpPr>
          <p:grpSpPr>
            <a:xfrm rot="-3360000">
              <a:off x="7019163" y="2913506"/>
              <a:ext cx="341376" cy="103632"/>
              <a:chOff x="6988683" y="2346578"/>
              <a:chExt cx="341376" cy="103632"/>
            </a:xfrm>
          </p:grpSpPr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E9AB444E-AA6B-B72F-C77B-1BE1092528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346578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56C18CF2-908B-4E8F-8DC7-9C00B9DF13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444114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1C18C81-8DA6-7D20-12B5-0D8DD087084A}"/>
                </a:ext>
              </a:extLst>
            </p:cNvPr>
            <p:cNvGrpSpPr/>
            <p:nvPr/>
          </p:nvGrpSpPr>
          <p:grpSpPr>
            <a:xfrm rot="3120000">
              <a:off x="7842123" y="2907410"/>
              <a:ext cx="341376" cy="103632"/>
              <a:chOff x="6988683" y="2346578"/>
              <a:chExt cx="341376" cy="103632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ED923829-DB05-32B9-326F-616597CEC7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346578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2B6CD1BB-311E-FC7B-BA2A-3A89EFB7A3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444114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2EEE949-EEAA-D47C-6102-741774745BC5}"/>
                </a:ext>
              </a:extLst>
            </p:cNvPr>
            <p:cNvGrpSpPr/>
            <p:nvPr/>
          </p:nvGrpSpPr>
          <p:grpSpPr>
            <a:xfrm>
              <a:off x="8159115" y="2358770"/>
              <a:ext cx="341376" cy="103632"/>
              <a:chOff x="6988683" y="2346578"/>
              <a:chExt cx="341376" cy="103632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E6CAFB77-F50A-A479-90EA-F9B982B027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346578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8197F7F7-FD44-F252-6FF9-062B6F7802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444114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896E54A-A1EB-ADB0-0CA0-3669A1BF16BC}"/>
              </a:ext>
            </a:extLst>
          </p:cNvPr>
          <p:cNvGrpSpPr/>
          <p:nvPr/>
        </p:nvGrpSpPr>
        <p:grpSpPr>
          <a:xfrm>
            <a:off x="7020733" y="3511120"/>
            <a:ext cx="4370831" cy="2146476"/>
            <a:chOff x="6329536" y="4576801"/>
            <a:chExt cx="4370831" cy="214647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B069BBD-F90C-76BB-0922-C96BAF7F3FF3}"/>
                </a:ext>
              </a:extLst>
            </p:cNvPr>
            <p:cNvGrpSpPr/>
            <p:nvPr/>
          </p:nvGrpSpPr>
          <p:grpSpPr>
            <a:xfrm>
              <a:off x="7132992" y="4612846"/>
              <a:ext cx="3530366" cy="2110431"/>
              <a:chOff x="1482000" y="1637999"/>
              <a:chExt cx="6411027" cy="3566867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33CD064-4734-668A-38F8-1E5222981A7C}"/>
                  </a:ext>
                </a:extLst>
              </p:cNvPr>
              <p:cNvSpPr txBox="1"/>
              <p:nvPr/>
            </p:nvSpPr>
            <p:spPr>
              <a:xfrm>
                <a:off x="1482000" y="1637999"/>
                <a:ext cx="2267999" cy="780266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nl-NL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50" b="1" u="sng">
                    <a:cs typeface="Calibri"/>
                  </a:rPr>
                  <a:t>Prover P (</a:t>
                </a:r>
                <a:r>
                  <a:rPr lang="en-US" sz="1050" b="1" u="sng" err="1">
                    <a:cs typeface="Calibri"/>
                  </a:rPr>
                  <a:t>sk</a:t>
                </a:r>
                <a:r>
                  <a:rPr lang="en-US" sz="1050" b="1" u="sng">
                    <a:cs typeface="Calibri"/>
                  </a:rPr>
                  <a:t>)</a:t>
                </a:r>
                <a:endParaRPr lang="en-US" sz="1050" b="1" u="sng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A88FF62-4262-16A0-F038-8A7082B3C0D2}"/>
                  </a:ext>
                </a:extLst>
              </p:cNvPr>
              <p:cNvSpPr txBox="1"/>
              <p:nvPr/>
            </p:nvSpPr>
            <p:spPr>
              <a:xfrm>
                <a:off x="5624497" y="1637999"/>
                <a:ext cx="2268000" cy="78026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nl-NL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50" b="1" u="sng">
                    <a:cs typeface="Calibri"/>
                  </a:rPr>
                  <a:t>Verifier V (pk)</a:t>
                </a:r>
                <a:endParaRPr lang="en-US" sz="1050" b="1" u="sng"/>
              </a:p>
            </p:txBody>
          </p: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BA309320-2E20-2257-29BA-B0F93986B9F4}"/>
                  </a:ext>
                </a:extLst>
              </p:cNvPr>
              <p:cNvCxnSpPr/>
              <p:nvPr/>
            </p:nvCxnSpPr>
            <p:spPr>
              <a:xfrm>
                <a:off x="3786900" y="2649899"/>
                <a:ext cx="1593831" cy="511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725B0B00-617B-AC74-4BE1-6818998F4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88098" y="3440638"/>
                <a:ext cx="1540735" cy="923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371426A6-55BF-6736-FE17-041A7246DE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11283" y="4263900"/>
                <a:ext cx="1558185" cy="739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BB604B8-FD1C-E3A3-9BE2-E9EC0AF598EB}"/>
                  </a:ext>
                </a:extLst>
              </p:cNvPr>
              <p:cNvSpPr txBox="1"/>
              <p:nvPr/>
            </p:nvSpPr>
            <p:spPr>
              <a:xfrm>
                <a:off x="4366669" y="2205395"/>
                <a:ext cx="426000" cy="494168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nl-NL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50" dirty="0">
                    <a:ea typeface="Calibri"/>
                    <a:cs typeface="Calibri"/>
                  </a:rPr>
                  <a:t>w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039622A-102E-8D74-D651-57A0D56DE7A4}"/>
                  </a:ext>
                </a:extLst>
              </p:cNvPr>
              <p:cNvSpPr txBox="1"/>
              <p:nvPr/>
            </p:nvSpPr>
            <p:spPr>
              <a:xfrm>
                <a:off x="4403246" y="2980162"/>
                <a:ext cx="426000" cy="494168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nl-NL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50">
                    <a:cs typeface="Calibri"/>
                  </a:rPr>
                  <a:t>c</a:t>
                </a:r>
                <a:endParaRPr lang="en-US" sz="105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E1DC46B-985F-A16F-B6D2-6EE8B653A093}"/>
                  </a:ext>
                </a:extLst>
              </p:cNvPr>
              <p:cNvSpPr txBox="1"/>
              <p:nvPr/>
            </p:nvSpPr>
            <p:spPr>
              <a:xfrm>
                <a:off x="4403246" y="3854817"/>
                <a:ext cx="426000" cy="494168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nl-NL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50">
                    <a:cs typeface="Calibri"/>
                  </a:rPr>
                  <a:t>z</a:t>
                </a:r>
                <a:endParaRPr lang="en-US" sz="105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8D3D584-CAAB-B6E3-BAC5-A7AC141C6FB3}"/>
                  </a:ext>
                </a:extLst>
              </p:cNvPr>
              <p:cNvSpPr txBox="1"/>
              <p:nvPr/>
            </p:nvSpPr>
            <p:spPr>
              <a:xfrm>
                <a:off x="1530742" y="2312972"/>
                <a:ext cx="1996035" cy="676231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dirty="0">
                    <a:ea typeface="Calibri"/>
                    <a:cs typeface="Calibri"/>
                  </a:rPr>
                  <a:t>w &lt;- Commit(</a:t>
                </a:r>
                <a:r>
                  <a:rPr lang="en-US" sz="1000" err="1">
                    <a:ea typeface="Calibri"/>
                    <a:cs typeface="Calibri"/>
                  </a:rPr>
                  <a:t>sk</a:t>
                </a:r>
                <a:r>
                  <a:rPr lang="en-US" sz="1000" dirty="0">
                    <a:ea typeface="Calibri"/>
                    <a:cs typeface="Calibri"/>
                  </a:rPr>
                  <a:t>)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24A31F4-F4C2-D2F7-9310-4625D496DDDF}"/>
                  </a:ext>
                </a:extLst>
              </p:cNvPr>
              <p:cNvSpPr txBox="1"/>
              <p:nvPr/>
            </p:nvSpPr>
            <p:spPr>
              <a:xfrm>
                <a:off x="5593541" y="3122175"/>
                <a:ext cx="1807220" cy="67623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dirty="0">
                    <a:ea typeface="Calibri"/>
                    <a:cs typeface="Calibri"/>
                  </a:rPr>
                  <a:t>c &lt;-</a:t>
                </a:r>
                <a:r>
                  <a:rPr lang="en-US" sz="1000" baseline="-25000" dirty="0">
                    <a:ea typeface="Calibri"/>
                    <a:cs typeface="Calibri"/>
                  </a:rPr>
                  <a:t>R</a:t>
                </a:r>
                <a:r>
                  <a:rPr lang="en-US" sz="1000" dirty="0">
                    <a:ea typeface="Calibri"/>
                    <a:cs typeface="Calibri"/>
                  </a:rPr>
                  <a:t> </a:t>
                </a:r>
                <a:r>
                  <a:rPr lang="en-US" sz="1000" err="1">
                    <a:ea typeface="Calibri"/>
                    <a:cs typeface="Calibri"/>
                  </a:rPr>
                  <a:t>CSpace</a:t>
                </a:r>
                <a:endParaRPr lang="en-US" sz="1000">
                  <a:ea typeface="Calibri"/>
                  <a:cs typeface="Calibri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EE9A111-E378-EED4-7A25-769F87EE5D3B}"/>
                  </a:ext>
                </a:extLst>
              </p:cNvPr>
              <p:cNvSpPr txBox="1"/>
              <p:nvPr/>
            </p:nvSpPr>
            <p:spPr>
              <a:xfrm>
                <a:off x="1530742" y="3897663"/>
                <a:ext cx="2414122" cy="936319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dirty="0">
                    <a:ea typeface="Calibri"/>
                    <a:cs typeface="Calibri"/>
                  </a:rPr>
                  <a:t>z &lt;- Response(</a:t>
                </a:r>
                <a:r>
                  <a:rPr lang="en-US" sz="1000" err="1">
                    <a:ea typeface="Calibri"/>
                    <a:cs typeface="Calibri"/>
                  </a:rPr>
                  <a:t>sk,w,c</a:t>
                </a:r>
                <a:r>
                  <a:rPr lang="en-US" sz="1000" dirty="0">
                    <a:ea typeface="Calibri"/>
                    <a:cs typeface="Calibri"/>
                  </a:rPr>
                  <a:t>)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BE571F9-0CF0-D95A-C0D8-F860B21645A5}"/>
                  </a:ext>
                </a:extLst>
              </p:cNvPr>
              <p:cNvSpPr txBox="1"/>
              <p:nvPr/>
            </p:nvSpPr>
            <p:spPr>
              <a:xfrm>
                <a:off x="5600283" y="4268548"/>
                <a:ext cx="2292744" cy="936318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dirty="0">
                    <a:ea typeface="Calibri"/>
                    <a:cs typeface="Calibri"/>
                  </a:rPr>
                  <a:t>b &lt;- Verify(</a:t>
                </a:r>
                <a:r>
                  <a:rPr lang="en-US" sz="1000" err="1">
                    <a:ea typeface="Calibri"/>
                    <a:cs typeface="Calibri"/>
                  </a:rPr>
                  <a:t>pk,w,c,z</a:t>
                </a:r>
                <a:r>
                  <a:rPr lang="en-US" sz="1000" dirty="0">
                    <a:ea typeface="Calibri"/>
                    <a:cs typeface="Calibri"/>
                  </a:rPr>
                  <a:t>)</a:t>
                </a:r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2EBC2D0-AA38-14CB-0BC0-572D202635DF}"/>
                </a:ext>
              </a:extLst>
            </p:cNvPr>
            <p:cNvSpPr/>
            <p:nvPr/>
          </p:nvSpPr>
          <p:spPr>
            <a:xfrm>
              <a:off x="6329536" y="4576801"/>
              <a:ext cx="4370831" cy="1901952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F6455AB2-6AB2-BE2D-F4F2-3B0E155E633A}"/>
              </a:ext>
            </a:extLst>
          </p:cNvPr>
          <p:cNvSpPr/>
          <p:nvPr/>
        </p:nvSpPr>
        <p:spPr>
          <a:xfrm rot="5400000">
            <a:off x="8769206" y="2891971"/>
            <a:ext cx="853440" cy="26212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E2D1A97-7087-3690-1EF3-768806C4E718}"/>
              </a:ext>
            </a:extLst>
          </p:cNvPr>
          <p:cNvSpPr txBox="1"/>
          <p:nvPr/>
        </p:nvSpPr>
        <p:spPr>
          <a:xfrm>
            <a:off x="9328850" y="2804900"/>
            <a:ext cx="259020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Calibri"/>
                <a:cs typeface="Calibri"/>
              </a:rPr>
              <a:t>MPC in the Head</a:t>
            </a:r>
            <a:endParaRPr lang="en-US" b="1" baseline="-25000" dirty="0" err="1">
              <a:ea typeface="Calibri"/>
              <a:cs typeface="Calibri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A9C55BB-B8C8-5945-1ECA-AC68461BC483}"/>
              </a:ext>
            </a:extLst>
          </p:cNvPr>
          <p:cNvSpPr txBox="1"/>
          <p:nvPr/>
        </p:nvSpPr>
        <p:spPr>
          <a:xfrm>
            <a:off x="7019706" y="582827"/>
            <a:ext cx="11059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MPC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FE6EE02-70A6-EDEF-1579-917D79CE3923}"/>
              </a:ext>
            </a:extLst>
          </p:cNvPr>
          <p:cNvSpPr txBox="1"/>
          <p:nvPr/>
        </p:nvSpPr>
        <p:spPr>
          <a:xfrm>
            <a:off x="7019706" y="3508907"/>
            <a:ext cx="11059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IDS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E8AC172-12F9-15E5-9770-D08DAF788C0A}"/>
              </a:ext>
            </a:extLst>
          </p:cNvPr>
          <p:cNvSpPr/>
          <p:nvPr/>
        </p:nvSpPr>
        <p:spPr>
          <a:xfrm>
            <a:off x="7020732" y="585040"/>
            <a:ext cx="4370831" cy="227380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5C560-24B6-0202-4825-3389172C9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EE7630-8C48-46F6-80C2-39055FF4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176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06E07-4E7F-7570-72F0-9BE22154C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4400" err="1">
                <a:latin typeface="Calibri Light"/>
                <a:cs typeface="Calibri"/>
              </a:rPr>
              <a:t>MPCitH</a:t>
            </a:r>
            <a:r>
              <a:rPr lang="en-US" sz="4400" dirty="0">
                <a:latin typeface="Calibri Light"/>
                <a:cs typeface="Calibri"/>
              </a:rPr>
              <a:t> for PQ-identification</a:t>
            </a:r>
            <a:br>
              <a:rPr lang="en-US" dirty="0">
                <a:cs typeface="Calibri"/>
              </a:rPr>
            </a:br>
            <a:r>
              <a:rPr lang="en-US" sz="1400" dirty="0">
                <a:cs typeface="Calibri"/>
              </a:rPr>
              <a:t>(</a:t>
            </a:r>
            <a:r>
              <a:rPr lang="en-US" sz="1400" b="0" dirty="0">
                <a:ea typeface="+mj-lt"/>
                <a:cs typeface="+mj-lt"/>
              </a:rPr>
              <a:t>Y. Ishai, E. </a:t>
            </a:r>
            <a:r>
              <a:rPr lang="en-US" sz="1400" b="0" err="1">
                <a:ea typeface="+mj-lt"/>
                <a:cs typeface="+mj-lt"/>
              </a:rPr>
              <a:t>Kushilevitz</a:t>
            </a:r>
            <a:r>
              <a:rPr lang="en-US" sz="1400" b="0" dirty="0">
                <a:ea typeface="+mj-lt"/>
                <a:cs typeface="+mj-lt"/>
              </a:rPr>
              <a:t>, R. Ostrovsky, and A. Sahai. </a:t>
            </a:r>
            <a:r>
              <a:rPr lang="en-US" sz="1400" b="0" i="1" dirty="0">
                <a:ea typeface="+mj-lt"/>
                <a:cs typeface="+mj-lt"/>
              </a:rPr>
              <a:t>“Zero-knowledge from secure multiparty computation”</a:t>
            </a:r>
            <a:r>
              <a:rPr lang="en-US" sz="1400" b="0" dirty="0">
                <a:ea typeface="+mj-lt"/>
                <a:cs typeface="+mj-lt"/>
              </a:rPr>
              <a:t>. STOC'07</a:t>
            </a:r>
            <a:r>
              <a:rPr lang="en-US" sz="1400" dirty="0">
                <a:cs typeface="Calibri"/>
              </a:rPr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C78ED-F28D-E435-0039-8870F373D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2800" dirty="0">
                <a:cs typeface="Calibri"/>
              </a:rPr>
              <a:t>Given OWF F: X -&gt; Y</a:t>
            </a:r>
          </a:p>
          <a:p>
            <a:pPr indent="0">
              <a:buNone/>
            </a:pPr>
            <a:r>
              <a:rPr lang="en-US" sz="2800" dirty="0">
                <a:cs typeface="Calibri"/>
              </a:rPr>
              <a:t>Create identification scheme IDS that proves knowledge of x such that </a:t>
            </a:r>
          </a:p>
          <a:p>
            <a:pPr indent="0" algn="ctr">
              <a:buNone/>
            </a:pPr>
            <a:r>
              <a:rPr lang="en-US" sz="2800" dirty="0">
                <a:cs typeface="Calibri"/>
              </a:rPr>
              <a:t>F(x) = y</a:t>
            </a:r>
          </a:p>
          <a:p>
            <a:pPr indent="0">
              <a:buNone/>
            </a:pPr>
            <a:r>
              <a:rPr lang="en-US" sz="2800" dirty="0">
                <a:cs typeface="Calibri"/>
              </a:rPr>
              <a:t>for given y in (honest-verifier) zero-knowledge.</a:t>
            </a:r>
          </a:p>
          <a:p>
            <a:pPr indent="0">
              <a:buNone/>
            </a:pPr>
            <a:r>
              <a:rPr lang="en-US" sz="2800" dirty="0" err="1">
                <a:cs typeface="Calibri"/>
              </a:rPr>
              <a:t>sk</a:t>
            </a:r>
            <a:r>
              <a:rPr lang="en-US" sz="2800" dirty="0">
                <a:cs typeface="Calibri"/>
              </a:rPr>
              <a:t> = x, pk = y[, F]</a:t>
            </a:r>
            <a:endParaRPr lang="en-US" sz="2800" dirty="0">
              <a:ea typeface="Calibri"/>
              <a:cs typeface="Calibri"/>
            </a:endParaRPr>
          </a:p>
          <a:p>
            <a:pPr indent="0">
              <a:buNone/>
            </a:pPr>
            <a:endParaRPr lang="en-US" sz="2800" dirty="0">
              <a:cs typeface="Calibri"/>
            </a:endParaRPr>
          </a:p>
          <a:p>
            <a:pPr indent="0">
              <a:buNone/>
            </a:pPr>
            <a:endParaRPr lang="en-US" sz="2800" dirty="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2DA6D7-91E8-4A77-5F6E-7EC31325D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F9FD1-D1DE-ED3B-D942-1E32C844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4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1E6E6-67CC-BD42-2747-3FD56C5E2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High-level idea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191EA2-AA8D-1376-C9F9-3DEBBC4EE38A}"/>
              </a:ext>
            </a:extLst>
          </p:cNvPr>
          <p:cNvSpPr txBox="1"/>
          <p:nvPr/>
        </p:nvSpPr>
        <p:spPr>
          <a:xfrm>
            <a:off x="1482000" y="1637999"/>
            <a:ext cx="2268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>
                <a:cs typeface="Calibri"/>
              </a:rPr>
              <a:t>Prover P (</a:t>
            </a:r>
            <a:r>
              <a:rPr lang="en-US" sz="2400" b="1" u="sng" err="1">
                <a:cs typeface="Calibri"/>
              </a:rPr>
              <a:t>sk</a:t>
            </a:r>
            <a:r>
              <a:rPr lang="en-US" sz="2400" b="1" u="sng">
                <a:cs typeface="Calibri"/>
              </a:rPr>
              <a:t>)</a:t>
            </a:r>
            <a:endParaRPr lang="en-US" sz="2400" b="1" u="sng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4F4CAF-40C0-2621-E4A1-79C740A2136C}"/>
              </a:ext>
            </a:extLst>
          </p:cNvPr>
          <p:cNvSpPr txBox="1"/>
          <p:nvPr/>
        </p:nvSpPr>
        <p:spPr>
          <a:xfrm>
            <a:off x="7439999" y="1637999"/>
            <a:ext cx="2268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>
                <a:cs typeface="Calibri"/>
              </a:rPr>
              <a:t>Verifier V (pk)</a:t>
            </a:r>
            <a:endParaRPr lang="en-US" sz="2400" b="1" u="sng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734E053-C2B8-FD7C-8F90-B058FF5EDD20}"/>
              </a:ext>
            </a:extLst>
          </p:cNvPr>
          <p:cNvCxnSpPr/>
          <p:nvPr/>
        </p:nvCxnSpPr>
        <p:spPr>
          <a:xfrm flipV="1">
            <a:off x="3786900" y="3896073"/>
            <a:ext cx="3342912" cy="51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F63313-7083-12D5-4367-1DC70D6E24F0}"/>
              </a:ext>
            </a:extLst>
          </p:cNvPr>
          <p:cNvCxnSpPr>
            <a:cxnSpLocks/>
          </p:cNvCxnSpPr>
          <p:nvPr/>
        </p:nvCxnSpPr>
        <p:spPr>
          <a:xfrm flipH="1" flipV="1">
            <a:off x="3788099" y="4701224"/>
            <a:ext cx="3345168" cy="113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8478F23-324A-7B77-D693-AD5BB4769997}"/>
              </a:ext>
            </a:extLst>
          </p:cNvPr>
          <p:cNvCxnSpPr>
            <a:cxnSpLocks/>
          </p:cNvCxnSpPr>
          <p:nvPr/>
        </p:nvCxnSpPr>
        <p:spPr>
          <a:xfrm>
            <a:off x="3811283" y="5515256"/>
            <a:ext cx="3318336" cy="73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C1939D-18B9-4F50-1CC7-79371F7FA38F}"/>
              </a:ext>
            </a:extLst>
          </p:cNvPr>
          <p:cNvSpPr txBox="1"/>
          <p:nvPr/>
        </p:nvSpPr>
        <p:spPr>
          <a:xfrm>
            <a:off x="5208000" y="3477357"/>
            <a:ext cx="426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ea typeface="Calibri"/>
                <a:cs typeface="Calibri"/>
              </a:rPr>
              <a:t>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761EC4-09DE-CA44-1F3C-802EFDC3CFA9}"/>
              </a:ext>
            </a:extLst>
          </p:cNvPr>
          <p:cNvSpPr txBox="1"/>
          <p:nvPr/>
        </p:nvSpPr>
        <p:spPr>
          <a:xfrm>
            <a:off x="5244576" y="4252126"/>
            <a:ext cx="426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cs typeface="Calibri"/>
              </a:rPr>
              <a:t>c</a:t>
            </a:r>
            <a:endParaRPr lang="en-US" sz="24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E31417-0B5A-9530-55C5-15BBE402DB46}"/>
              </a:ext>
            </a:extLst>
          </p:cNvPr>
          <p:cNvSpPr txBox="1"/>
          <p:nvPr/>
        </p:nvSpPr>
        <p:spPr>
          <a:xfrm>
            <a:off x="5244576" y="5126781"/>
            <a:ext cx="426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cs typeface="Calibri"/>
              </a:rPr>
              <a:t>z</a:t>
            </a:r>
            <a:endParaRPr lang="en-US" sz="24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3CA9A5-B085-EE84-6C7A-6EF0346E24E3}"/>
              </a:ext>
            </a:extLst>
          </p:cNvPr>
          <p:cNvSpPr txBox="1"/>
          <p:nvPr/>
        </p:nvSpPr>
        <p:spPr>
          <a:xfrm>
            <a:off x="684851" y="3906880"/>
            <a:ext cx="249937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w &lt;- Commit([x]),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8A1D43-0B73-3ACD-BB75-577E53A56796}"/>
              </a:ext>
            </a:extLst>
          </p:cNvPr>
          <p:cNvSpPr txBox="1"/>
          <p:nvPr/>
        </p:nvSpPr>
        <p:spPr>
          <a:xfrm>
            <a:off x="7431184" y="4373533"/>
            <a:ext cx="180722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c &lt;-</a:t>
            </a:r>
            <a:r>
              <a:rPr lang="en-US" sz="2000" baseline="-25000" dirty="0">
                <a:ea typeface="Calibri"/>
                <a:cs typeface="Calibri"/>
              </a:rPr>
              <a:t>R</a:t>
            </a:r>
            <a:r>
              <a:rPr lang="en-US" sz="2000" dirty="0">
                <a:ea typeface="Calibri"/>
                <a:cs typeface="Calibri"/>
              </a:rPr>
              <a:t> {1, … , 5}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D4B3CE-C05B-6161-968D-6CF9DFC8BFCF}"/>
              </a:ext>
            </a:extLst>
          </p:cNvPr>
          <p:cNvSpPr txBox="1"/>
          <p:nvPr/>
        </p:nvSpPr>
        <p:spPr>
          <a:xfrm>
            <a:off x="999439" y="5260873"/>
            <a:ext cx="241412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z &lt;- P</a:t>
            </a:r>
            <a:r>
              <a:rPr lang="en-US" sz="2000" baseline="-25000" dirty="0">
                <a:ea typeface="Calibri"/>
                <a:cs typeface="Calibri"/>
              </a:rPr>
              <a:t>i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forall</a:t>
            </a:r>
            <a:r>
              <a:rPr lang="en-US" sz="2000" dirty="0">
                <a:ea typeface="Calibri"/>
                <a:cs typeface="Calibri"/>
              </a:rPr>
              <a:t> </a:t>
            </a:r>
            <a:r>
              <a:rPr lang="en-US" sz="2000" err="1">
                <a:ea typeface="Calibri"/>
                <a:cs typeface="Calibri"/>
              </a:rPr>
              <a:t>i</a:t>
            </a:r>
            <a:r>
              <a:rPr lang="en-US" sz="2000" dirty="0">
                <a:ea typeface="Calibri"/>
                <a:cs typeface="Calibri"/>
              </a:rPr>
              <a:t> ≠ 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84B5CA-85BC-0FE5-4EEC-4DD3530B2E3E}"/>
              </a:ext>
            </a:extLst>
          </p:cNvPr>
          <p:cNvSpPr txBox="1"/>
          <p:nvPr/>
        </p:nvSpPr>
        <p:spPr>
          <a:xfrm>
            <a:off x="7437927" y="5519904"/>
            <a:ext cx="457874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Check consistency of all opened parties &amp; verify result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EA7B760-FA52-76D8-6DD8-EED1947075A5}"/>
              </a:ext>
            </a:extLst>
          </p:cNvPr>
          <p:cNvGrpSpPr/>
          <p:nvPr/>
        </p:nvGrpSpPr>
        <p:grpSpPr>
          <a:xfrm>
            <a:off x="1001266" y="2376335"/>
            <a:ext cx="2584670" cy="1505899"/>
            <a:chOff x="1578" y="1691234"/>
            <a:chExt cx="3437550" cy="2001979"/>
          </a:xfrm>
        </p:grpSpPr>
        <p:sp>
          <p:nvSpPr>
            <p:cNvPr id="75" name="TextBox 29">
              <a:extLst>
                <a:ext uri="{FF2B5EF4-FFF2-40B4-BE49-F238E27FC236}">
                  <a16:creationId xmlns:a16="http://schemas.microsoft.com/office/drawing/2014/main" id="{4E74196E-D720-6BEF-C26A-AF5542C337D7}"/>
                </a:ext>
              </a:extLst>
            </p:cNvPr>
            <p:cNvSpPr txBox="1"/>
            <p:nvPr/>
          </p:nvSpPr>
          <p:spPr>
            <a:xfrm>
              <a:off x="1263450" y="1691234"/>
              <a:ext cx="877230" cy="36824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b="1" dirty="0">
                  <a:ea typeface="Calibri"/>
                  <a:cs typeface="Calibri"/>
                </a:rPr>
                <a:t>P</a:t>
              </a:r>
              <a:r>
                <a:rPr lang="en-US" sz="1200" b="1" baseline="-25000" dirty="0">
                  <a:ea typeface="Calibri"/>
                  <a:cs typeface="Calibri"/>
                </a:rPr>
                <a:t>1</a:t>
              </a:r>
              <a:r>
                <a:rPr lang="en-US" sz="1200" b="1" dirty="0">
                  <a:ea typeface="Calibri"/>
                  <a:cs typeface="Calibri"/>
                </a:rPr>
                <a:t>([x]</a:t>
              </a:r>
              <a:r>
                <a:rPr lang="en-US" sz="1200" b="1" baseline="-25000" dirty="0">
                  <a:ea typeface="Calibri"/>
                  <a:cs typeface="Calibri"/>
                </a:rPr>
                <a:t>1</a:t>
              </a:r>
              <a:r>
                <a:rPr lang="en-US" sz="1200" b="1" dirty="0">
                  <a:ea typeface="Calibri"/>
                  <a:cs typeface="Calibri"/>
                </a:rPr>
                <a:t>)</a:t>
              </a:r>
              <a:endParaRPr lang="en-US" sz="1200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76" name="TextBox 30">
              <a:extLst>
                <a:ext uri="{FF2B5EF4-FFF2-40B4-BE49-F238E27FC236}">
                  <a16:creationId xmlns:a16="http://schemas.microsoft.com/office/drawing/2014/main" id="{91CD4151-BD0E-86D4-5B9D-B0651085CAD0}"/>
                </a:ext>
              </a:extLst>
            </p:cNvPr>
            <p:cNvSpPr txBox="1"/>
            <p:nvPr/>
          </p:nvSpPr>
          <p:spPr>
            <a:xfrm>
              <a:off x="2561898" y="2489810"/>
              <a:ext cx="877230" cy="36824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b="1" dirty="0">
                  <a:ea typeface="Calibri"/>
                  <a:cs typeface="Calibri"/>
                </a:rPr>
                <a:t>P</a:t>
              </a:r>
              <a:r>
                <a:rPr lang="en-US" sz="1200" b="1" baseline="-25000" dirty="0">
                  <a:ea typeface="Calibri"/>
                  <a:cs typeface="Calibri"/>
                </a:rPr>
                <a:t>2</a:t>
              </a:r>
              <a:r>
                <a:rPr lang="en-US" sz="1200" b="1" dirty="0">
                  <a:ea typeface="Calibri"/>
                  <a:cs typeface="Calibri"/>
                </a:rPr>
                <a:t>([x]</a:t>
              </a:r>
              <a:r>
                <a:rPr lang="en-US" sz="1200" b="1" baseline="-25000" dirty="0">
                  <a:ea typeface="Calibri"/>
                  <a:cs typeface="Calibri"/>
                </a:rPr>
                <a:t>2</a:t>
              </a:r>
              <a:r>
                <a:rPr lang="en-US" sz="1200" b="1" dirty="0">
                  <a:ea typeface="Calibri"/>
                  <a:cs typeface="Calibri"/>
                </a:rPr>
                <a:t>)</a:t>
              </a:r>
              <a:endParaRPr lang="en-US" sz="1200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77" name="TextBox 31">
              <a:extLst>
                <a:ext uri="{FF2B5EF4-FFF2-40B4-BE49-F238E27FC236}">
                  <a16:creationId xmlns:a16="http://schemas.microsoft.com/office/drawing/2014/main" id="{43A6E70B-3BD9-90CC-643E-5EA12BA14F0B}"/>
                </a:ext>
              </a:extLst>
            </p:cNvPr>
            <p:cNvSpPr txBox="1"/>
            <p:nvPr/>
          </p:nvSpPr>
          <p:spPr>
            <a:xfrm>
              <a:off x="1578" y="2471523"/>
              <a:ext cx="877230" cy="36824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b="1" dirty="0">
                  <a:ea typeface="Calibri"/>
                  <a:cs typeface="Calibri"/>
                </a:rPr>
                <a:t>P</a:t>
              </a:r>
              <a:r>
                <a:rPr lang="en-US" sz="1200" b="1" baseline="-25000" dirty="0">
                  <a:ea typeface="Calibri"/>
                  <a:cs typeface="Calibri"/>
                </a:rPr>
                <a:t>5</a:t>
              </a:r>
              <a:r>
                <a:rPr lang="en-US" sz="1200" b="1" dirty="0">
                  <a:ea typeface="Calibri"/>
                  <a:cs typeface="Calibri"/>
                </a:rPr>
                <a:t>([x]</a:t>
              </a:r>
              <a:r>
                <a:rPr lang="en-US" sz="1200" b="1" baseline="-25000" dirty="0">
                  <a:ea typeface="Calibri"/>
                  <a:cs typeface="Calibri"/>
                </a:rPr>
                <a:t>5</a:t>
              </a:r>
              <a:r>
                <a:rPr lang="en-US" sz="1200" b="1" dirty="0">
                  <a:ea typeface="Calibri"/>
                  <a:cs typeface="Calibri"/>
                </a:rPr>
                <a:t>)</a:t>
              </a:r>
              <a:endParaRPr lang="en-US" sz="1200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78" name="TextBox 32">
              <a:extLst>
                <a:ext uri="{FF2B5EF4-FFF2-40B4-BE49-F238E27FC236}">
                  <a16:creationId xmlns:a16="http://schemas.microsoft.com/office/drawing/2014/main" id="{2E7E9E98-FBBB-1603-9A3C-CAFF411780FC}"/>
                </a:ext>
              </a:extLst>
            </p:cNvPr>
            <p:cNvSpPr txBox="1"/>
            <p:nvPr/>
          </p:nvSpPr>
          <p:spPr>
            <a:xfrm>
              <a:off x="611178" y="3324964"/>
              <a:ext cx="877230" cy="36824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b="1" dirty="0">
                  <a:ea typeface="Calibri"/>
                  <a:cs typeface="Calibri"/>
                </a:rPr>
                <a:t>P</a:t>
              </a:r>
              <a:r>
                <a:rPr lang="en-US" sz="1200" b="1" baseline="-25000" dirty="0">
                  <a:ea typeface="Calibri"/>
                  <a:cs typeface="Calibri"/>
                </a:rPr>
                <a:t>4</a:t>
              </a:r>
              <a:r>
                <a:rPr lang="en-US" sz="1200" b="1" dirty="0">
                  <a:ea typeface="Calibri"/>
                  <a:cs typeface="Calibri"/>
                </a:rPr>
                <a:t>([x]</a:t>
              </a:r>
              <a:r>
                <a:rPr lang="en-US" sz="1200" b="1" baseline="-25000" dirty="0">
                  <a:ea typeface="Calibri"/>
                  <a:cs typeface="Calibri"/>
                </a:rPr>
                <a:t>4</a:t>
              </a:r>
              <a:r>
                <a:rPr lang="en-US" sz="1200" b="1" dirty="0">
                  <a:ea typeface="Calibri"/>
                  <a:cs typeface="Calibri"/>
                </a:rPr>
                <a:t>)</a:t>
              </a:r>
              <a:endParaRPr lang="en-US" sz="1200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79" name="TextBox 33">
              <a:extLst>
                <a:ext uri="{FF2B5EF4-FFF2-40B4-BE49-F238E27FC236}">
                  <a16:creationId xmlns:a16="http://schemas.microsoft.com/office/drawing/2014/main" id="{5FD1BC9A-5174-423D-97C4-7AE865A3C22B}"/>
                </a:ext>
              </a:extLst>
            </p:cNvPr>
            <p:cNvSpPr txBox="1"/>
            <p:nvPr/>
          </p:nvSpPr>
          <p:spPr>
            <a:xfrm>
              <a:off x="1915723" y="3324961"/>
              <a:ext cx="877230" cy="36824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b="1" dirty="0">
                  <a:ea typeface="Calibri"/>
                  <a:cs typeface="Calibri"/>
                </a:rPr>
                <a:t>P</a:t>
              </a:r>
              <a:r>
                <a:rPr lang="en-US" sz="1200" b="1" baseline="-25000" dirty="0">
                  <a:ea typeface="Calibri"/>
                  <a:cs typeface="Calibri"/>
                </a:rPr>
                <a:t>3</a:t>
              </a:r>
              <a:r>
                <a:rPr lang="en-US" sz="1200" b="1" dirty="0">
                  <a:ea typeface="Calibri"/>
                  <a:cs typeface="Calibri"/>
                </a:rPr>
                <a:t>([x]</a:t>
              </a:r>
              <a:r>
                <a:rPr lang="en-US" sz="1200" b="1" baseline="-25000" dirty="0">
                  <a:ea typeface="Calibri"/>
                  <a:cs typeface="Calibri"/>
                </a:rPr>
                <a:t>3</a:t>
              </a:r>
              <a:r>
                <a:rPr lang="en-US" sz="1200" b="1" dirty="0">
                  <a:ea typeface="Calibri"/>
                  <a:cs typeface="Calibri"/>
                </a:rPr>
                <a:t>)</a:t>
              </a:r>
              <a:endParaRPr lang="en-US" sz="1200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80" name="Cloud 79">
              <a:extLst>
                <a:ext uri="{FF2B5EF4-FFF2-40B4-BE49-F238E27FC236}">
                  <a16:creationId xmlns:a16="http://schemas.microsoft.com/office/drawing/2014/main" id="{30DED67A-0999-1D0E-38C1-1AE6BDAB7010}"/>
                </a:ext>
              </a:extLst>
            </p:cNvPr>
            <p:cNvSpPr/>
            <p:nvPr/>
          </p:nvSpPr>
          <p:spPr>
            <a:xfrm>
              <a:off x="1200603" y="2386556"/>
              <a:ext cx="987551" cy="719328"/>
            </a:xfrm>
            <a:prstGeom prst="clou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b="1" dirty="0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CABB313D-5C34-8E3F-5B91-614D840653F9}"/>
                </a:ext>
              </a:extLst>
            </p:cNvPr>
            <p:cNvGrpSpPr/>
            <p:nvPr/>
          </p:nvGrpSpPr>
          <p:grpSpPr>
            <a:xfrm>
              <a:off x="821488" y="2623919"/>
              <a:ext cx="341376" cy="103632"/>
              <a:chOff x="821488" y="2623919"/>
              <a:chExt cx="341376" cy="103632"/>
            </a:xfrm>
          </p:grpSpPr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3F40FBF6-B8FC-AA80-1018-D1DC326A8C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1488" y="2623919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712B8917-5411-B71C-4FB9-D2070EE97F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1488" y="2721455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E7F0852A-00F0-846F-598E-AA9160A30E68}"/>
                </a:ext>
              </a:extLst>
            </p:cNvPr>
            <p:cNvGrpSpPr/>
            <p:nvPr/>
          </p:nvGrpSpPr>
          <p:grpSpPr>
            <a:xfrm rot="5400000">
              <a:off x="1528623" y="2160623"/>
              <a:ext cx="341376" cy="103632"/>
              <a:chOff x="1528623" y="2160623"/>
              <a:chExt cx="341376" cy="103632"/>
            </a:xfrm>
          </p:grpSpPr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589F8731-2E0C-E256-195F-B32622E15A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28623" y="2160623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B4729591-680F-6AB5-A9CF-89AD80E386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28623" y="2258159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B3BEDC49-A7C2-631D-0668-731EEFDD6F46}"/>
                </a:ext>
              </a:extLst>
            </p:cNvPr>
            <p:cNvGrpSpPr/>
            <p:nvPr/>
          </p:nvGrpSpPr>
          <p:grpSpPr>
            <a:xfrm rot="-3360000">
              <a:off x="1120192" y="3178655"/>
              <a:ext cx="341376" cy="103632"/>
              <a:chOff x="1120192" y="3178655"/>
              <a:chExt cx="341376" cy="103632"/>
            </a:xfrm>
          </p:grpSpPr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73BD8C33-5373-BB3A-71E8-9BF265E65F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0192" y="3178655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AE77CBEA-DFE0-8F05-3771-5261F72E77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0192" y="3276191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0545EE34-93B2-A0CA-BB65-299FFFD62C82}"/>
                </a:ext>
              </a:extLst>
            </p:cNvPr>
            <p:cNvGrpSpPr/>
            <p:nvPr/>
          </p:nvGrpSpPr>
          <p:grpSpPr>
            <a:xfrm rot="3120000">
              <a:off x="1943152" y="3172559"/>
              <a:ext cx="341376" cy="103632"/>
              <a:chOff x="1943152" y="3172559"/>
              <a:chExt cx="341376" cy="103632"/>
            </a:xfrm>
          </p:grpSpPr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C66F76BE-ED22-4071-3E76-D7C40200D9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43152" y="3172559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89017B20-DB8A-05F9-9A22-4E2AF1C5F4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43152" y="3270095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14F86DAA-002C-C593-3A5F-6DA45B031E59}"/>
                </a:ext>
              </a:extLst>
            </p:cNvPr>
            <p:cNvGrpSpPr/>
            <p:nvPr/>
          </p:nvGrpSpPr>
          <p:grpSpPr>
            <a:xfrm>
              <a:off x="2260144" y="2623919"/>
              <a:ext cx="341376" cy="103632"/>
              <a:chOff x="2260144" y="2623919"/>
              <a:chExt cx="341376" cy="103632"/>
            </a:xfrm>
          </p:grpSpPr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59743D29-D5C3-7849-ACB8-B033F9558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144" y="2623919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059748DA-0B32-BC33-3F8F-34C0918383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144" y="2721455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9" name="Cloud 118">
            <a:extLst>
              <a:ext uri="{FF2B5EF4-FFF2-40B4-BE49-F238E27FC236}">
                <a16:creationId xmlns:a16="http://schemas.microsoft.com/office/drawing/2014/main" id="{3A700762-A660-6AA5-781A-ABEDED0C8478}"/>
              </a:ext>
            </a:extLst>
          </p:cNvPr>
          <p:cNvSpPr/>
          <p:nvPr/>
        </p:nvSpPr>
        <p:spPr>
          <a:xfrm>
            <a:off x="2614471" y="4016494"/>
            <a:ext cx="239194" cy="177560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49B79F-4320-AA0D-D1AC-03C63C6D9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3D6702-253C-FC83-A6D0-A16DA225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653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1E6E6-67CC-BD42-2747-3FD56C5E2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Security  - Soundness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191EA2-AA8D-1376-C9F9-3DEBBC4EE38A}"/>
              </a:ext>
            </a:extLst>
          </p:cNvPr>
          <p:cNvSpPr txBox="1"/>
          <p:nvPr/>
        </p:nvSpPr>
        <p:spPr>
          <a:xfrm>
            <a:off x="1482000" y="1637999"/>
            <a:ext cx="2268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>
                <a:cs typeface="Calibri"/>
              </a:rPr>
              <a:t>Prover P (</a:t>
            </a:r>
            <a:r>
              <a:rPr lang="en-US" sz="2400" b="1" u="sng" err="1">
                <a:cs typeface="Calibri"/>
              </a:rPr>
              <a:t>sk</a:t>
            </a:r>
            <a:r>
              <a:rPr lang="en-US" sz="2400" b="1" u="sng">
                <a:cs typeface="Calibri"/>
              </a:rPr>
              <a:t>)</a:t>
            </a:r>
            <a:endParaRPr lang="en-US" sz="2400" b="1" u="sng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4F4CAF-40C0-2621-E4A1-79C740A2136C}"/>
              </a:ext>
            </a:extLst>
          </p:cNvPr>
          <p:cNvSpPr txBox="1"/>
          <p:nvPr/>
        </p:nvSpPr>
        <p:spPr>
          <a:xfrm>
            <a:off x="7439999" y="1637999"/>
            <a:ext cx="2268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>
                <a:cs typeface="Calibri"/>
              </a:rPr>
              <a:t>Verifier V (pk)</a:t>
            </a:r>
            <a:endParaRPr lang="en-US" sz="2400" b="1" u="sng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734E053-C2B8-FD7C-8F90-B058FF5EDD20}"/>
              </a:ext>
            </a:extLst>
          </p:cNvPr>
          <p:cNvCxnSpPr/>
          <p:nvPr/>
        </p:nvCxnSpPr>
        <p:spPr>
          <a:xfrm flipV="1">
            <a:off x="3786900" y="3896073"/>
            <a:ext cx="3342912" cy="51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F63313-7083-12D5-4367-1DC70D6E24F0}"/>
              </a:ext>
            </a:extLst>
          </p:cNvPr>
          <p:cNvCxnSpPr>
            <a:cxnSpLocks/>
          </p:cNvCxnSpPr>
          <p:nvPr/>
        </p:nvCxnSpPr>
        <p:spPr>
          <a:xfrm flipH="1" flipV="1">
            <a:off x="3788099" y="4701224"/>
            <a:ext cx="3345168" cy="113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8478F23-324A-7B77-D693-AD5BB4769997}"/>
              </a:ext>
            </a:extLst>
          </p:cNvPr>
          <p:cNvCxnSpPr>
            <a:cxnSpLocks/>
          </p:cNvCxnSpPr>
          <p:nvPr/>
        </p:nvCxnSpPr>
        <p:spPr>
          <a:xfrm>
            <a:off x="3811283" y="5515256"/>
            <a:ext cx="3318336" cy="73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C1939D-18B9-4F50-1CC7-79371F7FA38F}"/>
              </a:ext>
            </a:extLst>
          </p:cNvPr>
          <p:cNvSpPr txBox="1"/>
          <p:nvPr/>
        </p:nvSpPr>
        <p:spPr>
          <a:xfrm>
            <a:off x="5208000" y="3477357"/>
            <a:ext cx="426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ea typeface="Calibri"/>
                <a:cs typeface="Calibri"/>
              </a:rPr>
              <a:t>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761EC4-09DE-CA44-1F3C-802EFDC3CFA9}"/>
              </a:ext>
            </a:extLst>
          </p:cNvPr>
          <p:cNvSpPr txBox="1"/>
          <p:nvPr/>
        </p:nvSpPr>
        <p:spPr>
          <a:xfrm>
            <a:off x="5244576" y="4252126"/>
            <a:ext cx="426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cs typeface="Calibri"/>
              </a:rPr>
              <a:t>c</a:t>
            </a:r>
            <a:endParaRPr lang="en-US" sz="24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E31417-0B5A-9530-55C5-15BBE402DB46}"/>
              </a:ext>
            </a:extLst>
          </p:cNvPr>
          <p:cNvSpPr txBox="1"/>
          <p:nvPr/>
        </p:nvSpPr>
        <p:spPr>
          <a:xfrm>
            <a:off x="5244576" y="5126781"/>
            <a:ext cx="426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cs typeface="Calibri"/>
              </a:rPr>
              <a:t>z</a:t>
            </a:r>
            <a:endParaRPr lang="en-US" sz="24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3CA9A5-B085-EE84-6C7A-6EF0346E24E3}"/>
              </a:ext>
            </a:extLst>
          </p:cNvPr>
          <p:cNvSpPr txBox="1"/>
          <p:nvPr/>
        </p:nvSpPr>
        <p:spPr>
          <a:xfrm>
            <a:off x="684851" y="3906880"/>
            <a:ext cx="249937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w &lt;- Commit([x]),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8A1D43-0B73-3ACD-BB75-577E53A56796}"/>
              </a:ext>
            </a:extLst>
          </p:cNvPr>
          <p:cNvSpPr txBox="1"/>
          <p:nvPr/>
        </p:nvSpPr>
        <p:spPr>
          <a:xfrm>
            <a:off x="7431184" y="4373533"/>
            <a:ext cx="180722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c &lt;-</a:t>
            </a:r>
            <a:r>
              <a:rPr lang="en-US" sz="2000" baseline="-25000" dirty="0">
                <a:ea typeface="Calibri"/>
                <a:cs typeface="Calibri"/>
              </a:rPr>
              <a:t>R</a:t>
            </a:r>
            <a:r>
              <a:rPr lang="en-US" sz="2000" dirty="0">
                <a:ea typeface="Calibri"/>
                <a:cs typeface="Calibri"/>
              </a:rPr>
              <a:t> {1, … , 5}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D4B3CE-C05B-6161-968D-6CF9DFC8BFCF}"/>
              </a:ext>
            </a:extLst>
          </p:cNvPr>
          <p:cNvSpPr txBox="1"/>
          <p:nvPr/>
        </p:nvSpPr>
        <p:spPr>
          <a:xfrm>
            <a:off x="999439" y="5260873"/>
            <a:ext cx="241412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z &lt;- P</a:t>
            </a:r>
            <a:r>
              <a:rPr lang="en-US" sz="2000" baseline="-25000" dirty="0">
                <a:ea typeface="Calibri"/>
                <a:cs typeface="Calibri"/>
              </a:rPr>
              <a:t>i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forall</a:t>
            </a:r>
            <a:r>
              <a:rPr lang="en-US" sz="2000" dirty="0">
                <a:ea typeface="Calibri"/>
                <a:cs typeface="Calibri"/>
              </a:rPr>
              <a:t> </a:t>
            </a:r>
            <a:r>
              <a:rPr lang="en-US" sz="2000" err="1">
                <a:ea typeface="Calibri"/>
                <a:cs typeface="Calibri"/>
              </a:rPr>
              <a:t>i</a:t>
            </a:r>
            <a:r>
              <a:rPr lang="en-US" sz="2000" dirty="0">
                <a:ea typeface="Calibri"/>
                <a:cs typeface="Calibri"/>
              </a:rPr>
              <a:t> ≠ c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EA7B760-FA52-76D8-6DD8-EED1947075A5}"/>
              </a:ext>
            </a:extLst>
          </p:cNvPr>
          <p:cNvGrpSpPr/>
          <p:nvPr/>
        </p:nvGrpSpPr>
        <p:grpSpPr>
          <a:xfrm>
            <a:off x="1001266" y="2376335"/>
            <a:ext cx="2584670" cy="1505899"/>
            <a:chOff x="1578" y="1691234"/>
            <a:chExt cx="3437550" cy="2001979"/>
          </a:xfrm>
        </p:grpSpPr>
        <p:sp>
          <p:nvSpPr>
            <p:cNvPr id="75" name="TextBox 29">
              <a:extLst>
                <a:ext uri="{FF2B5EF4-FFF2-40B4-BE49-F238E27FC236}">
                  <a16:creationId xmlns:a16="http://schemas.microsoft.com/office/drawing/2014/main" id="{4E74196E-D720-6BEF-C26A-AF5542C337D7}"/>
                </a:ext>
              </a:extLst>
            </p:cNvPr>
            <p:cNvSpPr txBox="1"/>
            <p:nvPr/>
          </p:nvSpPr>
          <p:spPr>
            <a:xfrm>
              <a:off x="1263450" y="1691234"/>
              <a:ext cx="877230" cy="36824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b="1" dirty="0">
                  <a:ea typeface="Calibri"/>
                  <a:cs typeface="Calibri"/>
                </a:rPr>
                <a:t>P</a:t>
              </a:r>
              <a:r>
                <a:rPr lang="en-US" sz="1200" b="1" baseline="-25000" dirty="0">
                  <a:ea typeface="Calibri"/>
                  <a:cs typeface="Calibri"/>
                </a:rPr>
                <a:t>1</a:t>
              </a:r>
              <a:r>
                <a:rPr lang="en-US" sz="1200" b="1" dirty="0">
                  <a:ea typeface="Calibri"/>
                  <a:cs typeface="Calibri"/>
                </a:rPr>
                <a:t>([x]</a:t>
              </a:r>
              <a:r>
                <a:rPr lang="en-US" sz="1200" b="1" baseline="-25000" dirty="0">
                  <a:ea typeface="Calibri"/>
                  <a:cs typeface="Calibri"/>
                </a:rPr>
                <a:t>1</a:t>
              </a:r>
              <a:r>
                <a:rPr lang="en-US" sz="1200" b="1" dirty="0">
                  <a:ea typeface="Calibri"/>
                  <a:cs typeface="Calibri"/>
                </a:rPr>
                <a:t>)</a:t>
              </a:r>
              <a:endParaRPr lang="en-US" sz="1200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76" name="TextBox 30">
              <a:extLst>
                <a:ext uri="{FF2B5EF4-FFF2-40B4-BE49-F238E27FC236}">
                  <a16:creationId xmlns:a16="http://schemas.microsoft.com/office/drawing/2014/main" id="{91CD4151-BD0E-86D4-5B9D-B0651085CAD0}"/>
                </a:ext>
              </a:extLst>
            </p:cNvPr>
            <p:cNvSpPr txBox="1"/>
            <p:nvPr/>
          </p:nvSpPr>
          <p:spPr>
            <a:xfrm>
              <a:off x="2561898" y="2489810"/>
              <a:ext cx="877230" cy="36824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b="1" dirty="0">
                  <a:ea typeface="Calibri"/>
                  <a:cs typeface="Calibri"/>
                </a:rPr>
                <a:t>P</a:t>
              </a:r>
              <a:r>
                <a:rPr lang="en-US" sz="1200" b="1" baseline="-25000" dirty="0">
                  <a:ea typeface="Calibri"/>
                  <a:cs typeface="Calibri"/>
                </a:rPr>
                <a:t>2</a:t>
              </a:r>
              <a:r>
                <a:rPr lang="en-US" sz="1200" b="1" dirty="0">
                  <a:ea typeface="Calibri"/>
                  <a:cs typeface="Calibri"/>
                </a:rPr>
                <a:t>([x]</a:t>
              </a:r>
              <a:r>
                <a:rPr lang="en-US" sz="1200" b="1" baseline="-25000" dirty="0">
                  <a:ea typeface="Calibri"/>
                  <a:cs typeface="Calibri"/>
                </a:rPr>
                <a:t>2</a:t>
              </a:r>
              <a:r>
                <a:rPr lang="en-US" sz="1200" b="1" dirty="0">
                  <a:ea typeface="Calibri"/>
                  <a:cs typeface="Calibri"/>
                </a:rPr>
                <a:t>)</a:t>
              </a:r>
              <a:endParaRPr lang="en-US" sz="1200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77" name="TextBox 31">
              <a:extLst>
                <a:ext uri="{FF2B5EF4-FFF2-40B4-BE49-F238E27FC236}">
                  <a16:creationId xmlns:a16="http://schemas.microsoft.com/office/drawing/2014/main" id="{43A6E70B-3BD9-90CC-643E-5EA12BA14F0B}"/>
                </a:ext>
              </a:extLst>
            </p:cNvPr>
            <p:cNvSpPr txBox="1"/>
            <p:nvPr/>
          </p:nvSpPr>
          <p:spPr>
            <a:xfrm>
              <a:off x="1578" y="2471523"/>
              <a:ext cx="877230" cy="36824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b="1" dirty="0">
                  <a:ea typeface="Calibri"/>
                  <a:cs typeface="Calibri"/>
                </a:rPr>
                <a:t>P</a:t>
              </a:r>
              <a:r>
                <a:rPr lang="en-US" sz="1200" b="1" baseline="-25000" dirty="0">
                  <a:ea typeface="Calibri"/>
                  <a:cs typeface="Calibri"/>
                </a:rPr>
                <a:t>5</a:t>
              </a:r>
              <a:r>
                <a:rPr lang="en-US" sz="1200" b="1" dirty="0">
                  <a:ea typeface="Calibri"/>
                  <a:cs typeface="Calibri"/>
                </a:rPr>
                <a:t>([x]</a:t>
              </a:r>
              <a:r>
                <a:rPr lang="en-US" sz="1200" b="1" baseline="-25000" dirty="0">
                  <a:ea typeface="Calibri"/>
                  <a:cs typeface="Calibri"/>
                </a:rPr>
                <a:t>5</a:t>
              </a:r>
              <a:r>
                <a:rPr lang="en-US" sz="1200" b="1" dirty="0">
                  <a:ea typeface="Calibri"/>
                  <a:cs typeface="Calibri"/>
                </a:rPr>
                <a:t>)</a:t>
              </a:r>
              <a:endParaRPr lang="en-US" sz="1200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78" name="TextBox 32">
              <a:extLst>
                <a:ext uri="{FF2B5EF4-FFF2-40B4-BE49-F238E27FC236}">
                  <a16:creationId xmlns:a16="http://schemas.microsoft.com/office/drawing/2014/main" id="{2E7E9E98-FBBB-1603-9A3C-CAFF411780FC}"/>
                </a:ext>
              </a:extLst>
            </p:cNvPr>
            <p:cNvSpPr txBox="1"/>
            <p:nvPr/>
          </p:nvSpPr>
          <p:spPr>
            <a:xfrm>
              <a:off x="611178" y="3324964"/>
              <a:ext cx="877230" cy="36824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b="1" dirty="0">
                  <a:ea typeface="Calibri"/>
                  <a:cs typeface="Calibri"/>
                </a:rPr>
                <a:t>P</a:t>
              </a:r>
              <a:r>
                <a:rPr lang="en-US" sz="1200" b="1" baseline="-25000" dirty="0">
                  <a:ea typeface="Calibri"/>
                  <a:cs typeface="Calibri"/>
                </a:rPr>
                <a:t>4</a:t>
              </a:r>
              <a:r>
                <a:rPr lang="en-US" sz="1200" b="1" dirty="0">
                  <a:ea typeface="Calibri"/>
                  <a:cs typeface="Calibri"/>
                </a:rPr>
                <a:t>([x]</a:t>
              </a:r>
              <a:r>
                <a:rPr lang="en-US" sz="1200" b="1" baseline="-25000" dirty="0">
                  <a:ea typeface="Calibri"/>
                  <a:cs typeface="Calibri"/>
                </a:rPr>
                <a:t>4</a:t>
              </a:r>
              <a:r>
                <a:rPr lang="en-US" sz="1200" b="1" dirty="0">
                  <a:ea typeface="Calibri"/>
                  <a:cs typeface="Calibri"/>
                </a:rPr>
                <a:t>)</a:t>
              </a:r>
              <a:endParaRPr lang="en-US" sz="1200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79" name="TextBox 33">
              <a:extLst>
                <a:ext uri="{FF2B5EF4-FFF2-40B4-BE49-F238E27FC236}">
                  <a16:creationId xmlns:a16="http://schemas.microsoft.com/office/drawing/2014/main" id="{5FD1BC9A-5174-423D-97C4-7AE865A3C22B}"/>
                </a:ext>
              </a:extLst>
            </p:cNvPr>
            <p:cNvSpPr txBox="1"/>
            <p:nvPr/>
          </p:nvSpPr>
          <p:spPr>
            <a:xfrm>
              <a:off x="1915723" y="3324961"/>
              <a:ext cx="877230" cy="36824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b="1" dirty="0">
                  <a:ea typeface="Calibri"/>
                  <a:cs typeface="Calibri"/>
                </a:rPr>
                <a:t>P</a:t>
              </a:r>
              <a:r>
                <a:rPr lang="en-US" sz="1200" b="1" baseline="-25000" dirty="0">
                  <a:ea typeface="Calibri"/>
                  <a:cs typeface="Calibri"/>
                </a:rPr>
                <a:t>3</a:t>
              </a:r>
              <a:r>
                <a:rPr lang="en-US" sz="1200" b="1" dirty="0">
                  <a:ea typeface="Calibri"/>
                  <a:cs typeface="Calibri"/>
                </a:rPr>
                <a:t>([x]</a:t>
              </a:r>
              <a:r>
                <a:rPr lang="en-US" sz="1200" b="1" baseline="-25000" dirty="0">
                  <a:ea typeface="Calibri"/>
                  <a:cs typeface="Calibri"/>
                </a:rPr>
                <a:t>3</a:t>
              </a:r>
              <a:r>
                <a:rPr lang="en-US" sz="1200" b="1" dirty="0">
                  <a:ea typeface="Calibri"/>
                  <a:cs typeface="Calibri"/>
                </a:rPr>
                <a:t>)</a:t>
              </a:r>
              <a:endParaRPr lang="en-US" sz="1200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80" name="Cloud 79">
              <a:extLst>
                <a:ext uri="{FF2B5EF4-FFF2-40B4-BE49-F238E27FC236}">
                  <a16:creationId xmlns:a16="http://schemas.microsoft.com/office/drawing/2014/main" id="{30DED67A-0999-1D0E-38C1-1AE6BDAB7010}"/>
                </a:ext>
              </a:extLst>
            </p:cNvPr>
            <p:cNvSpPr/>
            <p:nvPr/>
          </p:nvSpPr>
          <p:spPr>
            <a:xfrm>
              <a:off x="1200603" y="2386556"/>
              <a:ext cx="987551" cy="719328"/>
            </a:xfrm>
            <a:prstGeom prst="clou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b="1" dirty="0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CABB313D-5C34-8E3F-5B91-614D840653F9}"/>
                </a:ext>
              </a:extLst>
            </p:cNvPr>
            <p:cNvGrpSpPr/>
            <p:nvPr/>
          </p:nvGrpSpPr>
          <p:grpSpPr>
            <a:xfrm>
              <a:off x="821488" y="2623919"/>
              <a:ext cx="341376" cy="103632"/>
              <a:chOff x="821488" y="2623919"/>
              <a:chExt cx="341376" cy="103632"/>
            </a:xfrm>
          </p:grpSpPr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3F40FBF6-B8FC-AA80-1018-D1DC326A8C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1488" y="2623919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712B8917-5411-B71C-4FB9-D2070EE97F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1488" y="2721455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E7F0852A-00F0-846F-598E-AA9160A30E68}"/>
                </a:ext>
              </a:extLst>
            </p:cNvPr>
            <p:cNvGrpSpPr/>
            <p:nvPr/>
          </p:nvGrpSpPr>
          <p:grpSpPr>
            <a:xfrm rot="5400000">
              <a:off x="1528623" y="2160623"/>
              <a:ext cx="341376" cy="103632"/>
              <a:chOff x="1528623" y="2160623"/>
              <a:chExt cx="341376" cy="103632"/>
            </a:xfrm>
          </p:grpSpPr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589F8731-2E0C-E256-195F-B32622E15A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28623" y="2160623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B4729591-680F-6AB5-A9CF-89AD80E386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28623" y="2258159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B3BEDC49-A7C2-631D-0668-731EEFDD6F46}"/>
                </a:ext>
              </a:extLst>
            </p:cNvPr>
            <p:cNvGrpSpPr/>
            <p:nvPr/>
          </p:nvGrpSpPr>
          <p:grpSpPr>
            <a:xfrm rot="-3360000">
              <a:off x="1120192" y="3178655"/>
              <a:ext cx="341376" cy="103632"/>
              <a:chOff x="1120192" y="3178655"/>
              <a:chExt cx="341376" cy="103632"/>
            </a:xfrm>
          </p:grpSpPr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73BD8C33-5373-BB3A-71E8-9BF265E65F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0192" y="3178655"/>
                <a:ext cx="341376" cy="6096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AE77CBEA-DFE0-8F05-3771-5261F72E77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0192" y="3276191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0545EE34-93B2-A0CA-BB65-299FFFD62C82}"/>
                </a:ext>
              </a:extLst>
            </p:cNvPr>
            <p:cNvGrpSpPr/>
            <p:nvPr/>
          </p:nvGrpSpPr>
          <p:grpSpPr>
            <a:xfrm rot="3120000">
              <a:off x="1943152" y="3172559"/>
              <a:ext cx="341376" cy="103632"/>
              <a:chOff x="1943152" y="3172559"/>
              <a:chExt cx="341376" cy="103632"/>
            </a:xfrm>
          </p:grpSpPr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C66F76BE-ED22-4071-3E76-D7C40200D9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43152" y="3172559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89017B20-DB8A-05F9-9A22-4E2AF1C5F4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43152" y="3270095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14F86DAA-002C-C593-3A5F-6DA45B031E59}"/>
                </a:ext>
              </a:extLst>
            </p:cNvPr>
            <p:cNvGrpSpPr/>
            <p:nvPr/>
          </p:nvGrpSpPr>
          <p:grpSpPr>
            <a:xfrm>
              <a:off x="2260144" y="2623919"/>
              <a:ext cx="341376" cy="103632"/>
              <a:chOff x="2260144" y="2623919"/>
              <a:chExt cx="341376" cy="103632"/>
            </a:xfrm>
          </p:grpSpPr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59743D29-D5C3-7849-ACB8-B033F9558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144" y="2623919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059748DA-0B32-BC33-3F8F-34C0918383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144" y="2721455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9" name="Cloud 118">
            <a:extLst>
              <a:ext uri="{FF2B5EF4-FFF2-40B4-BE49-F238E27FC236}">
                <a16:creationId xmlns:a16="http://schemas.microsoft.com/office/drawing/2014/main" id="{3A700762-A660-6AA5-781A-ABEDED0C8478}"/>
              </a:ext>
            </a:extLst>
          </p:cNvPr>
          <p:cNvSpPr/>
          <p:nvPr/>
        </p:nvSpPr>
        <p:spPr>
          <a:xfrm>
            <a:off x="2614471" y="4016494"/>
            <a:ext cx="239194" cy="177560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b="1" dirty="0"/>
          </a:p>
        </p:txBody>
      </p:sp>
      <p:pic>
        <p:nvPicPr>
          <p:cNvPr id="5" name="Picture 4" descr="A cartoon character with horns and a pitchfork&#10;&#10;Description automatically generated">
            <a:extLst>
              <a:ext uri="{FF2B5EF4-FFF2-40B4-BE49-F238E27FC236}">
                <a16:creationId xmlns:a16="http://schemas.microsoft.com/office/drawing/2014/main" id="{38A11827-7836-3148-466F-D389F4A7B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485" y="3590619"/>
            <a:ext cx="410624" cy="354872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BBE071-3A34-B180-4EBD-F40A883EE353}"/>
              </a:ext>
            </a:extLst>
          </p:cNvPr>
          <p:cNvSpPr txBox="1"/>
          <p:nvPr/>
        </p:nvSpPr>
        <p:spPr>
          <a:xfrm>
            <a:off x="7437927" y="5519904"/>
            <a:ext cx="457874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Check consistency of all opened parties &amp; verify result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D49188-7F05-92CE-72CB-F8729F26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F0D2F8-26DF-60C9-93F9-AD06A44C2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41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59924-2E96-A220-BD02-DBBC04A91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Outline</a:t>
            </a:r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520783-312D-EF92-3018-70B0FB831605}"/>
              </a:ext>
            </a:extLst>
          </p:cNvPr>
          <p:cNvGrpSpPr/>
          <p:nvPr/>
        </p:nvGrpSpPr>
        <p:grpSpPr>
          <a:xfrm>
            <a:off x="1017654" y="2046259"/>
            <a:ext cx="2248829" cy="633984"/>
            <a:chOff x="810390" y="2034067"/>
            <a:chExt cx="2248829" cy="63398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DFF0DEA-1C5A-3614-8CB6-D23E811A2020}"/>
                </a:ext>
              </a:extLst>
            </p:cNvPr>
            <p:cNvSpPr/>
            <p:nvPr/>
          </p:nvSpPr>
          <p:spPr>
            <a:xfrm>
              <a:off x="1447557" y="2034067"/>
              <a:ext cx="780288" cy="63398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ea typeface="Calibri"/>
                  <a:cs typeface="Calibri"/>
                </a:rPr>
                <a:t>F</a:t>
              </a:r>
              <a:endParaRPr lang="en-US" sz="2000" b="1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7AC6E71-B980-842F-4797-11B5A0437C86}"/>
                </a:ext>
              </a:extLst>
            </p:cNvPr>
            <p:cNvSpPr txBox="1"/>
            <p:nvPr/>
          </p:nvSpPr>
          <p:spPr>
            <a:xfrm>
              <a:off x="810390" y="2163702"/>
              <a:ext cx="438318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>
                  <a:ea typeface="Calibri"/>
                  <a:cs typeface="Calibri"/>
                </a:rPr>
                <a:t>x</a:t>
              </a:r>
              <a:endParaRPr lang="en-US" dirty="0">
                <a:ea typeface="Calibri" panose="020F0502020204030204"/>
                <a:cs typeface="Calibri" panose="020F0502020204030204"/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94385A3-975D-4E20-3C75-075D0043939E}"/>
                </a:ext>
              </a:extLst>
            </p:cNvPr>
            <p:cNvCxnSpPr/>
            <p:nvPr/>
          </p:nvCxnSpPr>
          <p:spPr>
            <a:xfrm>
              <a:off x="1057275" y="2346578"/>
              <a:ext cx="341376" cy="60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E4AE792-6697-8C8C-FAA5-7BABE79CE06A}"/>
                </a:ext>
              </a:extLst>
            </p:cNvPr>
            <p:cNvCxnSpPr>
              <a:cxnSpLocks/>
            </p:cNvCxnSpPr>
            <p:nvPr/>
          </p:nvCxnSpPr>
          <p:spPr>
            <a:xfrm>
              <a:off x="2288667" y="2346578"/>
              <a:ext cx="359664" cy="60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CC9B8B-9FE2-7DC2-CD51-2A3F63D22AD5}"/>
                </a:ext>
              </a:extLst>
            </p:cNvPr>
            <p:cNvSpPr txBox="1"/>
            <p:nvPr/>
          </p:nvSpPr>
          <p:spPr>
            <a:xfrm>
              <a:off x="2620901" y="2163701"/>
              <a:ext cx="438318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>
                  <a:ea typeface="Calibri"/>
                  <a:cs typeface="Calibri"/>
                </a:rPr>
                <a:t>y</a:t>
              </a:r>
              <a:endParaRPr lang="en-US" dirty="0">
                <a:ea typeface="Calibri" panose="020F0502020204030204"/>
                <a:cs typeface="Calibri" panose="020F0502020204030204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B19D7CF-E1C4-DD1B-D92D-A66D5239BB0D}"/>
              </a:ext>
            </a:extLst>
          </p:cNvPr>
          <p:cNvGrpSpPr/>
          <p:nvPr/>
        </p:nvGrpSpPr>
        <p:grpSpPr>
          <a:xfrm>
            <a:off x="7558661" y="1572389"/>
            <a:ext cx="3437550" cy="2003060"/>
            <a:chOff x="5900549" y="1426085"/>
            <a:chExt cx="3437550" cy="20030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9E6EC9-5AA3-47B9-23A0-E3629A661CD9}"/>
                </a:ext>
              </a:extLst>
            </p:cNvPr>
            <p:cNvSpPr txBox="1"/>
            <p:nvPr/>
          </p:nvSpPr>
          <p:spPr>
            <a:xfrm>
              <a:off x="7162421" y="1426085"/>
              <a:ext cx="87723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>
                  <a:ea typeface="Calibri"/>
                  <a:cs typeface="Calibri"/>
                </a:rPr>
                <a:t>P</a:t>
              </a:r>
              <a:r>
                <a:rPr lang="en-US" b="1" baseline="-25000" dirty="0">
                  <a:ea typeface="Calibri"/>
                  <a:cs typeface="Calibri"/>
                </a:rPr>
                <a:t>1</a:t>
              </a:r>
              <a:r>
                <a:rPr lang="en-US" b="1" dirty="0">
                  <a:ea typeface="Calibri"/>
                  <a:cs typeface="Calibri"/>
                </a:rPr>
                <a:t>([x]</a:t>
              </a:r>
              <a:r>
                <a:rPr lang="en-US" b="1" baseline="-25000" dirty="0">
                  <a:ea typeface="Calibri"/>
                  <a:cs typeface="Calibri"/>
                </a:rPr>
                <a:t>1</a:t>
              </a:r>
              <a:r>
                <a:rPr lang="en-US" b="1" dirty="0">
                  <a:ea typeface="Calibri"/>
                  <a:cs typeface="Calibri"/>
                </a:rPr>
                <a:t>)</a:t>
              </a:r>
              <a:endParaRPr lang="en-US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4D9CB9-D773-B892-525C-71C61AE42DA2}"/>
                </a:ext>
              </a:extLst>
            </p:cNvPr>
            <p:cNvSpPr txBox="1"/>
            <p:nvPr/>
          </p:nvSpPr>
          <p:spPr>
            <a:xfrm>
              <a:off x="8460869" y="2224661"/>
              <a:ext cx="87723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>
                  <a:ea typeface="Calibri"/>
                  <a:cs typeface="Calibri"/>
                </a:rPr>
                <a:t>P</a:t>
              </a:r>
              <a:r>
                <a:rPr lang="en-US" b="1" baseline="-25000" dirty="0">
                  <a:ea typeface="Calibri"/>
                  <a:cs typeface="Calibri"/>
                </a:rPr>
                <a:t>2</a:t>
              </a:r>
              <a:r>
                <a:rPr lang="en-US" b="1" dirty="0">
                  <a:ea typeface="Calibri"/>
                  <a:cs typeface="Calibri"/>
                </a:rPr>
                <a:t>([x]</a:t>
              </a:r>
              <a:r>
                <a:rPr lang="en-US" b="1" baseline="-25000" dirty="0">
                  <a:ea typeface="Calibri"/>
                  <a:cs typeface="Calibri"/>
                </a:rPr>
                <a:t>2</a:t>
              </a:r>
              <a:r>
                <a:rPr lang="en-US" b="1" dirty="0">
                  <a:ea typeface="Calibri"/>
                  <a:cs typeface="Calibri"/>
                </a:rPr>
                <a:t>)</a:t>
              </a:r>
              <a:endParaRPr lang="en-US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F467040-6712-B0A2-9120-32C6AF60A77A}"/>
                </a:ext>
              </a:extLst>
            </p:cNvPr>
            <p:cNvSpPr txBox="1"/>
            <p:nvPr/>
          </p:nvSpPr>
          <p:spPr>
            <a:xfrm>
              <a:off x="5900549" y="2206373"/>
              <a:ext cx="87723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>
                  <a:ea typeface="Calibri"/>
                  <a:cs typeface="Calibri"/>
                </a:rPr>
                <a:t>P</a:t>
              </a:r>
              <a:r>
                <a:rPr lang="en-US" b="1" baseline="-25000" dirty="0">
                  <a:ea typeface="Calibri"/>
                  <a:cs typeface="Calibri"/>
                </a:rPr>
                <a:t>5</a:t>
              </a:r>
              <a:r>
                <a:rPr lang="en-US" b="1" dirty="0">
                  <a:ea typeface="Calibri"/>
                  <a:cs typeface="Calibri"/>
                </a:rPr>
                <a:t>([x]</a:t>
              </a:r>
              <a:r>
                <a:rPr lang="en-US" b="1" baseline="-25000" dirty="0">
                  <a:ea typeface="Calibri"/>
                  <a:cs typeface="Calibri"/>
                </a:rPr>
                <a:t>5</a:t>
              </a:r>
              <a:r>
                <a:rPr lang="en-US" b="1" dirty="0">
                  <a:ea typeface="Calibri"/>
                  <a:cs typeface="Calibri"/>
                </a:rPr>
                <a:t>)</a:t>
              </a:r>
              <a:endParaRPr lang="en-US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2C19606-5CF4-1534-65E9-4CE5DF37FE3F}"/>
                </a:ext>
              </a:extLst>
            </p:cNvPr>
            <p:cNvSpPr txBox="1"/>
            <p:nvPr/>
          </p:nvSpPr>
          <p:spPr>
            <a:xfrm>
              <a:off x="6510149" y="3059813"/>
              <a:ext cx="87723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>
                  <a:ea typeface="Calibri"/>
                  <a:cs typeface="Calibri"/>
                </a:rPr>
                <a:t>P</a:t>
              </a:r>
              <a:r>
                <a:rPr lang="en-US" b="1" baseline="-25000" dirty="0">
                  <a:ea typeface="Calibri"/>
                  <a:cs typeface="Calibri"/>
                </a:rPr>
                <a:t>4</a:t>
              </a:r>
              <a:r>
                <a:rPr lang="en-US" b="1" dirty="0">
                  <a:ea typeface="Calibri"/>
                  <a:cs typeface="Calibri"/>
                </a:rPr>
                <a:t>([x]</a:t>
              </a:r>
              <a:r>
                <a:rPr lang="en-US" b="1" baseline="-25000" dirty="0">
                  <a:ea typeface="Calibri"/>
                  <a:cs typeface="Calibri"/>
                </a:rPr>
                <a:t>4</a:t>
              </a:r>
              <a:r>
                <a:rPr lang="en-US" b="1" dirty="0">
                  <a:ea typeface="Calibri"/>
                  <a:cs typeface="Calibri"/>
                </a:rPr>
                <a:t>)</a:t>
              </a:r>
              <a:endParaRPr lang="en-US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29E8428-987C-C2E4-05E2-A9983F6CA046}"/>
                </a:ext>
              </a:extLst>
            </p:cNvPr>
            <p:cNvSpPr txBox="1"/>
            <p:nvPr/>
          </p:nvSpPr>
          <p:spPr>
            <a:xfrm>
              <a:off x="7814693" y="3059813"/>
              <a:ext cx="87723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>
                  <a:ea typeface="Calibri"/>
                  <a:cs typeface="Calibri"/>
                </a:rPr>
                <a:t>P</a:t>
              </a:r>
              <a:r>
                <a:rPr lang="en-US" b="1" baseline="-25000" dirty="0">
                  <a:ea typeface="Calibri"/>
                  <a:cs typeface="Calibri"/>
                </a:rPr>
                <a:t>3</a:t>
              </a:r>
              <a:r>
                <a:rPr lang="en-US" b="1" dirty="0">
                  <a:ea typeface="Calibri"/>
                  <a:cs typeface="Calibri"/>
                </a:rPr>
                <a:t>([x]</a:t>
              </a:r>
              <a:r>
                <a:rPr lang="en-US" b="1" baseline="-25000" dirty="0">
                  <a:ea typeface="Calibri"/>
                  <a:cs typeface="Calibri"/>
                </a:rPr>
                <a:t>3</a:t>
              </a:r>
              <a:r>
                <a:rPr lang="en-US" b="1" dirty="0">
                  <a:ea typeface="Calibri"/>
                  <a:cs typeface="Calibri"/>
                </a:rPr>
                <a:t>)</a:t>
              </a:r>
              <a:endParaRPr lang="en-US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16" name="Cloud 15">
              <a:extLst>
                <a:ext uri="{FF2B5EF4-FFF2-40B4-BE49-F238E27FC236}">
                  <a16:creationId xmlns:a16="http://schemas.microsoft.com/office/drawing/2014/main" id="{DE8E3894-07DB-D5DA-2F92-32EE8FBE9EE2}"/>
                </a:ext>
              </a:extLst>
            </p:cNvPr>
            <p:cNvSpPr/>
            <p:nvPr/>
          </p:nvSpPr>
          <p:spPr>
            <a:xfrm>
              <a:off x="7099574" y="2121407"/>
              <a:ext cx="987551" cy="719328"/>
            </a:xfrm>
            <a:prstGeom prst="clou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FA097F3-76BA-18FA-1BB0-AC7A3227077B}"/>
                </a:ext>
              </a:extLst>
            </p:cNvPr>
            <p:cNvGrpSpPr/>
            <p:nvPr/>
          </p:nvGrpSpPr>
          <p:grpSpPr>
            <a:xfrm>
              <a:off x="6720459" y="2358770"/>
              <a:ext cx="341376" cy="103632"/>
              <a:chOff x="6988683" y="2346578"/>
              <a:chExt cx="341376" cy="103632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6AF32C34-B186-9FF8-0DE4-97F565481A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346578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C04F1102-94D8-F51F-DF4B-43BF266DAE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444114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6F65CD6-C305-7023-0D13-86CCD9A1DBA1}"/>
                </a:ext>
              </a:extLst>
            </p:cNvPr>
            <p:cNvGrpSpPr/>
            <p:nvPr/>
          </p:nvGrpSpPr>
          <p:grpSpPr>
            <a:xfrm rot="5400000">
              <a:off x="7427594" y="1895474"/>
              <a:ext cx="341376" cy="103632"/>
              <a:chOff x="6988683" y="2346578"/>
              <a:chExt cx="341376" cy="103632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0BF118AC-8BB9-4597-AC5E-936F51B0D3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346578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8AB20946-75D9-73BC-E056-3E8F3C88AE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444114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3915831-6D5A-43A9-258C-2C0ED853160B}"/>
                </a:ext>
              </a:extLst>
            </p:cNvPr>
            <p:cNvGrpSpPr/>
            <p:nvPr/>
          </p:nvGrpSpPr>
          <p:grpSpPr>
            <a:xfrm rot="-3360000">
              <a:off x="7019163" y="2913506"/>
              <a:ext cx="341376" cy="103632"/>
              <a:chOff x="6988683" y="2346578"/>
              <a:chExt cx="341376" cy="103632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BA0591E0-52CB-BD0C-3196-85CCF2FC94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346578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ECD53510-D1D1-16A3-3BC6-625CE20120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444114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B7FEA33-839E-B5D2-A02F-9641BA290020}"/>
                </a:ext>
              </a:extLst>
            </p:cNvPr>
            <p:cNvGrpSpPr/>
            <p:nvPr/>
          </p:nvGrpSpPr>
          <p:grpSpPr>
            <a:xfrm rot="3120000">
              <a:off x="7842123" y="2907410"/>
              <a:ext cx="341376" cy="103632"/>
              <a:chOff x="6988683" y="2346578"/>
              <a:chExt cx="341376" cy="103632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12BAD948-6340-60E7-A84F-F508D85D46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346578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B230D440-0506-5257-CA90-683E5C21F6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444114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A3DCEEB-243C-B8FE-43C8-F3B550716FEF}"/>
                </a:ext>
              </a:extLst>
            </p:cNvPr>
            <p:cNvGrpSpPr/>
            <p:nvPr/>
          </p:nvGrpSpPr>
          <p:grpSpPr>
            <a:xfrm>
              <a:off x="8159115" y="2358770"/>
              <a:ext cx="341376" cy="103632"/>
              <a:chOff x="6988683" y="2346578"/>
              <a:chExt cx="341376" cy="103632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EC324F56-6CD3-70E4-D1CC-3D3E0566D1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346578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FE7C7A55-D3C1-7DCC-B6FC-B257C2467B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444114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375C08ED-4136-8EED-DBD2-C414AC7EC789}"/>
              </a:ext>
            </a:extLst>
          </p:cNvPr>
          <p:cNvSpPr/>
          <p:nvPr/>
        </p:nvSpPr>
        <p:spPr>
          <a:xfrm>
            <a:off x="4548425" y="2299540"/>
            <a:ext cx="1755648" cy="26212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D23ABF-6C41-4403-EE79-E61235131456}"/>
              </a:ext>
            </a:extLst>
          </p:cNvPr>
          <p:cNvSpPr txBox="1"/>
          <p:nvPr/>
        </p:nvSpPr>
        <p:spPr>
          <a:xfrm>
            <a:off x="4346070" y="1877190"/>
            <a:ext cx="243171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Calibri"/>
                <a:cs typeface="Calibri"/>
              </a:rPr>
              <a:t>x = [x]</a:t>
            </a:r>
            <a:r>
              <a:rPr lang="en-US" b="1" baseline="-25000" dirty="0">
                <a:ea typeface="Calibri"/>
                <a:cs typeface="Calibri"/>
              </a:rPr>
              <a:t>1</a:t>
            </a:r>
            <a:r>
              <a:rPr lang="en-US" b="1" dirty="0">
                <a:ea typeface="Calibri"/>
                <a:cs typeface="Calibri"/>
              </a:rPr>
              <a:t> + [x]</a:t>
            </a:r>
            <a:r>
              <a:rPr lang="en-US" b="1" baseline="-25000" dirty="0">
                <a:ea typeface="Calibri"/>
                <a:cs typeface="Calibri"/>
              </a:rPr>
              <a:t>2</a:t>
            </a:r>
            <a:r>
              <a:rPr lang="en-US" b="1" dirty="0">
                <a:ea typeface="Calibri"/>
                <a:cs typeface="Calibri"/>
              </a:rPr>
              <a:t> + … + [x]</a:t>
            </a:r>
            <a:r>
              <a:rPr lang="en-US" b="1" baseline="-25000" dirty="0">
                <a:ea typeface="Calibri"/>
                <a:cs typeface="Calibri"/>
              </a:rPr>
              <a:t>N</a:t>
            </a:r>
            <a:endParaRPr lang="en-US" baseline="-250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F58992B-7AE1-A43E-8D60-4034D3AF7B71}"/>
              </a:ext>
            </a:extLst>
          </p:cNvPr>
          <p:cNvSpPr txBox="1"/>
          <p:nvPr/>
        </p:nvSpPr>
        <p:spPr>
          <a:xfrm>
            <a:off x="4248533" y="2559941"/>
            <a:ext cx="26328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Calibri"/>
                <a:cs typeface="Calibri"/>
              </a:rPr>
              <a:t>C([x]</a:t>
            </a:r>
            <a:r>
              <a:rPr lang="en-US" b="1" baseline="-25000" dirty="0">
                <a:ea typeface="Calibri"/>
                <a:cs typeface="Calibri"/>
              </a:rPr>
              <a:t>1</a:t>
            </a:r>
            <a:r>
              <a:rPr lang="en-US" b="1" dirty="0">
                <a:ea typeface="Calibri"/>
                <a:cs typeface="Calibri"/>
              </a:rPr>
              <a:t>, [x]</a:t>
            </a:r>
            <a:r>
              <a:rPr lang="en-US" b="1" baseline="-25000" dirty="0">
                <a:ea typeface="Calibri"/>
                <a:cs typeface="Calibri"/>
              </a:rPr>
              <a:t>2</a:t>
            </a:r>
            <a:r>
              <a:rPr lang="en-US" b="1" dirty="0">
                <a:ea typeface="Calibri"/>
                <a:cs typeface="Calibri"/>
              </a:rPr>
              <a:t>, …, [x]</a:t>
            </a:r>
            <a:r>
              <a:rPr lang="en-US" b="1" baseline="-25000" dirty="0">
                <a:ea typeface="Calibri"/>
                <a:cs typeface="Calibri"/>
              </a:rPr>
              <a:t>N</a:t>
            </a:r>
            <a:r>
              <a:rPr lang="en-US" b="1" dirty="0">
                <a:ea typeface="Calibri"/>
                <a:cs typeface="Calibri"/>
              </a:rPr>
              <a:t>) = F(x) 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0ECA36E-4C00-5B72-79FE-A5AD88CACEFF}"/>
              </a:ext>
            </a:extLst>
          </p:cNvPr>
          <p:cNvSpPr txBox="1"/>
          <p:nvPr/>
        </p:nvSpPr>
        <p:spPr>
          <a:xfrm>
            <a:off x="293470" y="1526589"/>
            <a:ext cx="11059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OWF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8F4A40C-AC24-5ADD-ACA5-0A9503410DF3}"/>
              </a:ext>
            </a:extLst>
          </p:cNvPr>
          <p:cNvSpPr txBox="1"/>
          <p:nvPr/>
        </p:nvSpPr>
        <p:spPr>
          <a:xfrm>
            <a:off x="7096605" y="1526588"/>
            <a:ext cx="11059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MPC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E98CA7F2-5B7C-94A4-4098-8A65E935D16F}"/>
              </a:ext>
            </a:extLst>
          </p:cNvPr>
          <p:cNvSpPr/>
          <p:nvPr/>
        </p:nvSpPr>
        <p:spPr>
          <a:xfrm>
            <a:off x="294496" y="1516609"/>
            <a:ext cx="3816095" cy="22860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A3255F-8B95-DAFA-1A57-9475F445D612}"/>
              </a:ext>
            </a:extLst>
          </p:cNvPr>
          <p:cNvGrpSpPr/>
          <p:nvPr/>
        </p:nvGrpSpPr>
        <p:grpSpPr>
          <a:xfrm>
            <a:off x="293468" y="3540076"/>
            <a:ext cx="11702487" cy="3061284"/>
            <a:chOff x="293468" y="3540076"/>
            <a:chExt cx="11702487" cy="3061284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30C1CF1-E1F6-74FB-073B-27CA4FDB9419}"/>
                </a:ext>
              </a:extLst>
            </p:cNvPr>
            <p:cNvSpPr txBox="1"/>
            <p:nvPr/>
          </p:nvSpPr>
          <p:spPr>
            <a:xfrm>
              <a:off x="7096605" y="4452668"/>
              <a:ext cx="1105911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>
                  <a:solidFill>
                    <a:schemeClr val="accent2">
                      <a:lumMod val="75000"/>
                    </a:schemeClr>
                  </a:solidFill>
                  <a:ea typeface="Calibri"/>
                  <a:cs typeface="Calibri"/>
                </a:rPr>
                <a:t>IDS</a:t>
              </a:r>
              <a:endParaRPr lang="en-US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pic>
          <p:nvPicPr>
            <p:cNvPr id="71" name="Picture 70" descr="Woman clipart">
              <a:extLst>
                <a:ext uri="{FF2B5EF4-FFF2-40B4-BE49-F238E27FC236}">
                  <a16:creationId xmlns:a16="http://schemas.microsoft.com/office/drawing/2014/main" id="{1AE47028-FCA1-5914-06A7-CCB7E799C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2277" y="4419600"/>
              <a:ext cx="350710" cy="603503"/>
            </a:xfrm>
            <a:prstGeom prst="rect">
              <a:avLst/>
            </a:prstGeom>
          </p:spPr>
        </p:pic>
        <p:pic>
          <p:nvPicPr>
            <p:cNvPr id="75" name="Picture 74" descr="Man clipart">
              <a:extLst>
                <a:ext uri="{FF2B5EF4-FFF2-40B4-BE49-F238E27FC236}">
                  <a16:creationId xmlns:a16="http://schemas.microsoft.com/office/drawing/2014/main" id="{3D015F9D-C950-1A84-24B9-D492CE584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2982182" y="4395216"/>
              <a:ext cx="351091" cy="603503"/>
            </a:xfrm>
            <a:prstGeom prst="rect">
              <a:avLst/>
            </a:prstGeom>
          </p:spPr>
        </p:pic>
        <p:pic>
          <p:nvPicPr>
            <p:cNvPr id="76" name="Picture 75" descr="Document clipart">
              <a:extLst>
                <a:ext uri="{FF2B5EF4-FFF2-40B4-BE49-F238E27FC236}">
                  <a16:creationId xmlns:a16="http://schemas.microsoft.com/office/drawing/2014/main" id="{B7658CB6-D66E-28C4-A66F-4E918804E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32953" y="5174512"/>
              <a:ext cx="248156" cy="291303"/>
            </a:xfrm>
            <a:prstGeom prst="rect">
              <a:avLst/>
            </a:prstGeom>
          </p:spPr>
        </p:pic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CB9D452A-99D4-FCF6-1BC7-A7FB780A0068}"/>
                </a:ext>
              </a:extLst>
            </p:cNvPr>
            <p:cNvGrpSpPr/>
            <p:nvPr/>
          </p:nvGrpSpPr>
          <p:grpSpPr>
            <a:xfrm>
              <a:off x="1000887" y="5195698"/>
              <a:ext cx="447263" cy="253916"/>
              <a:chOff x="769239" y="5372482"/>
              <a:chExt cx="447263" cy="253916"/>
            </a:xfrm>
          </p:grpSpPr>
          <p:pic>
            <p:nvPicPr>
              <p:cNvPr id="77" name="Picture 76" descr="Key clipart">
                <a:extLst>
                  <a:ext uri="{FF2B5EF4-FFF2-40B4-BE49-F238E27FC236}">
                    <a16:creationId xmlns:a16="http://schemas.microsoft.com/office/drawing/2014/main" id="{32F46F96-9E87-1C14-A1FC-0E2A6E3622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9994" y="5401800"/>
                <a:ext cx="396508" cy="181339"/>
              </a:xfrm>
              <a:prstGeom prst="rect">
                <a:avLst/>
              </a:prstGeom>
            </p:spPr>
          </p:pic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1C3898AE-D35B-46B2-5DB4-651185C3DA40}"/>
                  </a:ext>
                </a:extLst>
              </p:cNvPr>
              <p:cNvSpPr txBox="1"/>
              <p:nvPr/>
            </p:nvSpPr>
            <p:spPr>
              <a:xfrm>
                <a:off x="769239" y="5372482"/>
                <a:ext cx="384371" cy="253916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000" b="1" dirty="0">
                    <a:ea typeface="Calibri"/>
                    <a:cs typeface="Calibri"/>
                  </a:rPr>
                  <a:t>SK</a:t>
                </a: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CDBB266C-48E1-91B5-DD48-4A9122DDCBB6}"/>
                </a:ext>
              </a:extLst>
            </p:cNvPr>
            <p:cNvGrpSpPr/>
            <p:nvPr/>
          </p:nvGrpSpPr>
          <p:grpSpPr>
            <a:xfrm>
              <a:off x="2210905" y="5503695"/>
              <a:ext cx="296924" cy="426189"/>
              <a:chOff x="1522057" y="5076975"/>
              <a:chExt cx="449324" cy="639549"/>
            </a:xfrm>
          </p:grpSpPr>
          <p:pic>
            <p:nvPicPr>
              <p:cNvPr id="80" name="Picture 79" descr="Document clipart">
                <a:extLst>
                  <a:ext uri="{FF2B5EF4-FFF2-40B4-BE49-F238E27FC236}">
                    <a16:creationId xmlns:a16="http://schemas.microsoft.com/office/drawing/2014/main" id="{A344764D-ADE9-C4D5-1CD7-D31D369E09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22057" y="5076975"/>
                <a:ext cx="449324" cy="547335"/>
              </a:xfrm>
              <a:prstGeom prst="rect">
                <a:avLst/>
              </a:prstGeom>
            </p:spPr>
          </p:pic>
          <p:pic>
            <p:nvPicPr>
              <p:cNvPr id="79" name="Picture 78" descr="Red Wax Seal clipart">
                <a:extLst>
                  <a:ext uri="{FF2B5EF4-FFF2-40B4-BE49-F238E27FC236}">
                    <a16:creationId xmlns:a16="http://schemas.microsoft.com/office/drawing/2014/main" id="{50FF445A-2E32-A603-77EF-849CD1BBD4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31264" y="5420868"/>
                <a:ext cx="237744" cy="295656"/>
              </a:xfrm>
              <a:prstGeom prst="rect">
                <a:avLst/>
              </a:prstGeom>
            </p:spPr>
          </p:pic>
        </p:grp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F46EA151-DF8E-B987-E727-167D5C17ACB7}"/>
                </a:ext>
              </a:extLst>
            </p:cNvPr>
            <p:cNvSpPr/>
            <p:nvPr/>
          </p:nvSpPr>
          <p:spPr>
            <a:xfrm>
              <a:off x="1228101" y="5636803"/>
              <a:ext cx="847344" cy="62788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800" b="1" dirty="0">
                  <a:ea typeface="Calibri"/>
                  <a:cs typeface="Calibri"/>
                </a:rPr>
                <a:t>Sign</a:t>
              </a:r>
              <a:endParaRPr lang="en-US" sz="2000" b="1" dirty="0">
                <a:ea typeface="Calibri" panose="020F0502020204030204"/>
                <a:cs typeface="Calibri" panose="020F0502020204030204"/>
              </a:endParaRP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DF961875-6986-4518-76BE-666348B3A4D7}"/>
                </a:ext>
              </a:extLst>
            </p:cNvPr>
            <p:cNvCxnSpPr>
              <a:cxnSpLocks/>
            </p:cNvCxnSpPr>
            <p:nvPr/>
          </p:nvCxnSpPr>
          <p:spPr>
            <a:xfrm>
              <a:off x="2124074" y="5973698"/>
              <a:ext cx="503216" cy="60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60D4AB1E-A509-148B-6594-F1BB2C6A8A89}"/>
                </a:ext>
              </a:extLst>
            </p:cNvPr>
            <p:cNvGrpSpPr/>
            <p:nvPr/>
          </p:nvGrpSpPr>
          <p:grpSpPr>
            <a:xfrm rot="5400000">
              <a:off x="1368170" y="5236082"/>
              <a:ext cx="509313" cy="176784"/>
              <a:chOff x="697610" y="5857874"/>
              <a:chExt cx="509313" cy="176784"/>
            </a:xfrm>
          </p:grpSpPr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5AD51745-E892-6ED5-D3FA-57228E931A00}"/>
                  </a:ext>
                </a:extLst>
              </p:cNvPr>
              <p:cNvCxnSpPr/>
              <p:nvPr/>
            </p:nvCxnSpPr>
            <p:spPr>
              <a:xfrm>
                <a:off x="703707" y="5857874"/>
                <a:ext cx="50321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D5476413-D822-C2B3-4E18-B9325870E3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10" y="6028562"/>
                <a:ext cx="50321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113D5E40-50E1-8BD4-7804-109F145C5E9A}"/>
                </a:ext>
              </a:extLst>
            </p:cNvPr>
            <p:cNvSpPr/>
            <p:nvPr/>
          </p:nvSpPr>
          <p:spPr>
            <a:xfrm>
              <a:off x="2697237" y="5661187"/>
              <a:ext cx="847344" cy="62788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2800" b="1" dirty="0" err="1">
                  <a:ea typeface="Calibri"/>
                  <a:cs typeface="Calibri"/>
                </a:rPr>
                <a:t>Vrfy</a:t>
              </a:r>
              <a:endParaRPr lang="en-US" dirty="0" err="1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7E4C5062-EFBA-EACF-BEAD-EDE534B5A85D}"/>
                </a:ext>
              </a:extLst>
            </p:cNvPr>
            <p:cNvGrpSpPr/>
            <p:nvPr/>
          </p:nvGrpSpPr>
          <p:grpSpPr>
            <a:xfrm>
              <a:off x="2567559" y="5195697"/>
              <a:ext cx="447263" cy="253916"/>
              <a:chOff x="769239" y="5372482"/>
              <a:chExt cx="447263" cy="253916"/>
            </a:xfrm>
          </p:grpSpPr>
          <p:pic>
            <p:nvPicPr>
              <p:cNvPr id="95" name="Picture 94" descr="Key clipart">
                <a:extLst>
                  <a:ext uri="{FF2B5EF4-FFF2-40B4-BE49-F238E27FC236}">
                    <a16:creationId xmlns:a16="http://schemas.microsoft.com/office/drawing/2014/main" id="{85F0DAD0-4834-0328-2DEA-DA13B2187D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9994" y="5401800"/>
                <a:ext cx="396508" cy="181339"/>
              </a:xfrm>
              <a:prstGeom prst="rect">
                <a:avLst/>
              </a:prstGeom>
            </p:spPr>
          </p:pic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8C0488C-8112-5997-2168-397F04815BFB}"/>
                  </a:ext>
                </a:extLst>
              </p:cNvPr>
              <p:cNvSpPr txBox="1"/>
              <p:nvPr/>
            </p:nvSpPr>
            <p:spPr>
              <a:xfrm>
                <a:off x="769239" y="5372482"/>
                <a:ext cx="384371" cy="253916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1000" b="1" dirty="0">
                    <a:ea typeface="Calibri"/>
                    <a:cs typeface="Calibri"/>
                  </a:rPr>
                  <a:t>PK</a:t>
                </a: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D3925A39-E6E3-CD52-8B19-9BAB0AA0698C}"/>
                </a:ext>
              </a:extLst>
            </p:cNvPr>
            <p:cNvGrpSpPr/>
            <p:nvPr/>
          </p:nvGrpSpPr>
          <p:grpSpPr>
            <a:xfrm rot="5400000">
              <a:off x="2879978" y="5254370"/>
              <a:ext cx="509312" cy="176784"/>
              <a:chOff x="3593210" y="5894450"/>
              <a:chExt cx="509312" cy="176784"/>
            </a:xfrm>
          </p:grpSpPr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C580AAC3-00DB-A3AA-944C-4B5A33825E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99306" y="5894450"/>
                <a:ext cx="50321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6FA36806-050E-E623-7751-1E8F3C7085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93210" y="6065138"/>
                <a:ext cx="50321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8" name="Picture 97" descr="Check mark clipart">
              <a:extLst>
                <a:ext uri="{FF2B5EF4-FFF2-40B4-BE49-F238E27FC236}">
                  <a16:creationId xmlns:a16="http://schemas.microsoft.com/office/drawing/2014/main" id="{BCC6AE87-EDFD-F3DA-5FFA-DF02903AF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04032" y="5244655"/>
              <a:ext cx="182880" cy="196977"/>
            </a:xfrm>
            <a:prstGeom prst="rect">
              <a:avLst/>
            </a:prstGeom>
          </p:spPr>
        </p:pic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9B5A508F-0642-DE36-AE81-25D58C72EB13}"/>
                </a:ext>
              </a:extLst>
            </p:cNvPr>
            <p:cNvSpPr txBox="1"/>
            <p:nvPr/>
          </p:nvSpPr>
          <p:spPr>
            <a:xfrm>
              <a:off x="3394555" y="5158402"/>
              <a:ext cx="289964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>
                  <a:ea typeface="Calibri"/>
                  <a:cs typeface="Calibri"/>
                </a:rPr>
                <a:t>/</a:t>
              </a:r>
              <a:endParaRPr lang="en-US" b="1" dirty="0"/>
            </a:p>
          </p:txBody>
        </p:sp>
        <p:pic>
          <p:nvPicPr>
            <p:cNvPr id="100" name="Picture 99" descr="Arbcom ru declined clipart">
              <a:extLst>
                <a:ext uri="{FF2B5EF4-FFF2-40B4-BE49-F238E27FC236}">
                  <a16:creationId xmlns:a16="http://schemas.microsoft.com/office/drawing/2014/main" id="{8869D806-F299-308C-7F52-F890571DD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3578352" y="5276088"/>
              <a:ext cx="164592" cy="158496"/>
            </a:xfrm>
            <a:prstGeom prst="rect">
              <a:avLst/>
            </a:prstGeom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663D4CB-7CD5-4A59-E8A9-641ED97CB7BD}"/>
                </a:ext>
              </a:extLst>
            </p:cNvPr>
            <p:cNvSpPr txBox="1"/>
            <p:nvPr/>
          </p:nvSpPr>
          <p:spPr>
            <a:xfrm>
              <a:off x="293468" y="3971083"/>
              <a:ext cx="1105911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 err="1">
                  <a:solidFill>
                    <a:schemeClr val="accent2">
                      <a:lumMod val="75000"/>
                    </a:schemeClr>
                  </a:solidFill>
                  <a:ea typeface="Calibri"/>
                  <a:cs typeface="Calibri"/>
                </a:rPr>
                <a:t>DSig</a:t>
              </a:r>
              <a:endParaRPr lang="en-US" dirty="0" err="1"/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D74596C-0FAF-1881-E651-796C54DA0E41}"/>
                </a:ext>
              </a:extLst>
            </p:cNvPr>
            <p:cNvGrpSpPr/>
            <p:nvPr/>
          </p:nvGrpSpPr>
          <p:grpSpPr>
            <a:xfrm>
              <a:off x="7097632" y="4454881"/>
              <a:ext cx="4370831" cy="2146479"/>
              <a:chOff x="6329536" y="4576801"/>
              <a:chExt cx="4370831" cy="2146479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AA547D3F-F867-A05E-D466-A551884B127B}"/>
                  </a:ext>
                </a:extLst>
              </p:cNvPr>
              <p:cNvGrpSpPr/>
              <p:nvPr/>
            </p:nvGrpSpPr>
            <p:grpSpPr>
              <a:xfrm>
                <a:off x="7132992" y="4612847"/>
                <a:ext cx="3530365" cy="2110433"/>
                <a:chOff x="1482000" y="1637999"/>
                <a:chExt cx="6411027" cy="3566867"/>
              </a:xfrm>
            </p:grpSpPr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A7182E2-DB67-63C5-C41F-7B6D12B40CAA}"/>
                    </a:ext>
                  </a:extLst>
                </p:cNvPr>
                <p:cNvSpPr txBox="1"/>
                <p:nvPr/>
              </p:nvSpPr>
              <p:spPr>
                <a:xfrm>
                  <a:off x="1482000" y="1637999"/>
                  <a:ext cx="2267999" cy="780266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>
                  <a:defPPr>
                    <a:defRPr lang="nl-NL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050" b="1" u="sng">
                      <a:cs typeface="Calibri"/>
                    </a:rPr>
                    <a:t>Prover P (</a:t>
                  </a:r>
                  <a:r>
                    <a:rPr lang="en-US" sz="1050" b="1" u="sng" err="1">
                      <a:cs typeface="Calibri"/>
                    </a:rPr>
                    <a:t>sk</a:t>
                  </a:r>
                  <a:r>
                    <a:rPr lang="en-US" sz="1050" b="1" u="sng">
                      <a:cs typeface="Calibri"/>
                    </a:rPr>
                    <a:t>)</a:t>
                  </a:r>
                  <a:endParaRPr lang="en-US" sz="1050" b="1" u="sng"/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CB4014FE-72B2-F750-5A0B-004794247300}"/>
                    </a:ext>
                  </a:extLst>
                </p:cNvPr>
                <p:cNvSpPr txBox="1"/>
                <p:nvPr/>
              </p:nvSpPr>
              <p:spPr>
                <a:xfrm>
                  <a:off x="5624497" y="1637999"/>
                  <a:ext cx="2268000" cy="780265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>
                  <a:defPPr>
                    <a:defRPr lang="nl-NL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050" b="1" u="sng">
                      <a:cs typeface="Calibri"/>
                    </a:rPr>
                    <a:t>Verifier V (pk)</a:t>
                  </a:r>
                  <a:endParaRPr lang="en-US" sz="1050" b="1" u="sng"/>
                </a:p>
              </p:txBody>
            </p: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C6254CE8-7033-53E5-7EEF-FA42B362B9BB}"/>
                    </a:ext>
                  </a:extLst>
                </p:cNvPr>
                <p:cNvCxnSpPr/>
                <p:nvPr/>
              </p:nvCxnSpPr>
              <p:spPr>
                <a:xfrm>
                  <a:off x="3786900" y="2649899"/>
                  <a:ext cx="1593831" cy="5119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>
                  <a:extLst>
                    <a:ext uri="{FF2B5EF4-FFF2-40B4-BE49-F238E27FC236}">
                      <a16:creationId xmlns:a16="http://schemas.microsoft.com/office/drawing/2014/main" id="{7D775BED-D7E4-3620-7150-12252B1C52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88098" y="3440638"/>
                  <a:ext cx="1540735" cy="923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>
                  <a:extLst>
                    <a:ext uri="{FF2B5EF4-FFF2-40B4-BE49-F238E27FC236}">
                      <a16:creationId xmlns:a16="http://schemas.microsoft.com/office/drawing/2014/main" id="{068960BD-DDB2-1E13-9DB3-E351044C48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11283" y="4263900"/>
                  <a:ext cx="1558185" cy="7393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F697ADA3-04F2-8CE0-3B32-2EDA091FCD2A}"/>
                    </a:ext>
                  </a:extLst>
                </p:cNvPr>
                <p:cNvSpPr txBox="1"/>
                <p:nvPr/>
              </p:nvSpPr>
              <p:spPr>
                <a:xfrm>
                  <a:off x="4366669" y="2205395"/>
                  <a:ext cx="426000" cy="494168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>
                  <a:defPPr>
                    <a:defRPr lang="nl-NL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050" dirty="0">
                      <a:ea typeface="Calibri"/>
                      <a:cs typeface="Calibri"/>
                    </a:rPr>
                    <a:t>w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959F4273-DF13-D86C-0A35-A449521272A0}"/>
                    </a:ext>
                  </a:extLst>
                </p:cNvPr>
                <p:cNvSpPr txBox="1"/>
                <p:nvPr/>
              </p:nvSpPr>
              <p:spPr>
                <a:xfrm>
                  <a:off x="4403246" y="2980162"/>
                  <a:ext cx="426000" cy="494168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>
                  <a:defPPr>
                    <a:defRPr lang="nl-NL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050">
                      <a:cs typeface="Calibri"/>
                    </a:rPr>
                    <a:t>c</a:t>
                  </a:r>
                  <a:endParaRPr lang="en-US" sz="1050"/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CC017BD-3BF1-F241-E139-BD613A582C64}"/>
                    </a:ext>
                  </a:extLst>
                </p:cNvPr>
                <p:cNvSpPr txBox="1"/>
                <p:nvPr/>
              </p:nvSpPr>
              <p:spPr>
                <a:xfrm>
                  <a:off x="4403246" y="3854817"/>
                  <a:ext cx="426000" cy="494168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>
                  <a:defPPr>
                    <a:defRPr lang="nl-NL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050">
                      <a:cs typeface="Calibri"/>
                    </a:rPr>
                    <a:t>z</a:t>
                  </a:r>
                  <a:endParaRPr lang="en-US" sz="1050"/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4BAC1D6-EB8F-F089-22D6-BEC9A6EA1223}"/>
                    </a:ext>
                  </a:extLst>
                </p:cNvPr>
                <p:cNvSpPr txBox="1"/>
                <p:nvPr/>
              </p:nvSpPr>
              <p:spPr>
                <a:xfrm>
                  <a:off x="1530742" y="2312972"/>
                  <a:ext cx="1996035" cy="676231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000" dirty="0">
                      <a:ea typeface="Calibri"/>
                      <a:cs typeface="Calibri"/>
                    </a:rPr>
                    <a:t>w &lt;- Commit(</a:t>
                  </a:r>
                  <a:r>
                    <a:rPr lang="en-US" sz="1000" err="1">
                      <a:ea typeface="Calibri"/>
                      <a:cs typeface="Calibri"/>
                    </a:rPr>
                    <a:t>sk</a:t>
                  </a:r>
                  <a:r>
                    <a:rPr lang="en-US" sz="1000" dirty="0">
                      <a:ea typeface="Calibri"/>
                      <a:cs typeface="Calibri"/>
                    </a:rPr>
                    <a:t>)</a:t>
                  </a: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82BD7457-7E2E-F30C-E908-9011C2BE0760}"/>
                    </a:ext>
                  </a:extLst>
                </p:cNvPr>
                <p:cNvSpPr txBox="1"/>
                <p:nvPr/>
              </p:nvSpPr>
              <p:spPr>
                <a:xfrm>
                  <a:off x="5593541" y="3122175"/>
                  <a:ext cx="1807220" cy="676230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000" dirty="0">
                      <a:ea typeface="Calibri"/>
                      <a:cs typeface="Calibri"/>
                    </a:rPr>
                    <a:t>c &lt;-</a:t>
                  </a:r>
                  <a:r>
                    <a:rPr lang="en-US" sz="1000" baseline="-25000" dirty="0">
                      <a:ea typeface="Calibri"/>
                      <a:cs typeface="Calibri"/>
                    </a:rPr>
                    <a:t>R</a:t>
                  </a:r>
                  <a:r>
                    <a:rPr lang="en-US" sz="1000" dirty="0">
                      <a:ea typeface="Calibri"/>
                      <a:cs typeface="Calibri"/>
                    </a:rPr>
                    <a:t> </a:t>
                  </a:r>
                  <a:r>
                    <a:rPr lang="en-US" sz="1000" err="1">
                      <a:ea typeface="Calibri"/>
                      <a:cs typeface="Calibri"/>
                    </a:rPr>
                    <a:t>CSpace</a:t>
                  </a:r>
                  <a:endParaRPr lang="en-US" sz="1000">
                    <a:ea typeface="Calibri"/>
                    <a:cs typeface="Calibri"/>
                  </a:endParaRP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3B09405-7C2D-926D-6DE0-2F28FABC3A93}"/>
                    </a:ext>
                  </a:extLst>
                </p:cNvPr>
                <p:cNvSpPr txBox="1"/>
                <p:nvPr/>
              </p:nvSpPr>
              <p:spPr>
                <a:xfrm>
                  <a:off x="1530742" y="3897663"/>
                  <a:ext cx="2414122" cy="936319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000" dirty="0">
                      <a:ea typeface="Calibri"/>
                      <a:cs typeface="Calibri"/>
                    </a:rPr>
                    <a:t>z &lt;- Response(</a:t>
                  </a:r>
                  <a:r>
                    <a:rPr lang="en-US" sz="1000" err="1">
                      <a:ea typeface="Calibri"/>
                      <a:cs typeface="Calibri"/>
                    </a:rPr>
                    <a:t>sk,w,c</a:t>
                  </a:r>
                  <a:r>
                    <a:rPr lang="en-US" sz="1000" dirty="0">
                      <a:ea typeface="Calibri"/>
                      <a:cs typeface="Calibri"/>
                    </a:rPr>
                    <a:t>)</a:t>
                  </a: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40AEFBBF-1A6E-335A-E51E-A81401EAEB70}"/>
                    </a:ext>
                  </a:extLst>
                </p:cNvPr>
                <p:cNvSpPr txBox="1"/>
                <p:nvPr/>
              </p:nvSpPr>
              <p:spPr>
                <a:xfrm>
                  <a:off x="5600283" y="4268548"/>
                  <a:ext cx="2292744" cy="936318"/>
                </a:xfrm>
                <a:prstGeom prst="rect">
                  <a:avLst/>
                </a:prstGeom>
                <a:noFill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000" dirty="0">
                      <a:ea typeface="Calibri"/>
                      <a:cs typeface="Calibri"/>
                    </a:rPr>
                    <a:t>b &lt;- Verify(</a:t>
                  </a:r>
                  <a:r>
                    <a:rPr lang="en-US" sz="1000" err="1">
                      <a:ea typeface="Calibri"/>
                      <a:cs typeface="Calibri"/>
                    </a:rPr>
                    <a:t>pk,w,c,z</a:t>
                  </a:r>
                  <a:r>
                    <a:rPr lang="en-US" sz="1000" dirty="0">
                      <a:ea typeface="Calibri"/>
                      <a:cs typeface="Calibri"/>
                    </a:rPr>
                    <a:t>)</a:t>
                  </a:r>
                </a:p>
              </p:txBody>
            </p:sp>
          </p:grp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A87FB01-5577-6392-B5A3-CDFCEF149AD5}"/>
                  </a:ext>
                </a:extLst>
              </p:cNvPr>
              <p:cNvSpPr/>
              <p:nvPr/>
            </p:nvSpPr>
            <p:spPr>
              <a:xfrm>
                <a:off x="6329536" y="4576801"/>
                <a:ext cx="4370831" cy="1901952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5" name="Arrow: Right 64">
              <a:extLst>
                <a:ext uri="{FF2B5EF4-FFF2-40B4-BE49-F238E27FC236}">
                  <a16:creationId xmlns:a16="http://schemas.microsoft.com/office/drawing/2014/main" id="{19AA81D0-555B-5F9B-F4C3-3CC848CC2FEB}"/>
                </a:ext>
              </a:extLst>
            </p:cNvPr>
            <p:cNvSpPr/>
            <p:nvPr/>
          </p:nvSpPr>
          <p:spPr>
            <a:xfrm rot="5400000">
              <a:off x="8846105" y="3835732"/>
              <a:ext cx="853440" cy="262128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3360D7C-5B0C-8F30-D89D-D3B9C0AC70F0}"/>
                </a:ext>
              </a:extLst>
            </p:cNvPr>
            <p:cNvSpPr txBox="1"/>
            <p:nvPr/>
          </p:nvSpPr>
          <p:spPr>
            <a:xfrm>
              <a:off x="9405749" y="3748661"/>
              <a:ext cx="2590206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ea typeface="Calibri"/>
                  <a:cs typeface="Calibri"/>
                </a:rPr>
                <a:t>MPC in the Head</a:t>
              </a:r>
              <a:endParaRPr lang="en-US" b="1" baseline="-25000" dirty="0" err="1">
                <a:ea typeface="Calibri"/>
                <a:cs typeface="Calibri"/>
              </a:endParaRPr>
            </a:p>
          </p:txBody>
        </p:sp>
        <p:sp>
          <p:nvSpPr>
            <p:cNvPr id="103" name="Arrow: Right 102">
              <a:extLst>
                <a:ext uri="{FF2B5EF4-FFF2-40B4-BE49-F238E27FC236}">
                  <a16:creationId xmlns:a16="http://schemas.microsoft.com/office/drawing/2014/main" id="{BBBC630D-FB0F-E5C5-747D-7F83F34CE67C}"/>
                </a:ext>
              </a:extLst>
            </p:cNvPr>
            <p:cNvSpPr/>
            <p:nvPr/>
          </p:nvSpPr>
          <p:spPr>
            <a:xfrm rot="10800000">
              <a:off x="4524041" y="5225620"/>
              <a:ext cx="1755648" cy="262128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298B6062-6B22-2BBB-147F-658E3E73AB1B}"/>
                </a:ext>
              </a:extLst>
            </p:cNvPr>
            <p:cNvSpPr txBox="1"/>
            <p:nvPr/>
          </p:nvSpPr>
          <p:spPr>
            <a:xfrm>
              <a:off x="4748405" y="4900805"/>
              <a:ext cx="1450254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b="1" dirty="0">
                  <a:ea typeface="Calibri"/>
                  <a:cs typeface="Calibri"/>
                </a:rPr>
                <a:t>Fiat-Shamir</a:t>
              </a:r>
              <a:endParaRPr lang="en-US" b="1" baseline="-25000" dirty="0" err="1">
                <a:ea typeface="Calibri"/>
                <a:cs typeface="Calibri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75491AD-18B0-E71C-8964-C32A70BBB367}"/>
                </a:ext>
              </a:extLst>
            </p:cNvPr>
            <p:cNvSpPr/>
            <p:nvPr/>
          </p:nvSpPr>
          <p:spPr>
            <a:xfrm>
              <a:off x="294496" y="3967201"/>
              <a:ext cx="3816095" cy="2627376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774DDFF-60E0-3D8C-2B4F-41772DCCD66E}"/>
              </a:ext>
            </a:extLst>
          </p:cNvPr>
          <p:cNvSpPr/>
          <p:nvPr/>
        </p:nvSpPr>
        <p:spPr>
          <a:xfrm>
            <a:off x="7097631" y="1528801"/>
            <a:ext cx="4370831" cy="227380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E0D099-860D-782E-5270-D3DE26E3B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0DE13604-0140-E688-19F5-19E6DBF6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7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1E6E6-67CC-BD42-2747-3FD56C5E2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Security  - Soundness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191EA2-AA8D-1376-C9F9-3DEBBC4EE38A}"/>
              </a:ext>
            </a:extLst>
          </p:cNvPr>
          <p:cNvSpPr txBox="1"/>
          <p:nvPr/>
        </p:nvSpPr>
        <p:spPr>
          <a:xfrm>
            <a:off x="1482000" y="1637999"/>
            <a:ext cx="2268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>
                <a:cs typeface="Calibri"/>
              </a:rPr>
              <a:t>Prover P (</a:t>
            </a:r>
            <a:r>
              <a:rPr lang="en-US" sz="2400" b="1" u="sng" err="1">
                <a:cs typeface="Calibri"/>
              </a:rPr>
              <a:t>sk</a:t>
            </a:r>
            <a:r>
              <a:rPr lang="en-US" sz="2400" b="1" u="sng">
                <a:cs typeface="Calibri"/>
              </a:rPr>
              <a:t>)</a:t>
            </a:r>
            <a:endParaRPr lang="en-US" sz="2400" b="1" u="sng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4F4CAF-40C0-2621-E4A1-79C740A2136C}"/>
              </a:ext>
            </a:extLst>
          </p:cNvPr>
          <p:cNvSpPr txBox="1"/>
          <p:nvPr/>
        </p:nvSpPr>
        <p:spPr>
          <a:xfrm>
            <a:off x="7439999" y="1637999"/>
            <a:ext cx="2268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>
                <a:cs typeface="Calibri"/>
              </a:rPr>
              <a:t>Verifier V (pk)</a:t>
            </a:r>
            <a:endParaRPr lang="en-US" sz="2400" b="1" u="sng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734E053-C2B8-FD7C-8F90-B058FF5EDD20}"/>
              </a:ext>
            </a:extLst>
          </p:cNvPr>
          <p:cNvCxnSpPr/>
          <p:nvPr/>
        </p:nvCxnSpPr>
        <p:spPr>
          <a:xfrm flipV="1">
            <a:off x="3786900" y="3896073"/>
            <a:ext cx="3342912" cy="51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F63313-7083-12D5-4367-1DC70D6E24F0}"/>
              </a:ext>
            </a:extLst>
          </p:cNvPr>
          <p:cNvCxnSpPr>
            <a:cxnSpLocks/>
          </p:cNvCxnSpPr>
          <p:nvPr/>
        </p:nvCxnSpPr>
        <p:spPr>
          <a:xfrm flipH="1" flipV="1">
            <a:off x="3788099" y="4701224"/>
            <a:ext cx="3345168" cy="113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8478F23-324A-7B77-D693-AD5BB4769997}"/>
              </a:ext>
            </a:extLst>
          </p:cNvPr>
          <p:cNvCxnSpPr>
            <a:cxnSpLocks/>
          </p:cNvCxnSpPr>
          <p:nvPr/>
        </p:nvCxnSpPr>
        <p:spPr>
          <a:xfrm>
            <a:off x="3811283" y="5515256"/>
            <a:ext cx="3318336" cy="73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C1939D-18B9-4F50-1CC7-79371F7FA38F}"/>
              </a:ext>
            </a:extLst>
          </p:cNvPr>
          <p:cNvSpPr txBox="1"/>
          <p:nvPr/>
        </p:nvSpPr>
        <p:spPr>
          <a:xfrm>
            <a:off x="5208000" y="3477357"/>
            <a:ext cx="426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ea typeface="Calibri"/>
                <a:cs typeface="Calibri"/>
              </a:rPr>
              <a:t>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761EC4-09DE-CA44-1F3C-802EFDC3CFA9}"/>
              </a:ext>
            </a:extLst>
          </p:cNvPr>
          <p:cNvSpPr txBox="1"/>
          <p:nvPr/>
        </p:nvSpPr>
        <p:spPr>
          <a:xfrm>
            <a:off x="5034852" y="4252126"/>
            <a:ext cx="1502586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cs typeface="Calibri"/>
              </a:rPr>
              <a:t>c = 4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E31417-0B5A-9530-55C5-15BBE402DB46}"/>
              </a:ext>
            </a:extLst>
          </p:cNvPr>
          <p:cNvSpPr txBox="1"/>
          <p:nvPr/>
        </p:nvSpPr>
        <p:spPr>
          <a:xfrm>
            <a:off x="5244576" y="5126781"/>
            <a:ext cx="426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cs typeface="Calibri"/>
              </a:rPr>
              <a:t>z</a:t>
            </a:r>
            <a:endParaRPr lang="en-US" sz="24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3CA9A5-B085-EE84-6C7A-6EF0346E24E3}"/>
              </a:ext>
            </a:extLst>
          </p:cNvPr>
          <p:cNvSpPr txBox="1"/>
          <p:nvPr/>
        </p:nvSpPr>
        <p:spPr>
          <a:xfrm>
            <a:off x="684851" y="3906880"/>
            <a:ext cx="249937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w &lt;- Commit([x]),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8A1D43-0B73-3ACD-BB75-577E53A56796}"/>
              </a:ext>
            </a:extLst>
          </p:cNvPr>
          <p:cNvSpPr txBox="1"/>
          <p:nvPr/>
        </p:nvSpPr>
        <p:spPr>
          <a:xfrm>
            <a:off x="7431184" y="4373533"/>
            <a:ext cx="180722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c &lt;-</a:t>
            </a:r>
            <a:r>
              <a:rPr lang="en-US" sz="2000" baseline="-25000" dirty="0">
                <a:ea typeface="Calibri"/>
                <a:cs typeface="Calibri"/>
              </a:rPr>
              <a:t>R</a:t>
            </a:r>
            <a:r>
              <a:rPr lang="en-US" sz="2000" dirty="0">
                <a:ea typeface="Calibri"/>
                <a:cs typeface="Calibri"/>
              </a:rPr>
              <a:t> {1, … , 5}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D4B3CE-C05B-6161-968D-6CF9DFC8BFCF}"/>
              </a:ext>
            </a:extLst>
          </p:cNvPr>
          <p:cNvSpPr txBox="1"/>
          <p:nvPr/>
        </p:nvSpPr>
        <p:spPr>
          <a:xfrm>
            <a:off x="999439" y="5260873"/>
            <a:ext cx="241412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z &lt;- P</a:t>
            </a:r>
            <a:r>
              <a:rPr lang="en-US" sz="2000" baseline="-25000" dirty="0">
                <a:ea typeface="Calibri"/>
                <a:cs typeface="Calibri"/>
              </a:rPr>
              <a:t>i</a:t>
            </a:r>
            <a:r>
              <a:rPr lang="en-US" sz="2000" dirty="0">
                <a:ea typeface="Calibri"/>
                <a:cs typeface="Calibri"/>
              </a:rPr>
              <a:t> for </a:t>
            </a:r>
            <a:r>
              <a:rPr lang="en-US" sz="2000" dirty="0" err="1">
                <a:ea typeface="Calibri"/>
                <a:cs typeface="Calibri"/>
              </a:rPr>
              <a:t>i</a:t>
            </a:r>
            <a:r>
              <a:rPr lang="en-US" sz="2000" dirty="0">
                <a:ea typeface="Calibri"/>
                <a:cs typeface="Calibri"/>
              </a:rPr>
              <a:t> ≠ 4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EA7B760-FA52-76D8-6DD8-EED1947075A5}"/>
              </a:ext>
            </a:extLst>
          </p:cNvPr>
          <p:cNvGrpSpPr/>
          <p:nvPr/>
        </p:nvGrpSpPr>
        <p:grpSpPr>
          <a:xfrm>
            <a:off x="1001266" y="2376335"/>
            <a:ext cx="2584670" cy="1505899"/>
            <a:chOff x="1578" y="1691234"/>
            <a:chExt cx="3437550" cy="2001979"/>
          </a:xfrm>
        </p:grpSpPr>
        <p:sp>
          <p:nvSpPr>
            <p:cNvPr id="75" name="TextBox 29">
              <a:extLst>
                <a:ext uri="{FF2B5EF4-FFF2-40B4-BE49-F238E27FC236}">
                  <a16:creationId xmlns:a16="http://schemas.microsoft.com/office/drawing/2014/main" id="{4E74196E-D720-6BEF-C26A-AF5542C337D7}"/>
                </a:ext>
              </a:extLst>
            </p:cNvPr>
            <p:cNvSpPr txBox="1"/>
            <p:nvPr/>
          </p:nvSpPr>
          <p:spPr>
            <a:xfrm>
              <a:off x="1263450" y="1691234"/>
              <a:ext cx="877230" cy="36824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b="1" dirty="0">
                  <a:ea typeface="Calibri"/>
                  <a:cs typeface="Calibri"/>
                </a:rPr>
                <a:t>P</a:t>
              </a:r>
              <a:r>
                <a:rPr lang="en-US" sz="1200" b="1" baseline="-25000" dirty="0">
                  <a:ea typeface="Calibri"/>
                  <a:cs typeface="Calibri"/>
                </a:rPr>
                <a:t>1</a:t>
              </a:r>
              <a:r>
                <a:rPr lang="en-US" sz="1200" b="1" dirty="0">
                  <a:ea typeface="Calibri"/>
                  <a:cs typeface="Calibri"/>
                </a:rPr>
                <a:t>([x]</a:t>
              </a:r>
              <a:r>
                <a:rPr lang="en-US" sz="1200" b="1" baseline="-25000" dirty="0">
                  <a:ea typeface="Calibri"/>
                  <a:cs typeface="Calibri"/>
                </a:rPr>
                <a:t>1</a:t>
              </a:r>
              <a:r>
                <a:rPr lang="en-US" sz="1200" b="1" dirty="0">
                  <a:ea typeface="Calibri"/>
                  <a:cs typeface="Calibri"/>
                </a:rPr>
                <a:t>)</a:t>
              </a:r>
              <a:endParaRPr lang="en-US" sz="1200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76" name="TextBox 30">
              <a:extLst>
                <a:ext uri="{FF2B5EF4-FFF2-40B4-BE49-F238E27FC236}">
                  <a16:creationId xmlns:a16="http://schemas.microsoft.com/office/drawing/2014/main" id="{91CD4151-BD0E-86D4-5B9D-B0651085CAD0}"/>
                </a:ext>
              </a:extLst>
            </p:cNvPr>
            <p:cNvSpPr txBox="1"/>
            <p:nvPr/>
          </p:nvSpPr>
          <p:spPr>
            <a:xfrm>
              <a:off x="2561898" y="2489810"/>
              <a:ext cx="877230" cy="36824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b="1" dirty="0">
                  <a:ea typeface="Calibri"/>
                  <a:cs typeface="Calibri"/>
                </a:rPr>
                <a:t>P</a:t>
              </a:r>
              <a:r>
                <a:rPr lang="en-US" sz="1200" b="1" baseline="-25000" dirty="0">
                  <a:ea typeface="Calibri"/>
                  <a:cs typeface="Calibri"/>
                </a:rPr>
                <a:t>2</a:t>
              </a:r>
              <a:r>
                <a:rPr lang="en-US" sz="1200" b="1" dirty="0">
                  <a:ea typeface="Calibri"/>
                  <a:cs typeface="Calibri"/>
                </a:rPr>
                <a:t>([x]</a:t>
              </a:r>
              <a:r>
                <a:rPr lang="en-US" sz="1200" b="1" baseline="-25000" dirty="0">
                  <a:ea typeface="Calibri"/>
                  <a:cs typeface="Calibri"/>
                </a:rPr>
                <a:t>2</a:t>
              </a:r>
              <a:r>
                <a:rPr lang="en-US" sz="1200" b="1" dirty="0">
                  <a:ea typeface="Calibri"/>
                  <a:cs typeface="Calibri"/>
                </a:rPr>
                <a:t>)</a:t>
              </a:r>
              <a:endParaRPr lang="en-US" sz="1200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77" name="TextBox 31">
              <a:extLst>
                <a:ext uri="{FF2B5EF4-FFF2-40B4-BE49-F238E27FC236}">
                  <a16:creationId xmlns:a16="http://schemas.microsoft.com/office/drawing/2014/main" id="{43A6E70B-3BD9-90CC-643E-5EA12BA14F0B}"/>
                </a:ext>
              </a:extLst>
            </p:cNvPr>
            <p:cNvSpPr txBox="1"/>
            <p:nvPr/>
          </p:nvSpPr>
          <p:spPr>
            <a:xfrm>
              <a:off x="1578" y="2471523"/>
              <a:ext cx="877230" cy="36824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b="1" dirty="0">
                  <a:ea typeface="Calibri"/>
                  <a:cs typeface="Calibri"/>
                </a:rPr>
                <a:t>P</a:t>
              </a:r>
              <a:r>
                <a:rPr lang="en-US" sz="1200" b="1" baseline="-25000" dirty="0">
                  <a:ea typeface="Calibri"/>
                  <a:cs typeface="Calibri"/>
                </a:rPr>
                <a:t>5</a:t>
              </a:r>
              <a:r>
                <a:rPr lang="en-US" sz="1200" b="1" dirty="0">
                  <a:ea typeface="Calibri"/>
                  <a:cs typeface="Calibri"/>
                </a:rPr>
                <a:t>([x]</a:t>
              </a:r>
              <a:r>
                <a:rPr lang="en-US" sz="1200" b="1" baseline="-25000" dirty="0">
                  <a:ea typeface="Calibri"/>
                  <a:cs typeface="Calibri"/>
                </a:rPr>
                <a:t>5</a:t>
              </a:r>
              <a:r>
                <a:rPr lang="en-US" sz="1200" b="1" dirty="0">
                  <a:ea typeface="Calibri"/>
                  <a:cs typeface="Calibri"/>
                </a:rPr>
                <a:t>)</a:t>
              </a:r>
              <a:endParaRPr lang="en-US" sz="1200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78" name="TextBox 32">
              <a:extLst>
                <a:ext uri="{FF2B5EF4-FFF2-40B4-BE49-F238E27FC236}">
                  <a16:creationId xmlns:a16="http://schemas.microsoft.com/office/drawing/2014/main" id="{2E7E9E98-FBBB-1603-9A3C-CAFF411780FC}"/>
                </a:ext>
              </a:extLst>
            </p:cNvPr>
            <p:cNvSpPr txBox="1"/>
            <p:nvPr/>
          </p:nvSpPr>
          <p:spPr>
            <a:xfrm>
              <a:off x="611178" y="3324964"/>
              <a:ext cx="877230" cy="36824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b="1" dirty="0">
                  <a:ea typeface="Calibri"/>
                  <a:cs typeface="Calibri"/>
                </a:rPr>
                <a:t>P</a:t>
              </a:r>
              <a:r>
                <a:rPr lang="en-US" sz="1200" b="1" baseline="-25000" dirty="0">
                  <a:ea typeface="Calibri"/>
                  <a:cs typeface="Calibri"/>
                </a:rPr>
                <a:t>4</a:t>
              </a:r>
              <a:r>
                <a:rPr lang="en-US" sz="1200" b="1" dirty="0">
                  <a:ea typeface="Calibri"/>
                  <a:cs typeface="Calibri"/>
                </a:rPr>
                <a:t>([x]</a:t>
              </a:r>
              <a:r>
                <a:rPr lang="en-US" sz="1200" b="1" baseline="-25000" dirty="0">
                  <a:ea typeface="Calibri"/>
                  <a:cs typeface="Calibri"/>
                </a:rPr>
                <a:t>4</a:t>
              </a:r>
              <a:r>
                <a:rPr lang="en-US" sz="1200" b="1" dirty="0">
                  <a:ea typeface="Calibri"/>
                  <a:cs typeface="Calibri"/>
                </a:rPr>
                <a:t>)</a:t>
              </a:r>
              <a:endParaRPr lang="en-US" sz="1200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79" name="TextBox 33">
              <a:extLst>
                <a:ext uri="{FF2B5EF4-FFF2-40B4-BE49-F238E27FC236}">
                  <a16:creationId xmlns:a16="http://schemas.microsoft.com/office/drawing/2014/main" id="{5FD1BC9A-5174-423D-97C4-7AE865A3C22B}"/>
                </a:ext>
              </a:extLst>
            </p:cNvPr>
            <p:cNvSpPr txBox="1"/>
            <p:nvPr/>
          </p:nvSpPr>
          <p:spPr>
            <a:xfrm>
              <a:off x="1915723" y="3324961"/>
              <a:ext cx="877230" cy="36824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b="1" dirty="0">
                  <a:ea typeface="Calibri"/>
                  <a:cs typeface="Calibri"/>
                </a:rPr>
                <a:t>P</a:t>
              </a:r>
              <a:r>
                <a:rPr lang="en-US" sz="1200" b="1" baseline="-25000" dirty="0">
                  <a:ea typeface="Calibri"/>
                  <a:cs typeface="Calibri"/>
                </a:rPr>
                <a:t>3</a:t>
              </a:r>
              <a:r>
                <a:rPr lang="en-US" sz="1200" b="1" dirty="0">
                  <a:ea typeface="Calibri"/>
                  <a:cs typeface="Calibri"/>
                </a:rPr>
                <a:t>([x]</a:t>
              </a:r>
              <a:r>
                <a:rPr lang="en-US" sz="1200" b="1" baseline="-25000" dirty="0">
                  <a:ea typeface="Calibri"/>
                  <a:cs typeface="Calibri"/>
                </a:rPr>
                <a:t>3</a:t>
              </a:r>
              <a:r>
                <a:rPr lang="en-US" sz="1200" b="1" dirty="0">
                  <a:ea typeface="Calibri"/>
                  <a:cs typeface="Calibri"/>
                </a:rPr>
                <a:t>)</a:t>
              </a:r>
              <a:endParaRPr lang="en-US" sz="1200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80" name="Cloud 79">
              <a:extLst>
                <a:ext uri="{FF2B5EF4-FFF2-40B4-BE49-F238E27FC236}">
                  <a16:creationId xmlns:a16="http://schemas.microsoft.com/office/drawing/2014/main" id="{30DED67A-0999-1D0E-38C1-1AE6BDAB7010}"/>
                </a:ext>
              </a:extLst>
            </p:cNvPr>
            <p:cNvSpPr/>
            <p:nvPr/>
          </p:nvSpPr>
          <p:spPr>
            <a:xfrm>
              <a:off x="1200603" y="2386556"/>
              <a:ext cx="987551" cy="719328"/>
            </a:xfrm>
            <a:prstGeom prst="clou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b="1" dirty="0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CABB313D-5C34-8E3F-5B91-614D840653F9}"/>
                </a:ext>
              </a:extLst>
            </p:cNvPr>
            <p:cNvGrpSpPr/>
            <p:nvPr/>
          </p:nvGrpSpPr>
          <p:grpSpPr>
            <a:xfrm>
              <a:off x="821488" y="2623919"/>
              <a:ext cx="341376" cy="103632"/>
              <a:chOff x="821488" y="2623919"/>
              <a:chExt cx="341376" cy="103632"/>
            </a:xfrm>
          </p:grpSpPr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3F40FBF6-B8FC-AA80-1018-D1DC326A8C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1488" y="2623919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712B8917-5411-B71C-4FB9-D2070EE97F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1488" y="2721455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E7F0852A-00F0-846F-598E-AA9160A30E68}"/>
                </a:ext>
              </a:extLst>
            </p:cNvPr>
            <p:cNvGrpSpPr/>
            <p:nvPr/>
          </p:nvGrpSpPr>
          <p:grpSpPr>
            <a:xfrm rot="5400000">
              <a:off x="1528623" y="2160623"/>
              <a:ext cx="341376" cy="103632"/>
              <a:chOff x="1528623" y="2160623"/>
              <a:chExt cx="341376" cy="103632"/>
            </a:xfrm>
          </p:grpSpPr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589F8731-2E0C-E256-195F-B32622E15A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28623" y="2160623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B4729591-680F-6AB5-A9CF-89AD80E386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28623" y="2258159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B3BEDC49-A7C2-631D-0668-731EEFDD6F46}"/>
                </a:ext>
              </a:extLst>
            </p:cNvPr>
            <p:cNvGrpSpPr/>
            <p:nvPr/>
          </p:nvGrpSpPr>
          <p:grpSpPr>
            <a:xfrm rot="-3360000">
              <a:off x="1120192" y="3178655"/>
              <a:ext cx="341376" cy="103632"/>
              <a:chOff x="1120192" y="3178655"/>
              <a:chExt cx="341376" cy="103632"/>
            </a:xfrm>
          </p:grpSpPr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73BD8C33-5373-BB3A-71E8-9BF265E65F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0192" y="3178655"/>
                <a:ext cx="341376" cy="6096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AE77CBEA-DFE0-8F05-3771-5261F72E77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0192" y="3276191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0545EE34-93B2-A0CA-BB65-299FFFD62C82}"/>
                </a:ext>
              </a:extLst>
            </p:cNvPr>
            <p:cNvGrpSpPr/>
            <p:nvPr/>
          </p:nvGrpSpPr>
          <p:grpSpPr>
            <a:xfrm rot="3120000">
              <a:off x="1943152" y="3172559"/>
              <a:ext cx="341376" cy="103632"/>
              <a:chOff x="1943152" y="3172559"/>
              <a:chExt cx="341376" cy="103632"/>
            </a:xfrm>
          </p:grpSpPr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C66F76BE-ED22-4071-3E76-D7C40200D9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43152" y="3172559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89017B20-DB8A-05F9-9A22-4E2AF1C5F4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43152" y="3270095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14F86DAA-002C-C593-3A5F-6DA45B031E59}"/>
                </a:ext>
              </a:extLst>
            </p:cNvPr>
            <p:cNvGrpSpPr/>
            <p:nvPr/>
          </p:nvGrpSpPr>
          <p:grpSpPr>
            <a:xfrm>
              <a:off x="2260144" y="2623919"/>
              <a:ext cx="341376" cy="103632"/>
              <a:chOff x="2260144" y="2623919"/>
              <a:chExt cx="341376" cy="103632"/>
            </a:xfrm>
          </p:grpSpPr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59743D29-D5C3-7849-ACB8-B033F9558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144" y="2623919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059748DA-0B32-BC33-3F8F-34C0918383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144" y="2721455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9" name="Cloud 118">
            <a:extLst>
              <a:ext uri="{FF2B5EF4-FFF2-40B4-BE49-F238E27FC236}">
                <a16:creationId xmlns:a16="http://schemas.microsoft.com/office/drawing/2014/main" id="{3A700762-A660-6AA5-781A-ABEDED0C8478}"/>
              </a:ext>
            </a:extLst>
          </p:cNvPr>
          <p:cNvSpPr/>
          <p:nvPr/>
        </p:nvSpPr>
        <p:spPr>
          <a:xfrm>
            <a:off x="2614471" y="4016494"/>
            <a:ext cx="239194" cy="177560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b="1" dirty="0"/>
          </a:p>
        </p:txBody>
      </p:sp>
      <p:pic>
        <p:nvPicPr>
          <p:cNvPr id="5" name="Picture 4" descr="A cartoon character with horns and a pitchfork&#10;&#10;Description automatically generated">
            <a:extLst>
              <a:ext uri="{FF2B5EF4-FFF2-40B4-BE49-F238E27FC236}">
                <a16:creationId xmlns:a16="http://schemas.microsoft.com/office/drawing/2014/main" id="{38A11827-7836-3148-466F-D389F4A7B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485" y="3590619"/>
            <a:ext cx="410624" cy="354872"/>
          </a:xfrm>
          <a:prstGeom prst="rect">
            <a:avLst/>
          </a:prstGeom>
          <a:ln>
            <a:noFill/>
          </a:ln>
        </p:spPr>
      </p:pic>
      <p:pic>
        <p:nvPicPr>
          <p:cNvPr id="7" name="Picture 6" descr="Check mark clipart">
            <a:extLst>
              <a:ext uri="{FF2B5EF4-FFF2-40B4-BE49-F238E27FC236}">
                <a16:creationId xmlns:a16="http://schemas.microsoft.com/office/drawing/2014/main" id="{9715B9DE-4FB5-2B92-11F8-1F8774C91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271" y="5901791"/>
            <a:ext cx="609320" cy="6513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C91891-43A3-8891-C409-FC01AC9A629E}"/>
              </a:ext>
            </a:extLst>
          </p:cNvPr>
          <p:cNvSpPr txBox="1"/>
          <p:nvPr/>
        </p:nvSpPr>
        <p:spPr>
          <a:xfrm>
            <a:off x="7437927" y="5519904"/>
            <a:ext cx="457874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Check consistency of all opened parties &amp; verify result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6A8F99-94A9-6391-91ED-536D5D256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B41B537-08A8-A745-0278-55D8E6032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752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1E6E6-67CC-BD42-2747-3FD56C5E2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Security  - Soundness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191EA2-AA8D-1376-C9F9-3DEBBC4EE38A}"/>
              </a:ext>
            </a:extLst>
          </p:cNvPr>
          <p:cNvSpPr txBox="1"/>
          <p:nvPr/>
        </p:nvSpPr>
        <p:spPr>
          <a:xfrm>
            <a:off x="1482000" y="1637999"/>
            <a:ext cx="2268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>
                <a:cs typeface="Calibri"/>
              </a:rPr>
              <a:t>Prover P (</a:t>
            </a:r>
            <a:r>
              <a:rPr lang="en-US" sz="2400" b="1" u="sng" err="1">
                <a:cs typeface="Calibri"/>
              </a:rPr>
              <a:t>sk</a:t>
            </a:r>
            <a:r>
              <a:rPr lang="en-US" sz="2400" b="1" u="sng">
                <a:cs typeface="Calibri"/>
              </a:rPr>
              <a:t>)</a:t>
            </a:r>
            <a:endParaRPr lang="en-US" sz="2400" b="1" u="sng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4F4CAF-40C0-2621-E4A1-79C740A2136C}"/>
              </a:ext>
            </a:extLst>
          </p:cNvPr>
          <p:cNvSpPr txBox="1"/>
          <p:nvPr/>
        </p:nvSpPr>
        <p:spPr>
          <a:xfrm>
            <a:off x="7439999" y="1637999"/>
            <a:ext cx="2268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>
                <a:cs typeface="Calibri"/>
              </a:rPr>
              <a:t>Verifier V (pk)</a:t>
            </a:r>
            <a:endParaRPr lang="en-US" sz="2400" b="1" u="sng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734E053-C2B8-FD7C-8F90-B058FF5EDD20}"/>
              </a:ext>
            </a:extLst>
          </p:cNvPr>
          <p:cNvCxnSpPr/>
          <p:nvPr/>
        </p:nvCxnSpPr>
        <p:spPr>
          <a:xfrm flipV="1">
            <a:off x="3786900" y="3896073"/>
            <a:ext cx="3342912" cy="51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F63313-7083-12D5-4367-1DC70D6E24F0}"/>
              </a:ext>
            </a:extLst>
          </p:cNvPr>
          <p:cNvCxnSpPr>
            <a:cxnSpLocks/>
          </p:cNvCxnSpPr>
          <p:nvPr/>
        </p:nvCxnSpPr>
        <p:spPr>
          <a:xfrm flipH="1" flipV="1">
            <a:off x="3788099" y="4701224"/>
            <a:ext cx="3345168" cy="1137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8478F23-324A-7B77-D693-AD5BB4769997}"/>
              </a:ext>
            </a:extLst>
          </p:cNvPr>
          <p:cNvCxnSpPr>
            <a:cxnSpLocks/>
          </p:cNvCxnSpPr>
          <p:nvPr/>
        </p:nvCxnSpPr>
        <p:spPr>
          <a:xfrm>
            <a:off x="3811283" y="5515256"/>
            <a:ext cx="3318336" cy="73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0C1939D-18B9-4F50-1CC7-79371F7FA38F}"/>
              </a:ext>
            </a:extLst>
          </p:cNvPr>
          <p:cNvSpPr txBox="1"/>
          <p:nvPr/>
        </p:nvSpPr>
        <p:spPr>
          <a:xfrm>
            <a:off x="5208000" y="3477357"/>
            <a:ext cx="426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ea typeface="Calibri"/>
                <a:cs typeface="Calibri"/>
              </a:rPr>
              <a:t>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761EC4-09DE-CA44-1F3C-802EFDC3CFA9}"/>
              </a:ext>
            </a:extLst>
          </p:cNvPr>
          <p:cNvSpPr txBox="1"/>
          <p:nvPr/>
        </p:nvSpPr>
        <p:spPr>
          <a:xfrm>
            <a:off x="5069805" y="4252126"/>
            <a:ext cx="1132073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cs typeface="Calibri"/>
              </a:rPr>
              <a:t>c </a:t>
            </a:r>
            <a:r>
              <a:rPr lang="en-US" sz="2000" dirty="0">
                <a:cs typeface="Calibri"/>
              </a:rPr>
              <a:t>≠ 4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E31417-0B5A-9530-55C5-15BBE402DB46}"/>
              </a:ext>
            </a:extLst>
          </p:cNvPr>
          <p:cNvSpPr txBox="1"/>
          <p:nvPr/>
        </p:nvSpPr>
        <p:spPr>
          <a:xfrm>
            <a:off x="5244576" y="5126781"/>
            <a:ext cx="426000" cy="4924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cs typeface="Calibri"/>
              </a:rPr>
              <a:t>z</a:t>
            </a:r>
            <a:endParaRPr lang="en-US" sz="24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3CA9A5-B085-EE84-6C7A-6EF0346E24E3}"/>
              </a:ext>
            </a:extLst>
          </p:cNvPr>
          <p:cNvSpPr txBox="1"/>
          <p:nvPr/>
        </p:nvSpPr>
        <p:spPr>
          <a:xfrm>
            <a:off x="684851" y="3906880"/>
            <a:ext cx="249937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w &lt;- Commit([x]),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8A1D43-0B73-3ACD-BB75-577E53A56796}"/>
              </a:ext>
            </a:extLst>
          </p:cNvPr>
          <p:cNvSpPr txBox="1"/>
          <p:nvPr/>
        </p:nvSpPr>
        <p:spPr>
          <a:xfrm>
            <a:off x="7431184" y="4373533"/>
            <a:ext cx="180722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c &lt;-</a:t>
            </a:r>
            <a:r>
              <a:rPr lang="en-US" sz="2000" baseline="-25000" dirty="0">
                <a:ea typeface="Calibri"/>
                <a:cs typeface="Calibri"/>
              </a:rPr>
              <a:t>R</a:t>
            </a:r>
            <a:r>
              <a:rPr lang="en-US" sz="2000" dirty="0">
                <a:ea typeface="Calibri"/>
                <a:cs typeface="Calibri"/>
              </a:rPr>
              <a:t> {1, … , 5}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D4B3CE-C05B-6161-968D-6CF9DFC8BFCF}"/>
              </a:ext>
            </a:extLst>
          </p:cNvPr>
          <p:cNvSpPr txBox="1"/>
          <p:nvPr/>
        </p:nvSpPr>
        <p:spPr>
          <a:xfrm>
            <a:off x="999439" y="5260873"/>
            <a:ext cx="241412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z &lt;- P</a:t>
            </a:r>
            <a:r>
              <a:rPr lang="en-US" sz="2000" baseline="-25000" dirty="0">
                <a:ea typeface="Calibri"/>
                <a:cs typeface="Calibri"/>
              </a:rPr>
              <a:t>i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sz="2000" err="1">
                <a:ea typeface="Calibri"/>
                <a:cs typeface="Calibri"/>
              </a:rPr>
              <a:t>forall</a:t>
            </a:r>
            <a:r>
              <a:rPr lang="en-US" sz="2000" dirty="0">
                <a:ea typeface="Calibri"/>
                <a:cs typeface="Calibri"/>
              </a:rPr>
              <a:t> </a:t>
            </a:r>
            <a:r>
              <a:rPr lang="en-US" sz="2000" err="1">
                <a:ea typeface="Calibri"/>
                <a:cs typeface="Calibri"/>
              </a:rPr>
              <a:t>i</a:t>
            </a:r>
            <a:r>
              <a:rPr lang="en-US" sz="2000" dirty="0">
                <a:ea typeface="Calibri"/>
                <a:cs typeface="Calibri"/>
              </a:rPr>
              <a:t> ≠ c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EA7B760-FA52-76D8-6DD8-EED1947075A5}"/>
              </a:ext>
            </a:extLst>
          </p:cNvPr>
          <p:cNvGrpSpPr/>
          <p:nvPr/>
        </p:nvGrpSpPr>
        <p:grpSpPr>
          <a:xfrm>
            <a:off x="1001266" y="2376335"/>
            <a:ext cx="2584670" cy="1505899"/>
            <a:chOff x="1578" y="1691234"/>
            <a:chExt cx="3437550" cy="2001979"/>
          </a:xfrm>
        </p:grpSpPr>
        <p:sp>
          <p:nvSpPr>
            <p:cNvPr id="75" name="TextBox 29">
              <a:extLst>
                <a:ext uri="{FF2B5EF4-FFF2-40B4-BE49-F238E27FC236}">
                  <a16:creationId xmlns:a16="http://schemas.microsoft.com/office/drawing/2014/main" id="{4E74196E-D720-6BEF-C26A-AF5542C337D7}"/>
                </a:ext>
              </a:extLst>
            </p:cNvPr>
            <p:cNvSpPr txBox="1"/>
            <p:nvPr/>
          </p:nvSpPr>
          <p:spPr>
            <a:xfrm>
              <a:off x="1263450" y="1691234"/>
              <a:ext cx="877230" cy="36824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b="1" dirty="0">
                  <a:ea typeface="Calibri"/>
                  <a:cs typeface="Calibri"/>
                </a:rPr>
                <a:t>P</a:t>
              </a:r>
              <a:r>
                <a:rPr lang="en-US" sz="1200" b="1" baseline="-25000" dirty="0">
                  <a:ea typeface="Calibri"/>
                  <a:cs typeface="Calibri"/>
                </a:rPr>
                <a:t>1</a:t>
              </a:r>
              <a:r>
                <a:rPr lang="en-US" sz="1200" b="1" dirty="0">
                  <a:ea typeface="Calibri"/>
                  <a:cs typeface="Calibri"/>
                </a:rPr>
                <a:t>([x]</a:t>
              </a:r>
              <a:r>
                <a:rPr lang="en-US" sz="1200" b="1" baseline="-25000" dirty="0">
                  <a:ea typeface="Calibri"/>
                  <a:cs typeface="Calibri"/>
                </a:rPr>
                <a:t>1</a:t>
              </a:r>
              <a:r>
                <a:rPr lang="en-US" sz="1200" b="1" dirty="0">
                  <a:ea typeface="Calibri"/>
                  <a:cs typeface="Calibri"/>
                </a:rPr>
                <a:t>)</a:t>
              </a:r>
              <a:endParaRPr lang="en-US" sz="1200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76" name="TextBox 30">
              <a:extLst>
                <a:ext uri="{FF2B5EF4-FFF2-40B4-BE49-F238E27FC236}">
                  <a16:creationId xmlns:a16="http://schemas.microsoft.com/office/drawing/2014/main" id="{91CD4151-BD0E-86D4-5B9D-B0651085CAD0}"/>
                </a:ext>
              </a:extLst>
            </p:cNvPr>
            <p:cNvSpPr txBox="1"/>
            <p:nvPr/>
          </p:nvSpPr>
          <p:spPr>
            <a:xfrm>
              <a:off x="2561898" y="2489810"/>
              <a:ext cx="877230" cy="36824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b="1" dirty="0">
                  <a:ea typeface="Calibri"/>
                  <a:cs typeface="Calibri"/>
                </a:rPr>
                <a:t>P</a:t>
              </a:r>
              <a:r>
                <a:rPr lang="en-US" sz="1200" b="1" baseline="-25000" dirty="0">
                  <a:ea typeface="Calibri"/>
                  <a:cs typeface="Calibri"/>
                </a:rPr>
                <a:t>2</a:t>
              </a:r>
              <a:r>
                <a:rPr lang="en-US" sz="1200" b="1" dirty="0">
                  <a:ea typeface="Calibri"/>
                  <a:cs typeface="Calibri"/>
                </a:rPr>
                <a:t>([x]</a:t>
              </a:r>
              <a:r>
                <a:rPr lang="en-US" sz="1200" b="1" baseline="-25000" dirty="0">
                  <a:ea typeface="Calibri"/>
                  <a:cs typeface="Calibri"/>
                </a:rPr>
                <a:t>2</a:t>
              </a:r>
              <a:r>
                <a:rPr lang="en-US" sz="1200" b="1" dirty="0">
                  <a:ea typeface="Calibri"/>
                  <a:cs typeface="Calibri"/>
                </a:rPr>
                <a:t>)</a:t>
              </a:r>
              <a:endParaRPr lang="en-US" sz="1200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77" name="TextBox 31">
              <a:extLst>
                <a:ext uri="{FF2B5EF4-FFF2-40B4-BE49-F238E27FC236}">
                  <a16:creationId xmlns:a16="http://schemas.microsoft.com/office/drawing/2014/main" id="{43A6E70B-3BD9-90CC-643E-5EA12BA14F0B}"/>
                </a:ext>
              </a:extLst>
            </p:cNvPr>
            <p:cNvSpPr txBox="1"/>
            <p:nvPr/>
          </p:nvSpPr>
          <p:spPr>
            <a:xfrm>
              <a:off x="1578" y="2471523"/>
              <a:ext cx="877230" cy="36824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b="1" dirty="0">
                  <a:ea typeface="Calibri"/>
                  <a:cs typeface="Calibri"/>
                </a:rPr>
                <a:t>P</a:t>
              </a:r>
              <a:r>
                <a:rPr lang="en-US" sz="1200" b="1" baseline="-25000" dirty="0">
                  <a:ea typeface="Calibri"/>
                  <a:cs typeface="Calibri"/>
                </a:rPr>
                <a:t>5</a:t>
              </a:r>
              <a:r>
                <a:rPr lang="en-US" sz="1200" b="1" dirty="0">
                  <a:ea typeface="Calibri"/>
                  <a:cs typeface="Calibri"/>
                </a:rPr>
                <a:t>([x]</a:t>
              </a:r>
              <a:r>
                <a:rPr lang="en-US" sz="1200" b="1" baseline="-25000" dirty="0">
                  <a:ea typeface="Calibri"/>
                  <a:cs typeface="Calibri"/>
                </a:rPr>
                <a:t>5</a:t>
              </a:r>
              <a:r>
                <a:rPr lang="en-US" sz="1200" b="1" dirty="0">
                  <a:ea typeface="Calibri"/>
                  <a:cs typeface="Calibri"/>
                </a:rPr>
                <a:t>)</a:t>
              </a:r>
              <a:endParaRPr lang="en-US" sz="1200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78" name="TextBox 32">
              <a:extLst>
                <a:ext uri="{FF2B5EF4-FFF2-40B4-BE49-F238E27FC236}">
                  <a16:creationId xmlns:a16="http://schemas.microsoft.com/office/drawing/2014/main" id="{2E7E9E98-FBBB-1603-9A3C-CAFF411780FC}"/>
                </a:ext>
              </a:extLst>
            </p:cNvPr>
            <p:cNvSpPr txBox="1"/>
            <p:nvPr/>
          </p:nvSpPr>
          <p:spPr>
            <a:xfrm>
              <a:off x="611178" y="3324964"/>
              <a:ext cx="877230" cy="36824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b="1" dirty="0">
                  <a:ea typeface="Calibri"/>
                  <a:cs typeface="Calibri"/>
                </a:rPr>
                <a:t>P</a:t>
              </a:r>
              <a:r>
                <a:rPr lang="en-US" sz="1200" b="1" baseline="-25000" dirty="0">
                  <a:ea typeface="Calibri"/>
                  <a:cs typeface="Calibri"/>
                </a:rPr>
                <a:t>4</a:t>
              </a:r>
              <a:r>
                <a:rPr lang="en-US" sz="1200" b="1" dirty="0">
                  <a:ea typeface="Calibri"/>
                  <a:cs typeface="Calibri"/>
                </a:rPr>
                <a:t>([x]</a:t>
              </a:r>
              <a:r>
                <a:rPr lang="en-US" sz="1200" b="1" baseline="-25000" dirty="0">
                  <a:ea typeface="Calibri"/>
                  <a:cs typeface="Calibri"/>
                </a:rPr>
                <a:t>4</a:t>
              </a:r>
              <a:r>
                <a:rPr lang="en-US" sz="1200" b="1" dirty="0">
                  <a:ea typeface="Calibri"/>
                  <a:cs typeface="Calibri"/>
                </a:rPr>
                <a:t>)</a:t>
              </a:r>
              <a:endParaRPr lang="en-US" sz="1200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79" name="TextBox 33">
              <a:extLst>
                <a:ext uri="{FF2B5EF4-FFF2-40B4-BE49-F238E27FC236}">
                  <a16:creationId xmlns:a16="http://schemas.microsoft.com/office/drawing/2014/main" id="{5FD1BC9A-5174-423D-97C4-7AE865A3C22B}"/>
                </a:ext>
              </a:extLst>
            </p:cNvPr>
            <p:cNvSpPr txBox="1"/>
            <p:nvPr/>
          </p:nvSpPr>
          <p:spPr>
            <a:xfrm>
              <a:off x="1915723" y="3324961"/>
              <a:ext cx="877230" cy="36824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b="1" dirty="0">
                  <a:ea typeface="Calibri"/>
                  <a:cs typeface="Calibri"/>
                </a:rPr>
                <a:t>P</a:t>
              </a:r>
              <a:r>
                <a:rPr lang="en-US" sz="1200" b="1" baseline="-25000" dirty="0">
                  <a:ea typeface="Calibri"/>
                  <a:cs typeface="Calibri"/>
                </a:rPr>
                <a:t>3</a:t>
              </a:r>
              <a:r>
                <a:rPr lang="en-US" sz="1200" b="1" dirty="0">
                  <a:ea typeface="Calibri"/>
                  <a:cs typeface="Calibri"/>
                </a:rPr>
                <a:t>([x]</a:t>
              </a:r>
              <a:r>
                <a:rPr lang="en-US" sz="1200" b="1" baseline="-25000" dirty="0">
                  <a:ea typeface="Calibri"/>
                  <a:cs typeface="Calibri"/>
                </a:rPr>
                <a:t>3</a:t>
              </a:r>
              <a:r>
                <a:rPr lang="en-US" sz="1200" b="1" dirty="0">
                  <a:ea typeface="Calibri"/>
                  <a:cs typeface="Calibri"/>
                </a:rPr>
                <a:t>)</a:t>
              </a:r>
              <a:endParaRPr lang="en-US" sz="1200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80" name="Cloud 79">
              <a:extLst>
                <a:ext uri="{FF2B5EF4-FFF2-40B4-BE49-F238E27FC236}">
                  <a16:creationId xmlns:a16="http://schemas.microsoft.com/office/drawing/2014/main" id="{30DED67A-0999-1D0E-38C1-1AE6BDAB7010}"/>
                </a:ext>
              </a:extLst>
            </p:cNvPr>
            <p:cNvSpPr/>
            <p:nvPr/>
          </p:nvSpPr>
          <p:spPr>
            <a:xfrm>
              <a:off x="1200603" y="2386556"/>
              <a:ext cx="987551" cy="719328"/>
            </a:xfrm>
            <a:prstGeom prst="clou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b="1" dirty="0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CABB313D-5C34-8E3F-5B91-614D840653F9}"/>
                </a:ext>
              </a:extLst>
            </p:cNvPr>
            <p:cNvGrpSpPr/>
            <p:nvPr/>
          </p:nvGrpSpPr>
          <p:grpSpPr>
            <a:xfrm>
              <a:off x="821488" y="2623919"/>
              <a:ext cx="341376" cy="103632"/>
              <a:chOff x="821488" y="2623919"/>
              <a:chExt cx="341376" cy="103632"/>
            </a:xfrm>
          </p:grpSpPr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3F40FBF6-B8FC-AA80-1018-D1DC326A8C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1488" y="2623919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712B8917-5411-B71C-4FB9-D2070EE97F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1488" y="2721455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E7F0852A-00F0-846F-598E-AA9160A30E68}"/>
                </a:ext>
              </a:extLst>
            </p:cNvPr>
            <p:cNvGrpSpPr/>
            <p:nvPr/>
          </p:nvGrpSpPr>
          <p:grpSpPr>
            <a:xfrm rot="5400000">
              <a:off x="1528623" y="2160623"/>
              <a:ext cx="341376" cy="103632"/>
              <a:chOff x="1528623" y="2160623"/>
              <a:chExt cx="341376" cy="103632"/>
            </a:xfrm>
          </p:grpSpPr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589F8731-2E0C-E256-195F-B32622E15A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28623" y="2160623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B4729591-680F-6AB5-A9CF-89AD80E386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28623" y="2258159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B3BEDC49-A7C2-631D-0668-731EEFDD6F46}"/>
                </a:ext>
              </a:extLst>
            </p:cNvPr>
            <p:cNvGrpSpPr/>
            <p:nvPr/>
          </p:nvGrpSpPr>
          <p:grpSpPr>
            <a:xfrm rot="-3360000">
              <a:off x="1120192" y="3178655"/>
              <a:ext cx="341376" cy="103632"/>
              <a:chOff x="1120192" y="3178655"/>
              <a:chExt cx="341376" cy="103632"/>
            </a:xfrm>
          </p:grpSpPr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73BD8C33-5373-BB3A-71E8-9BF265E65F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0192" y="3178655"/>
                <a:ext cx="341376" cy="6096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AE77CBEA-DFE0-8F05-3771-5261F72E77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20192" y="3276191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0545EE34-93B2-A0CA-BB65-299FFFD62C82}"/>
                </a:ext>
              </a:extLst>
            </p:cNvPr>
            <p:cNvGrpSpPr/>
            <p:nvPr/>
          </p:nvGrpSpPr>
          <p:grpSpPr>
            <a:xfrm rot="3120000">
              <a:off x="1943152" y="3172559"/>
              <a:ext cx="341376" cy="103632"/>
              <a:chOff x="1943152" y="3172559"/>
              <a:chExt cx="341376" cy="103632"/>
            </a:xfrm>
          </p:grpSpPr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C66F76BE-ED22-4071-3E76-D7C40200D9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43152" y="3172559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89017B20-DB8A-05F9-9A22-4E2AF1C5F4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43152" y="3270095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14F86DAA-002C-C593-3A5F-6DA45B031E59}"/>
                </a:ext>
              </a:extLst>
            </p:cNvPr>
            <p:cNvGrpSpPr/>
            <p:nvPr/>
          </p:nvGrpSpPr>
          <p:grpSpPr>
            <a:xfrm>
              <a:off x="2260144" y="2623919"/>
              <a:ext cx="341376" cy="103632"/>
              <a:chOff x="2260144" y="2623919"/>
              <a:chExt cx="341376" cy="103632"/>
            </a:xfrm>
          </p:grpSpPr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59743D29-D5C3-7849-ACB8-B033F9558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144" y="2623919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059748DA-0B32-BC33-3F8F-34C0918383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0144" y="2721455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9" name="Cloud 118">
            <a:extLst>
              <a:ext uri="{FF2B5EF4-FFF2-40B4-BE49-F238E27FC236}">
                <a16:creationId xmlns:a16="http://schemas.microsoft.com/office/drawing/2014/main" id="{3A700762-A660-6AA5-781A-ABEDED0C8478}"/>
              </a:ext>
            </a:extLst>
          </p:cNvPr>
          <p:cNvSpPr/>
          <p:nvPr/>
        </p:nvSpPr>
        <p:spPr>
          <a:xfrm>
            <a:off x="2614471" y="4016494"/>
            <a:ext cx="239194" cy="177560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b="1" dirty="0"/>
          </a:p>
        </p:txBody>
      </p:sp>
      <p:pic>
        <p:nvPicPr>
          <p:cNvPr id="5" name="Picture 4" descr="A cartoon character with horns and a pitchfork&#10;&#10;Description automatically generated">
            <a:extLst>
              <a:ext uri="{FF2B5EF4-FFF2-40B4-BE49-F238E27FC236}">
                <a16:creationId xmlns:a16="http://schemas.microsoft.com/office/drawing/2014/main" id="{38A11827-7836-3148-466F-D389F4A7B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485" y="3590619"/>
            <a:ext cx="410624" cy="354872"/>
          </a:xfrm>
          <a:prstGeom prst="rect">
            <a:avLst/>
          </a:prstGeom>
          <a:ln>
            <a:noFill/>
          </a:ln>
        </p:spPr>
      </p:pic>
      <p:pic>
        <p:nvPicPr>
          <p:cNvPr id="11" name="Picture 10" descr="Arbcom ru declined clipart">
            <a:extLst>
              <a:ext uri="{FF2B5EF4-FFF2-40B4-BE49-F238E27FC236}">
                <a16:creationId xmlns:a16="http://schemas.microsoft.com/office/drawing/2014/main" id="{C9D48148-4C5E-3359-639C-9AB7582A8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730280" y="5905263"/>
            <a:ext cx="800757" cy="7666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2797DF-5D92-F7B5-18A8-D0EA25BC5897}"/>
              </a:ext>
            </a:extLst>
          </p:cNvPr>
          <p:cNvSpPr txBox="1"/>
          <p:nvPr/>
        </p:nvSpPr>
        <p:spPr>
          <a:xfrm>
            <a:off x="7437927" y="5519904"/>
            <a:ext cx="457874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Check consistency of all opened parties &amp; verify result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34AC67-5C4E-1F5C-9003-DCD5C7708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2C47C5-0BF2-5277-0E28-176115729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676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55281-F6FE-6350-EDE4-B36B2E98F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Security  - Soundness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42E55-E2AD-9030-7F18-CF9FE3191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Soundness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Only if c = i</a:t>
            </a:r>
            <a:r>
              <a:rPr lang="en-US" baseline="-25000" dirty="0">
                <a:cs typeface="Calibri"/>
              </a:rPr>
              <a:t>A</a:t>
            </a:r>
            <a:r>
              <a:rPr lang="en-US" dirty="0">
                <a:cs typeface="Calibri"/>
              </a:rPr>
              <a:t>, A will go undetected!</a:t>
            </a:r>
          </a:p>
          <a:p>
            <a:r>
              <a:rPr lang="en-US" dirty="0">
                <a:cs typeface="Calibri"/>
              </a:rPr>
              <a:t>Soundness error = 1 / N for N parties</a:t>
            </a:r>
          </a:p>
          <a:p>
            <a:endParaRPr lang="en-US"/>
          </a:p>
          <a:p>
            <a:pPr marL="0" indent="0">
              <a:buNone/>
            </a:pPr>
            <a:r>
              <a:rPr lang="en-US">
                <a:cs typeface="Calibri"/>
              </a:rPr>
              <a:t>Special soundness:</a:t>
            </a:r>
          </a:p>
          <a:p>
            <a:r>
              <a:rPr lang="en-US">
                <a:cs typeface="Calibri"/>
              </a:rPr>
              <a:t>Valid openings for c</a:t>
            </a:r>
            <a:r>
              <a:rPr lang="en-US" baseline="-25000">
                <a:cs typeface="Calibri"/>
              </a:rPr>
              <a:t>1</a:t>
            </a:r>
            <a:r>
              <a:rPr lang="en-US">
                <a:cs typeface="Calibri"/>
              </a:rPr>
              <a:t> ≠ c</a:t>
            </a:r>
            <a:r>
              <a:rPr lang="en-US" baseline="-25000">
                <a:cs typeface="Calibri"/>
              </a:rPr>
              <a:t>2</a:t>
            </a:r>
            <a:r>
              <a:rPr lang="en-US">
                <a:cs typeface="Calibri"/>
              </a:rPr>
              <a:t> reveal all P</a:t>
            </a:r>
            <a:r>
              <a:rPr lang="en-US" baseline="-25000">
                <a:cs typeface="Calibri"/>
              </a:rPr>
              <a:t>i</a:t>
            </a:r>
          </a:p>
          <a:p>
            <a:r>
              <a:rPr lang="en-US">
                <a:cs typeface="Calibri"/>
              </a:rPr>
              <a:t>=&gt; Can recombine [x]</a:t>
            </a:r>
            <a:endParaRPr lang="en-US" dirty="0">
              <a:cs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7415A-3C94-0738-AF3E-8E8D240C2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DE8A9-130D-6875-50C7-B49CF6F2E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754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55281-F6FE-6350-EDE4-B36B2E98F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Security  - HVZK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42E55-E2AD-9030-7F18-CF9FE3191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Simulator samples random c first</a:t>
            </a:r>
            <a:endParaRPr lang="en-US" dirty="0"/>
          </a:p>
          <a:p>
            <a:r>
              <a:rPr lang="en-US" dirty="0">
                <a:cs typeface="Calibri"/>
              </a:rPr>
              <a:t>Generates P</a:t>
            </a:r>
            <a:r>
              <a:rPr lang="en-US" baseline="-25000" dirty="0">
                <a:cs typeface="Calibri"/>
              </a:rPr>
              <a:t>i</a:t>
            </a:r>
            <a:r>
              <a:rPr lang="en-US" dirty="0">
                <a:cs typeface="Calibri"/>
              </a:rPr>
              <a:t>,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≠ c, honestly, with random inputs</a:t>
            </a:r>
          </a:p>
          <a:p>
            <a:r>
              <a:rPr lang="en-US" dirty="0">
                <a:cs typeface="Calibri"/>
              </a:rPr>
              <a:t>Choses communication of P</a:t>
            </a:r>
            <a:r>
              <a:rPr lang="en-US" baseline="-25000" dirty="0">
                <a:cs typeface="Calibri"/>
              </a:rPr>
              <a:t>c</a:t>
            </a:r>
            <a:r>
              <a:rPr lang="en-US" dirty="0">
                <a:cs typeface="Calibri"/>
              </a:rPr>
              <a:t> such that result is correct</a:t>
            </a:r>
            <a:endParaRPr lang="en-US" dirty="0"/>
          </a:p>
          <a:p>
            <a:r>
              <a:rPr lang="en-US" dirty="0">
                <a:cs typeface="Calibri"/>
              </a:rPr>
              <a:t>Computes all other parts following protocol</a:t>
            </a: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77AAF-867D-9A92-3601-BD44AC8EE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51C85-5DF3-EB06-1EEA-E0F2305E8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963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739CF-99B9-3FE7-CF89-E760C7CE8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Real life... 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90876-71E9-6203-1A16-2BC24648E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cs typeface="Calibri"/>
              </a:rPr>
              <a:t>We need the random e for multiplication check! 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(and for </a:t>
            </a:r>
            <a:r>
              <a:rPr lang="en-US" dirty="0" err="1">
                <a:cs typeface="Calibri"/>
              </a:rPr>
              <a:t>SDitH</a:t>
            </a:r>
            <a:r>
              <a:rPr lang="en-US" dirty="0">
                <a:cs typeface="Calibri"/>
              </a:rPr>
              <a:t> also the points r)</a:t>
            </a:r>
          </a:p>
          <a:p>
            <a:r>
              <a:rPr lang="en-US" dirty="0">
                <a:cs typeface="Calibri"/>
              </a:rPr>
              <a:t>Add a round trip ...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09613-85E2-E43C-0A1F-D14425725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B28A2-BF2C-4785-A88E-0366F2AD7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320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54945-6362-163B-14F6-C2416B52F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Commit</a:t>
            </a:r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422D0-A040-2321-54E6-FAC70041F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cs typeface="Calibri"/>
              </a:rPr>
              <a:t>Share secret [x], generate required number (say t) of multiplication triples ([a],[b],[c])</a:t>
            </a:r>
            <a:r>
              <a:rPr lang="en-US" baseline="-25000" dirty="0">
                <a:cs typeface="Calibri"/>
              </a:rPr>
              <a:t>i</a:t>
            </a:r>
          </a:p>
          <a:p>
            <a:r>
              <a:rPr lang="en-US">
                <a:cs typeface="Calibri"/>
              </a:rPr>
              <a:t>Commit to all the shares of one party together.</a:t>
            </a:r>
          </a:p>
          <a:p>
            <a:r>
              <a:rPr lang="en-US">
                <a:cs typeface="Calibri"/>
              </a:rPr>
              <a:t>Send commitments to V</a:t>
            </a:r>
            <a:endParaRPr lang="en-US" dirty="0">
              <a:cs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B0ED2-1626-BEAD-6CD4-069B2025B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C84E9-2754-ACC4-C49D-C49B28A83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2060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96F37-09B1-D149-AEA6-D0E98322A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Challenge 1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DA742-2F8F-4884-CC63-81FF1F26F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cs typeface="Calibri"/>
              </a:rPr>
              <a:t>Send t random values </a:t>
            </a:r>
            <a:r>
              <a:rPr lang="en-US" dirty="0" err="1">
                <a:cs typeface="Calibri"/>
              </a:rPr>
              <a:t>e</a:t>
            </a:r>
            <a:r>
              <a:rPr lang="en-US" baseline="-25000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for multiplication verification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SDitH</a:t>
            </a:r>
            <a:r>
              <a:rPr lang="en-US" dirty="0">
                <a:cs typeface="Calibri"/>
              </a:rPr>
              <a:t>: Also t random points </a:t>
            </a:r>
            <a:r>
              <a:rPr lang="en-US" dirty="0" err="1">
                <a:cs typeface="Calibri"/>
              </a:rPr>
              <a:t>r</a:t>
            </a:r>
            <a:r>
              <a:rPr lang="en-US" baseline="-25000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to evaluate polynomials on)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F0532-4C7E-471F-B305-0F08FACC9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D7294-2C62-97FE-F3FD-B3CC9D151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4962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B250D-C5F2-8CB0-78F2-5C124F1B2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Response 1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0FB6D-42F0-E542-657A-E5C71C990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cs typeface="Calibri" panose="020F0502020204030204"/>
              </a:rPr>
              <a:t>Run MPC protocol using commited shares and e</a:t>
            </a:r>
            <a:r>
              <a:rPr lang="en-US" baseline="-25000">
                <a:cs typeface="Calibri" panose="020F0502020204030204"/>
              </a:rPr>
              <a:t>i</a:t>
            </a:r>
            <a:r>
              <a:rPr lang="en-US" dirty="0">
                <a:cs typeface="Calibri" panose="020F0502020204030204"/>
              </a:rPr>
              <a:t> </a:t>
            </a:r>
          </a:p>
          <a:p>
            <a:r>
              <a:rPr lang="en-US">
                <a:cs typeface="Calibri" panose="020F0502020204030204"/>
              </a:rPr>
              <a:t>Assemble and send communication of all multiplication verifications</a:t>
            </a:r>
            <a:endParaRPr lang="en-US" dirty="0">
              <a:cs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A6C42-A147-3A06-0D25-31017928B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3D9A2-8E39-84FA-2267-C306A6CBB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098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96F37-09B1-D149-AEA6-D0E98322A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Challenge 2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DA742-2F8F-4884-CC63-81FF1F26F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cs typeface="Calibri"/>
              </a:rPr>
              <a:t>Send random c within {1, … , N}</a:t>
            </a:r>
            <a:endParaRPr lang="en-US" dirty="0">
              <a:cs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41A83-E5BA-B558-C07F-69A4FED9B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0C0E9-6A98-679C-A95C-4DC48FD2F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557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96F37-09B1-D149-AEA6-D0E98322A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Response 2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DA742-2F8F-4884-CC63-81FF1F26F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cs typeface="Calibri"/>
              </a:rPr>
              <a:t>Send all shares of each party P</a:t>
            </a:r>
            <a:r>
              <a:rPr lang="en-US" baseline="-25000">
                <a:cs typeface="Calibri"/>
              </a:rPr>
              <a:t>i</a:t>
            </a:r>
            <a:r>
              <a:rPr lang="en-US">
                <a:cs typeface="Calibri"/>
              </a:rPr>
              <a:t>, i ≠ c</a:t>
            </a:r>
            <a:endParaRPr lang="en-US" dirty="0">
              <a:cs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5FBA1-8167-527D-5148-E4DF914CD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3CB44-2BC5-3059-3241-CDB0A8D1A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46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B16B9-C7BC-0AC4-F1D0-C5BE92416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OWF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D9E06-DA13-11D5-4685-AF340A5F4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AES (FEAST)</a:t>
            </a:r>
          </a:p>
          <a:p>
            <a:r>
              <a:rPr lang="en-US" err="1">
                <a:ea typeface="Calibri"/>
                <a:cs typeface="Calibri"/>
              </a:rPr>
              <a:t>LowMC</a:t>
            </a:r>
            <a:r>
              <a:rPr lang="en-US" dirty="0">
                <a:ea typeface="Calibri"/>
                <a:cs typeface="Calibri"/>
              </a:rPr>
              <a:t> (Picnic) </a:t>
            </a:r>
          </a:p>
          <a:p>
            <a:r>
              <a:rPr lang="en-US">
                <a:ea typeface="Calibri"/>
                <a:cs typeface="Calibri"/>
              </a:rPr>
              <a:t>AIM (AIMer)</a:t>
            </a:r>
            <a:endParaRPr lang="en-US" dirty="0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Polynomial arithmetic &amp; evaluation (SDitH</a:t>
            </a:r>
            <a:r>
              <a:rPr lang="en-US" dirty="0">
                <a:ea typeface="Calibri"/>
                <a:cs typeface="Calibri"/>
              </a:rPr>
              <a:t>)</a:t>
            </a:r>
          </a:p>
          <a:p>
            <a:r>
              <a:rPr lang="en-US" dirty="0">
                <a:ea typeface="Calibri"/>
                <a:cs typeface="Calibri"/>
              </a:rPr>
              <a:t>MQ equation system (Biscuit)</a:t>
            </a:r>
          </a:p>
          <a:p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>
                <a:ea typeface="Calibri"/>
                <a:cs typeface="Calibri"/>
              </a:rPr>
              <a:t>Low multiplicative depth is an advantage!</a:t>
            </a:r>
            <a:endParaRPr lang="en-US" dirty="0">
              <a:ea typeface="Calibri"/>
              <a:cs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59011B9-EE1D-382E-546B-B0A55FB9D593}"/>
              </a:ext>
            </a:extLst>
          </p:cNvPr>
          <p:cNvGrpSpPr/>
          <p:nvPr/>
        </p:nvGrpSpPr>
        <p:grpSpPr>
          <a:xfrm>
            <a:off x="8846698" y="2916153"/>
            <a:ext cx="2248829" cy="633984"/>
            <a:chOff x="810390" y="2034067"/>
            <a:chExt cx="2248829" cy="63398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F279B99-5431-0D8C-99F9-D3E532E04A5A}"/>
                </a:ext>
              </a:extLst>
            </p:cNvPr>
            <p:cNvSpPr/>
            <p:nvPr/>
          </p:nvSpPr>
          <p:spPr>
            <a:xfrm>
              <a:off x="1447557" y="2034067"/>
              <a:ext cx="780288" cy="63398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ea typeface="Calibri"/>
                  <a:cs typeface="Calibri"/>
                </a:rPr>
                <a:t>F</a:t>
              </a:r>
              <a:endParaRPr lang="en-US" sz="2000" b="1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A8BBA6-ED7B-A341-15C6-9E60E13D64AB}"/>
                </a:ext>
              </a:extLst>
            </p:cNvPr>
            <p:cNvSpPr txBox="1"/>
            <p:nvPr/>
          </p:nvSpPr>
          <p:spPr>
            <a:xfrm>
              <a:off x="810390" y="2163702"/>
              <a:ext cx="438318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>
                  <a:ea typeface="Calibri"/>
                  <a:cs typeface="Calibri"/>
                </a:rPr>
                <a:t>x</a:t>
              </a:r>
              <a:endParaRPr lang="en-US" dirty="0">
                <a:ea typeface="Calibri" panose="020F0502020204030204"/>
                <a:cs typeface="Calibri" panose="020F0502020204030204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63676F6-04D9-BBBE-6F70-273047F5358F}"/>
                </a:ext>
              </a:extLst>
            </p:cNvPr>
            <p:cNvCxnSpPr/>
            <p:nvPr/>
          </p:nvCxnSpPr>
          <p:spPr>
            <a:xfrm>
              <a:off x="1057275" y="2346578"/>
              <a:ext cx="341376" cy="60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80F062E-43CB-D81B-C876-0DC5009FBD53}"/>
                </a:ext>
              </a:extLst>
            </p:cNvPr>
            <p:cNvCxnSpPr>
              <a:cxnSpLocks/>
            </p:cNvCxnSpPr>
            <p:nvPr/>
          </p:nvCxnSpPr>
          <p:spPr>
            <a:xfrm>
              <a:off x="2288667" y="2346578"/>
              <a:ext cx="359664" cy="60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7F1C3A7-4C19-4DC5-3F46-2D951FF0CA67}"/>
                </a:ext>
              </a:extLst>
            </p:cNvPr>
            <p:cNvSpPr txBox="1"/>
            <p:nvPr/>
          </p:nvSpPr>
          <p:spPr>
            <a:xfrm>
              <a:off x="2620901" y="2163701"/>
              <a:ext cx="438318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>
                  <a:ea typeface="Calibri"/>
                  <a:cs typeface="Calibri"/>
                </a:rPr>
                <a:t>y</a:t>
              </a:r>
              <a:endParaRPr lang="en-US" dirty="0">
                <a:ea typeface="Calibri" panose="020F0502020204030204"/>
                <a:cs typeface="Calibri" panose="020F0502020204030204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8333B59-114C-6E51-6690-F9EF8E95DC3A}"/>
              </a:ext>
            </a:extLst>
          </p:cNvPr>
          <p:cNvSpPr txBox="1"/>
          <p:nvPr/>
        </p:nvSpPr>
        <p:spPr>
          <a:xfrm>
            <a:off x="8122514" y="2396483"/>
            <a:ext cx="11059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OWF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FCF0FA-824B-7879-2E7E-C817C21360E4}"/>
              </a:ext>
            </a:extLst>
          </p:cNvPr>
          <p:cNvSpPr/>
          <p:nvPr/>
        </p:nvSpPr>
        <p:spPr>
          <a:xfrm>
            <a:off x="8123540" y="2386503"/>
            <a:ext cx="3816095" cy="22860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B8984-897C-2316-FA7A-970865C9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623B7A9-9E23-3E75-4091-12AF99D42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439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96F37-09B1-D149-AEA6-D0E98322A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Verify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DA742-2F8F-4884-CC63-81FF1F26F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cs typeface="Calibri"/>
              </a:rPr>
              <a:t>Run MPC protocol with "opened parties" using communications of unopened party</a:t>
            </a:r>
          </a:p>
          <a:p>
            <a:r>
              <a:rPr lang="en-US">
                <a:cs typeface="Calibri"/>
              </a:rPr>
              <a:t>Check that all communications are consistent</a:t>
            </a:r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Check that final result is correct </a:t>
            </a:r>
            <a:br>
              <a:rPr lang="en-US" dirty="0"/>
            </a:br>
            <a:r>
              <a:rPr lang="en-US">
                <a:cs typeface="Calibri"/>
              </a:rPr>
              <a:t>(usually, C is built such that result is 0)</a:t>
            </a:r>
            <a:endParaRPr lang="en-US" dirty="0">
              <a:cs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87FFD-AA5A-A5F0-588A-8EFFF876A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6D34C-7E4B-FD61-5137-4495913DA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236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5AE4B-283D-FD5E-4E57-A8F81E2BE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Impact on security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B738D-3A22-E57D-578B-EA2DAF63E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HVZK: None – just sample all challenges in advance</a:t>
            </a:r>
          </a:p>
          <a:p>
            <a:r>
              <a:rPr lang="en-US" dirty="0">
                <a:ea typeface="Calibri"/>
                <a:cs typeface="Calibri"/>
              </a:rPr>
              <a:t>Soundness: Two ways of cheating -&gt; guessing an e and manipulating the multiplication test or guessing the second challenge.</a:t>
            </a:r>
          </a:p>
          <a:p>
            <a:r>
              <a:rPr lang="en-US" dirty="0">
                <a:ea typeface="Calibri"/>
                <a:cs typeface="Calibri"/>
              </a:rPr>
              <a:t>Soundness error becomes 1 / |</a:t>
            </a:r>
            <a:r>
              <a:rPr lang="en-US" dirty="0" err="1">
                <a:ea typeface="Calibri"/>
                <a:cs typeface="Calibri"/>
              </a:rPr>
              <a:t>F</a:t>
            </a:r>
            <a:r>
              <a:rPr lang="en-US" sz="1900" baseline="-25000" dirty="0" err="1">
                <a:ea typeface="Calibri"/>
                <a:cs typeface="Calibri"/>
              </a:rPr>
              <a:t>q</a:t>
            </a:r>
            <a:r>
              <a:rPr lang="en-US" dirty="0">
                <a:ea typeface="Calibri"/>
                <a:cs typeface="Calibri"/>
              </a:rPr>
              <a:t>| + 1 / N</a:t>
            </a: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B0120-535B-A39E-D24E-0C03D0EE0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7928B-28A9-F271-F84F-0C5487001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470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48D2F-1458-C60C-A32E-9FD3E9A46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Optimizations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8A90A-A985-A161-20BE-8E5CBFD1A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Generate secret shares using PRG, e.g.: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x = [x]</a:t>
            </a:r>
            <a:r>
              <a:rPr lang="en-US" sz="1900" baseline="-25000" dirty="0">
                <a:cs typeface="Calibri"/>
              </a:rPr>
              <a:t>1</a:t>
            </a:r>
            <a:r>
              <a:rPr lang="en-US" dirty="0">
                <a:cs typeface="Calibri"/>
              </a:rPr>
              <a:t> + [x]</a:t>
            </a:r>
            <a:r>
              <a:rPr lang="en-US" sz="1900" baseline="-25000" dirty="0">
                <a:cs typeface="Calibri"/>
              </a:rPr>
              <a:t>2</a:t>
            </a:r>
            <a:r>
              <a:rPr lang="en-US" dirty="0">
                <a:cs typeface="Calibri"/>
              </a:rPr>
              <a:t> + … + [x]</a:t>
            </a:r>
            <a:r>
              <a:rPr lang="en-US" sz="1900" baseline="-25000" dirty="0">
                <a:cs typeface="Calibri"/>
              </a:rPr>
              <a:t>N</a:t>
            </a:r>
            <a:r>
              <a:rPr lang="en-US" dirty="0">
                <a:cs typeface="Calibri"/>
              </a:rPr>
              <a:t> + Δ for [x]</a:t>
            </a:r>
            <a:r>
              <a:rPr lang="en-US" baseline="-25000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 = PRG(</a:t>
            </a:r>
            <a:r>
              <a:rPr lang="en-US" dirty="0" err="1">
                <a:cs typeface="Calibri"/>
              </a:rPr>
              <a:t>s</a:t>
            </a:r>
            <a:r>
              <a:rPr lang="en-US" baseline="-25000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) and Δ = x - Σ[x]</a:t>
            </a:r>
            <a:r>
              <a:rPr lang="en-US" baseline="-25000" dirty="0">
                <a:cs typeface="Calibri"/>
              </a:rPr>
              <a:t>I</a:t>
            </a:r>
            <a:endParaRPr lang="en-US" dirty="0"/>
          </a:p>
          <a:p>
            <a:pPr lvl="1"/>
            <a:r>
              <a:rPr lang="en-US" dirty="0">
                <a:cs typeface="Calibri"/>
              </a:rPr>
              <a:t>requires to send the Δ in first communication!</a:t>
            </a:r>
          </a:p>
          <a:p>
            <a:pPr lvl="1"/>
            <a:r>
              <a:rPr lang="en-US" dirty="0">
                <a:cs typeface="Calibri"/>
              </a:rPr>
              <a:t>Only need to commit to and later open </a:t>
            </a:r>
            <a:r>
              <a:rPr lang="en-US" dirty="0" err="1">
                <a:cs typeface="Calibri"/>
              </a:rPr>
              <a:t>s</a:t>
            </a:r>
            <a:r>
              <a:rPr lang="en-US" baseline="-25000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which are shorter than [x]</a:t>
            </a:r>
            <a:r>
              <a:rPr lang="en-US" baseline="-25000" dirty="0" err="1">
                <a:cs typeface="Calibri"/>
              </a:rPr>
              <a:t>i</a:t>
            </a:r>
            <a:endParaRPr lang="en-US" baseline="-25000" dirty="0">
              <a:cs typeface="Calibri"/>
            </a:endParaRPr>
          </a:p>
          <a:p>
            <a:r>
              <a:rPr lang="en-US" dirty="0">
                <a:cs typeface="Calibri" panose="020F0502020204030204"/>
              </a:rPr>
              <a:t>Generate </a:t>
            </a:r>
            <a:r>
              <a:rPr lang="en-US" err="1">
                <a:cs typeface="Calibri" panose="020F0502020204030204"/>
              </a:rPr>
              <a:t>s</a:t>
            </a:r>
            <a:r>
              <a:rPr lang="en-US" baseline="-25000" err="1">
                <a:cs typeface="Calibri" panose="020F0502020204030204"/>
              </a:rPr>
              <a:t>i</a:t>
            </a:r>
            <a:r>
              <a:rPr lang="en-US" dirty="0">
                <a:cs typeface="Calibri" panose="020F0502020204030204"/>
              </a:rPr>
              <a:t> using </a:t>
            </a:r>
            <a:r>
              <a:rPr lang="en-US" err="1">
                <a:cs typeface="Calibri" panose="020F0502020204030204"/>
              </a:rPr>
              <a:t>TreePRG</a:t>
            </a:r>
            <a:endParaRPr lang="en-US" dirty="0">
              <a:cs typeface="Calibri" panose="020F0502020204030204"/>
            </a:endParaRPr>
          </a:p>
          <a:p>
            <a:pPr lvl="1"/>
            <a:r>
              <a:rPr lang="en-US" dirty="0">
                <a:cs typeface="Calibri" panose="020F0502020204030204"/>
              </a:rPr>
              <a:t>Allows to open all but one leaf publishing log N seeds in place of N!</a:t>
            </a:r>
          </a:p>
          <a:p>
            <a:r>
              <a:rPr lang="en-US" dirty="0">
                <a:cs typeface="Calibri" panose="020F0502020204030204"/>
              </a:rPr>
              <a:t>Hash commitment message and send unopened commitments in last message: w' = H(w)</a:t>
            </a:r>
          </a:p>
          <a:p>
            <a:pPr lvl="1"/>
            <a:r>
              <a:rPr lang="en-US" dirty="0">
                <a:cs typeface="Calibri" panose="020F0502020204030204"/>
              </a:rPr>
              <a:t>Commitment-recoverable IDS</a:t>
            </a:r>
          </a:p>
          <a:p>
            <a:pPr lvl="1"/>
            <a:r>
              <a:rPr lang="en-US" dirty="0">
                <a:cs typeface="Calibri" panose="020F0502020204030204"/>
              </a:rPr>
              <a:t>MUCH shorter w, only slightly longer z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83B-D467-2617-D80E-57B457D5F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1FCF6-7C2B-3910-B147-A61F9EE37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206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7B1DC-0969-8670-AF58-14448CE87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latin typeface="Calibri Light"/>
                <a:cs typeface="Calibri"/>
              </a:rPr>
              <a:t>Hypercube verification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94035-682D-0E8E-8AE1-4C89ABB7F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  <p:pic>
        <p:nvPicPr>
          <p:cNvPr id="6" name="Picture 5" descr="A white squares with black numbers and red circles&#10;&#10;Description automatically generated">
            <a:extLst>
              <a:ext uri="{FF2B5EF4-FFF2-40B4-BE49-F238E27FC236}">
                <a16:creationId xmlns:a16="http://schemas.microsoft.com/office/drawing/2014/main" id="{00AEE1B1-1A76-F265-2478-4027295AF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340" y="2411070"/>
            <a:ext cx="3657600" cy="36354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978C55-1D4F-EFE3-A170-A15CE5611114}"/>
              </a:ext>
            </a:extLst>
          </p:cNvPr>
          <p:cNvSpPr txBox="1"/>
          <p:nvPr/>
        </p:nvSpPr>
        <p:spPr>
          <a:xfrm>
            <a:off x="621175" y="3065999"/>
            <a:ext cx="3743403" cy="14157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nl-NL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ea typeface="+mn-lt"/>
                <a:cs typeface="+mn-lt"/>
              </a:rPr>
              <a:t>Carlos Aguilar-Melchor, Nicolas Gama, James Howe, Andreas </a:t>
            </a:r>
            <a:r>
              <a:rPr lang="en-US" sz="1600" err="1">
                <a:ea typeface="+mn-lt"/>
                <a:cs typeface="+mn-lt"/>
              </a:rPr>
              <a:t>Hülsing</a:t>
            </a:r>
            <a:r>
              <a:rPr lang="en-US" sz="1600" dirty="0">
                <a:ea typeface="+mn-lt"/>
                <a:cs typeface="+mn-lt"/>
              </a:rPr>
              <a:t>, David Joseph, and Dongze Yue</a:t>
            </a:r>
          </a:p>
          <a:p>
            <a:r>
              <a:rPr lang="en-US" i="1" dirty="0">
                <a:ea typeface="+mn-lt"/>
                <a:cs typeface="+mn-lt"/>
              </a:rPr>
              <a:t>"The Return of the </a:t>
            </a:r>
            <a:r>
              <a:rPr lang="en-US" i="1" dirty="0" err="1">
                <a:ea typeface="+mn-lt"/>
                <a:cs typeface="+mn-lt"/>
              </a:rPr>
              <a:t>SDitH</a:t>
            </a:r>
            <a:r>
              <a:rPr lang="en-US" i="1" dirty="0">
                <a:ea typeface="+mn-lt"/>
                <a:cs typeface="+mn-lt"/>
              </a:rPr>
              <a:t>".</a:t>
            </a:r>
            <a:r>
              <a:rPr lang="en-US" b="1" dirty="0">
                <a:ea typeface="+mn-lt"/>
                <a:cs typeface="+mn-lt"/>
              </a:rPr>
              <a:t> </a:t>
            </a:r>
            <a:br>
              <a:rPr lang="en-US" b="1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EUROCRYPT'23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2E7EF5-7CFE-BEDC-0F7F-1AF3FAE76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4DFC4B-7AD2-BE21-1114-E21646554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3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57B49-EB8A-3DFA-D212-6EC3551B3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Fiat-Shamir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A0A0A-1D8A-8B76-9F6D-F0B3F3BEED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78DFF49-69C6-6E7D-CEE5-C7DD4CAF925A}"/>
              </a:ext>
            </a:extLst>
          </p:cNvPr>
          <p:cNvGrpSpPr/>
          <p:nvPr/>
        </p:nvGrpSpPr>
        <p:grpSpPr>
          <a:xfrm>
            <a:off x="7538054" y="959468"/>
            <a:ext cx="4370831" cy="2146476"/>
            <a:chOff x="6329536" y="4576801"/>
            <a:chExt cx="4370831" cy="214647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32ADCFF-E054-3AA3-871D-93541986FBDF}"/>
                </a:ext>
              </a:extLst>
            </p:cNvPr>
            <p:cNvGrpSpPr/>
            <p:nvPr/>
          </p:nvGrpSpPr>
          <p:grpSpPr>
            <a:xfrm>
              <a:off x="7132992" y="4612846"/>
              <a:ext cx="3530366" cy="2110431"/>
              <a:chOff x="1482000" y="1637999"/>
              <a:chExt cx="6411027" cy="3566867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AA7DCC4-1659-6CC9-55B2-5EDF0798807F}"/>
                  </a:ext>
                </a:extLst>
              </p:cNvPr>
              <p:cNvSpPr txBox="1"/>
              <p:nvPr/>
            </p:nvSpPr>
            <p:spPr>
              <a:xfrm>
                <a:off x="1482000" y="1637999"/>
                <a:ext cx="2267999" cy="780266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nl-NL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50" b="1" u="sng">
                    <a:cs typeface="Calibri"/>
                  </a:rPr>
                  <a:t>Prover P (</a:t>
                </a:r>
                <a:r>
                  <a:rPr lang="en-US" sz="1050" b="1" u="sng" err="1">
                    <a:cs typeface="Calibri"/>
                  </a:rPr>
                  <a:t>sk</a:t>
                </a:r>
                <a:r>
                  <a:rPr lang="en-US" sz="1050" b="1" u="sng">
                    <a:cs typeface="Calibri"/>
                  </a:rPr>
                  <a:t>)</a:t>
                </a:r>
                <a:endParaRPr lang="en-US" sz="1050" b="1" u="sng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6D61AEA-15D3-5E73-A0B1-A4670780C0F0}"/>
                  </a:ext>
                </a:extLst>
              </p:cNvPr>
              <p:cNvSpPr txBox="1"/>
              <p:nvPr/>
            </p:nvSpPr>
            <p:spPr>
              <a:xfrm>
                <a:off x="5624497" y="1637999"/>
                <a:ext cx="2268000" cy="78026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nl-NL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50" b="1" u="sng">
                    <a:cs typeface="Calibri"/>
                  </a:rPr>
                  <a:t>Verifier V (pk)</a:t>
                </a:r>
                <a:endParaRPr lang="en-US" sz="1050" b="1" u="sng"/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D5F2BCB2-41BF-686B-D1C9-A2CBA5DD692A}"/>
                  </a:ext>
                </a:extLst>
              </p:cNvPr>
              <p:cNvCxnSpPr/>
              <p:nvPr/>
            </p:nvCxnSpPr>
            <p:spPr>
              <a:xfrm>
                <a:off x="3786900" y="2649899"/>
                <a:ext cx="1593831" cy="511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A42AFB20-0CAF-7A07-C921-80D4FEBFB5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88098" y="3440638"/>
                <a:ext cx="1540735" cy="923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AE2F31CD-924B-B046-692B-EABFF4F132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11283" y="4263900"/>
                <a:ext cx="1558185" cy="739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F21B7EA-B03C-4554-E719-F384CD68C4AC}"/>
                  </a:ext>
                </a:extLst>
              </p:cNvPr>
              <p:cNvSpPr txBox="1"/>
              <p:nvPr/>
            </p:nvSpPr>
            <p:spPr>
              <a:xfrm>
                <a:off x="4366669" y="2205395"/>
                <a:ext cx="426000" cy="494168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nl-NL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50" dirty="0">
                    <a:ea typeface="Calibri"/>
                    <a:cs typeface="Calibri"/>
                  </a:rPr>
                  <a:t>w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3A26CBB-36C0-19F4-BD5E-ADE45B48CDBF}"/>
                  </a:ext>
                </a:extLst>
              </p:cNvPr>
              <p:cNvSpPr txBox="1"/>
              <p:nvPr/>
            </p:nvSpPr>
            <p:spPr>
              <a:xfrm>
                <a:off x="4403246" y="2980162"/>
                <a:ext cx="426000" cy="494168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nl-NL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50">
                    <a:cs typeface="Calibri"/>
                  </a:rPr>
                  <a:t>c</a:t>
                </a:r>
                <a:endParaRPr lang="en-US" sz="105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E577B15-94D8-E62F-2D5D-2F1B11646148}"/>
                  </a:ext>
                </a:extLst>
              </p:cNvPr>
              <p:cNvSpPr txBox="1"/>
              <p:nvPr/>
            </p:nvSpPr>
            <p:spPr>
              <a:xfrm>
                <a:off x="4403246" y="3854817"/>
                <a:ext cx="426000" cy="494168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nl-NL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50">
                    <a:cs typeface="Calibri"/>
                  </a:rPr>
                  <a:t>z</a:t>
                </a:r>
                <a:endParaRPr lang="en-US" sz="105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996099-1EB9-0745-1E1A-1FF0C961C27E}"/>
                  </a:ext>
                </a:extLst>
              </p:cNvPr>
              <p:cNvSpPr txBox="1"/>
              <p:nvPr/>
            </p:nvSpPr>
            <p:spPr>
              <a:xfrm>
                <a:off x="1530742" y="2312972"/>
                <a:ext cx="1996035" cy="676231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dirty="0">
                    <a:ea typeface="Calibri"/>
                    <a:cs typeface="Calibri"/>
                  </a:rPr>
                  <a:t>w &lt;- Commit(</a:t>
                </a:r>
                <a:r>
                  <a:rPr lang="en-US" sz="1000" err="1">
                    <a:ea typeface="Calibri"/>
                    <a:cs typeface="Calibri"/>
                  </a:rPr>
                  <a:t>sk</a:t>
                </a:r>
                <a:r>
                  <a:rPr lang="en-US" sz="1000" dirty="0">
                    <a:ea typeface="Calibri"/>
                    <a:cs typeface="Calibri"/>
                  </a:rPr>
                  <a:t>)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6F5BCD7-D428-3A4A-8388-765007E31F0F}"/>
                  </a:ext>
                </a:extLst>
              </p:cNvPr>
              <p:cNvSpPr txBox="1"/>
              <p:nvPr/>
            </p:nvSpPr>
            <p:spPr>
              <a:xfrm>
                <a:off x="5593541" y="3122175"/>
                <a:ext cx="1807220" cy="67623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dirty="0">
                    <a:ea typeface="Calibri"/>
                    <a:cs typeface="Calibri"/>
                  </a:rPr>
                  <a:t>c &lt;-</a:t>
                </a:r>
                <a:r>
                  <a:rPr lang="en-US" sz="1000" baseline="-25000" dirty="0">
                    <a:ea typeface="Calibri"/>
                    <a:cs typeface="Calibri"/>
                  </a:rPr>
                  <a:t>R</a:t>
                </a:r>
                <a:r>
                  <a:rPr lang="en-US" sz="1000" dirty="0">
                    <a:ea typeface="Calibri"/>
                    <a:cs typeface="Calibri"/>
                  </a:rPr>
                  <a:t> </a:t>
                </a:r>
                <a:r>
                  <a:rPr lang="en-US" sz="1000" err="1">
                    <a:ea typeface="Calibri"/>
                    <a:cs typeface="Calibri"/>
                  </a:rPr>
                  <a:t>CSpace</a:t>
                </a:r>
                <a:endParaRPr lang="en-US" sz="1000">
                  <a:ea typeface="Calibri"/>
                  <a:cs typeface="Calibri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13E2AA1-E38E-DDFE-0624-5F679733292B}"/>
                  </a:ext>
                </a:extLst>
              </p:cNvPr>
              <p:cNvSpPr txBox="1"/>
              <p:nvPr/>
            </p:nvSpPr>
            <p:spPr>
              <a:xfrm>
                <a:off x="1530742" y="3897663"/>
                <a:ext cx="2414122" cy="936319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dirty="0">
                    <a:ea typeface="Calibri"/>
                    <a:cs typeface="Calibri"/>
                  </a:rPr>
                  <a:t>z &lt;- Response(</a:t>
                </a:r>
                <a:r>
                  <a:rPr lang="en-US" sz="1000" err="1">
                    <a:ea typeface="Calibri"/>
                    <a:cs typeface="Calibri"/>
                  </a:rPr>
                  <a:t>sk,w,c</a:t>
                </a:r>
                <a:r>
                  <a:rPr lang="en-US" sz="1000" dirty="0">
                    <a:ea typeface="Calibri"/>
                    <a:cs typeface="Calibri"/>
                  </a:rPr>
                  <a:t>)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57F16FA-B3E8-B049-9C68-79B5B1FD4156}"/>
                  </a:ext>
                </a:extLst>
              </p:cNvPr>
              <p:cNvSpPr txBox="1"/>
              <p:nvPr/>
            </p:nvSpPr>
            <p:spPr>
              <a:xfrm>
                <a:off x="5600283" y="4268548"/>
                <a:ext cx="2292744" cy="936318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dirty="0">
                    <a:ea typeface="Calibri"/>
                    <a:cs typeface="Calibri"/>
                  </a:rPr>
                  <a:t>b &lt;- Verify(</a:t>
                </a:r>
                <a:r>
                  <a:rPr lang="en-US" sz="1000" err="1">
                    <a:ea typeface="Calibri"/>
                    <a:cs typeface="Calibri"/>
                  </a:rPr>
                  <a:t>pk,w,c,z</a:t>
                </a:r>
                <a:r>
                  <a:rPr lang="en-US" sz="1000" dirty="0">
                    <a:ea typeface="Calibri"/>
                    <a:cs typeface="Calibri"/>
                  </a:rPr>
                  <a:t>)</a:t>
                </a: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6AB2FC-8F19-EA58-0215-F5828E7718E4}"/>
                </a:ext>
              </a:extLst>
            </p:cNvPr>
            <p:cNvSpPr/>
            <p:nvPr/>
          </p:nvSpPr>
          <p:spPr>
            <a:xfrm>
              <a:off x="6329536" y="4576801"/>
              <a:ext cx="4370831" cy="1901952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2400802-9B50-41F4-D506-A872BCCB7A9C}"/>
              </a:ext>
            </a:extLst>
          </p:cNvPr>
          <p:cNvSpPr txBox="1"/>
          <p:nvPr/>
        </p:nvSpPr>
        <p:spPr>
          <a:xfrm>
            <a:off x="7537027" y="957255"/>
            <a:ext cx="11059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IDS</a:t>
            </a:r>
          </a:p>
        </p:txBody>
      </p:sp>
      <p:pic>
        <p:nvPicPr>
          <p:cNvPr id="26" name="Picture 25" descr="Woman clipart">
            <a:extLst>
              <a:ext uri="{FF2B5EF4-FFF2-40B4-BE49-F238E27FC236}">
                <a16:creationId xmlns:a16="http://schemas.microsoft.com/office/drawing/2014/main" id="{6CCCE464-B7E4-105E-D8CC-C07873824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699" y="924187"/>
            <a:ext cx="350710" cy="603503"/>
          </a:xfrm>
          <a:prstGeom prst="rect">
            <a:avLst/>
          </a:prstGeom>
        </p:spPr>
      </p:pic>
      <p:pic>
        <p:nvPicPr>
          <p:cNvPr id="28" name="Picture 27" descr="Man clipart">
            <a:extLst>
              <a:ext uri="{FF2B5EF4-FFF2-40B4-BE49-F238E27FC236}">
                <a16:creationId xmlns:a16="http://schemas.microsoft.com/office/drawing/2014/main" id="{D06B111E-A2CF-65B5-65AD-1AEA5852E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22604" y="899803"/>
            <a:ext cx="351091" cy="603503"/>
          </a:xfrm>
          <a:prstGeom prst="rect">
            <a:avLst/>
          </a:prstGeom>
        </p:spPr>
      </p:pic>
      <p:pic>
        <p:nvPicPr>
          <p:cNvPr id="30" name="Picture 29" descr="Document clipart">
            <a:extLst>
              <a:ext uri="{FF2B5EF4-FFF2-40B4-BE49-F238E27FC236}">
                <a16:creationId xmlns:a16="http://schemas.microsoft.com/office/drawing/2014/main" id="{0D03BF04-2DCC-63E6-2B16-CB2B2CBD9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3375" y="1679099"/>
            <a:ext cx="248156" cy="29130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1C2D6BBA-2002-C2C1-DD24-12D4D4E00423}"/>
              </a:ext>
            </a:extLst>
          </p:cNvPr>
          <p:cNvGrpSpPr/>
          <p:nvPr/>
        </p:nvGrpSpPr>
        <p:grpSpPr>
          <a:xfrm>
            <a:off x="1441309" y="1700285"/>
            <a:ext cx="447263" cy="253916"/>
            <a:chOff x="769239" y="5372482"/>
            <a:chExt cx="447263" cy="253916"/>
          </a:xfrm>
        </p:grpSpPr>
        <p:pic>
          <p:nvPicPr>
            <p:cNvPr id="32" name="Picture 31" descr="Key clipart">
              <a:extLst>
                <a:ext uri="{FF2B5EF4-FFF2-40B4-BE49-F238E27FC236}">
                  <a16:creationId xmlns:a16="http://schemas.microsoft.com/office/drawing/2014/main" id="{8F4312DC-9844-5FDB-7533-78D0BA87F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9994" y="5401800"/>
              <a:ext cx="396508" cy="181339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FF13777-E104-1207-A6A9-FA188A19448B}"/>
                </a:ext>
              </a:extLst>
            </p:cNvPr>
            <p:cNvSpPr txBox="1"/>
            <p:nvPr/>
          </p:nvSpPr>
          <p:spPr>
            <a:xfrm>
              <a:off x="769239" y="5372482"/>
              <a:ext cx="384371" cy="2539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 b="1" dirty="0">
                  <a:ea typeface="Calibri"/>
                  <a:cs typeface="Calibri"/>
                </a:rPr>
                <a:t>SK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ACD2E7A-DD7C-8C1A-1CA8-DCFD679A98EA}"/>
              </a:ext>
            </a:extLst>
          </p:cNvPr>
          <p:cNvGrpSpPr/>
          <p:nvPr/>
        </p:nvGrpSpPr>
        <p:grpSpPr>
          <a:xfrm>
            <a:off x="2651327" y="2008289"/>
            <a:ext cx="296924" cy="426190"/>
            <a:chOff x="1522057" y="5076975"/>
            <a:chExt cx="449324" cy="639549"/>
          </a:xfrm>
        </p:grpSpPr>
        <p:pic>
          <p:nvPicPr>
            <p:cNvPr id="36" name="Picture 35" descr="Document clipart">
              <a:extLst>
                <a:ext uri="{FF2B5EF4-FFF2-40B4-BE49-F238E27FC236}">
                  <a16:creationId xmlns:a16="http://schemas.microsoft.com/office/drawing/2014/main" id="{30FAD8D3-C3BD-631D-477A-CE132867C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2057" y="5076975"/>
              <a:ext cx="449324" cy="547335"/>
            </a:xfrm>
            <a:prstGeom prst="rect">
              <a:avLst/>
            </a:prstGeom>
          </p:spPr>
        </p:pic>
        <p:pic>
          <p:nvPicPr>
            <p:cNvPr id="37" name="Picture 36" descr="Red Wax Seal clipart">
              <a:extLst>
                <a:ext uri="{FF2B5EF4-FFF2-40B4-BE49-F238E27FC236}">
                  <a16:creationId xmlns:a16="http://schemas.microsoft.com/office/drawing/2014/main" id="{939997F2-8CD4-AFB4-4698-C1E459D80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31264" y="5420868"/>
              <a:ext cx="237744" cy="295656"/>
            </a:xfrm>
            <a:prstGeom prst="rect">
              <a:avLst/>
            </a:prstGeom>
          </p:spPr>
        </p:pic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B743E560-B805-EBA8-052A-B1012ADC5B8D}"/>
              </a:ext>
            </a:extLst>
          </p:cNvPr>
          <p:cNvSpPr/>
          <p:nvPr/>
        </p:nvSpPr>
        <p:spPr>
          <a:xfrm>
            <a:off x="1668523" y="2141390"/>
            <a:ext cx="847344" cy="627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ea typeface="Calibri"/>
                <a:cs typeface="Calibri"/>
              </a:rPr>
              <a:t>Sign</a:t>
            </a:r>
            <a:endParaRPr lang="en-US" sz="2000" b="1" dirty="0">
              <a:ea typeface="Calibri" panose="020F0502020204030204"/>
              <a:cs typeface="Calibri" panose="020F0502020204030204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429B770-D88C-5D12-AE64-D61B8A46F806}"/>
              </a:ext>
            </a:extLst>
          </p:cNvPr>
          <p:cNvCxnSpPr>
            <a:cxnSpLocks/>
          </p:cNvCxnSpPr>
          <p:nvPr/>
        </p:nvCxnSpPr>
        <p:spPr>
          <a:xfrm>
            <a:off x="2564496" y="2478285"/>
            <a:ext cx="503216" cy="60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8759549-3BC6-764B-9883-CCD06820C87C}"/>
              </a:ext>
            </a:extLst>
          </p:cNvPr>
          <p:cNvGrpSpPr/>
          <p:nvPr/>
        </p:nvGrpSpPr>
        <p:grpSpPr>
          <a:xfrm rot="5400000">
            <a:off x="1808593" y="1740670"/>
            <a:ext cx="509313" cy="176784"/>
            <a:chOff x="697610" y="5857874"/>
            <a:chExt cx="509313" cy="176784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2F5F250-2AFE-A518-60CC-02444DD1B114}"/>
                </a:ext>
              </a:extLst>
            </p:cNvPr>
            <p:cNvCxnSpPr/>
            <p:nvPr/>
          </p:nvCxnSpPr>
          <p:spPr>
            <a:xfrm>
              <a:off x="703707" y="5857874"/>
              <a:ext cx="503216" cy="60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0D808B5C-4DBE-D418-039D-6E3BD03E58AB}"/>
                </a:ext>
              </a:extLst>
            </p:cNvPr>
            <p:cNvCxnSpPr>
              <a:cxnSpLocks/>
            </p:cNvCxnSpPr>
            <p:nvPr/>
          </p:nvCxnSpPr>
          <p:spPr>
            <a:xfrm>
              <a:off x="697610" y="6028562"/>
              <a:ext cx="503216" cy="60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4193D2DA-4BE1-65D4-592A-CBE83F6CCA67}"/>
              </a:ext>
            </a:extLst>
          </p:cNvPr>
          <p:cNvSpPr/>
          <p:nvPr/>
        </p:nvSpPr>
        <p:spPr>
          <a:xfrm>
            <a:off x="3137659" y="2165774"/>
            <a:ext cx="847344" cy="627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 err="1">
                <a:ea typeface="Calibri"/>
                <a:cs typeface="Calibri"/>
              </a:rPr>
              <a:t>Vrfy</a:t>
            </a:r>
            <a:endParaRPr lang="en-US" dirty="0" err="1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F6BF164-670B-B9EA-E3D6-50C077FD5167}"/>
              </a:ext>
            </a:extLst>
          </p:cNvPr>
          <p:cNvGrpSpPr/>
          <p:nvPr/>
        </p:nvGrpSpPr>
        <p:grpSpPr>
          <a:xfrm>
            <a:off x="3007981" y="1700284"/>
            <a:ext cx="447263" cy="253916"/>
            <a:chOff x="769239" y="5372482"/>
            <a:chExt cx="447263" cy="253916"/>
          </a:xfrm>
        </p:grpSpPr>
        <p:pic>
          <p:nvPicPr>
            <p:cNvPr id="50" name="Picture 49" descr="Key clipart">
              <a:extLst>
                <a:ext uri="{FF2B5EF4-FFF2-40B4-BE49-F238E27FC236}">
                  <a16:creationId xmlns:a16="http://schemas.microsoft.com/office/drawing/2014/main" id="{72427C51-6295-D317-55D8-CDBC43EDF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9994" y="5401800"/>
              <a:ext cx="396508" cy="181339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68D9D57-F3C8-7731-EB1B-9474A58639A7}"/>
                </a:ext>
              </a:extLst>
            </p:cNvPr>
            <p:cNvSpPr txBox="1"/>
            <p:nvPr/>
          </p:nvSpPr>
          <p:spPr>
            <a:xfrm>
              <a:off x="769239" y="5372482"/>
              <a:ext cx="384371" cy="2539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 b="1" dirty="0">
                  <a:ea typeface="Calibri"/>
                  <a:cs typeface="Calibri"/>
                </a:rPr>
                <a:t>PK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F5B6B75-C4B5-40D5-3B5E-F2D42257FB66}"/>
              </a:ext>
            </a:extLst>
          </p:cNvPr>
          <p:cNvGrpSpPr/>
          <p:nvPr/>
        </p:nvGrpSpPr>
        <p:grpSpPr>
          <a:xfrm rot="5400000">
            <a:off x="3320400" y="1758957"/>
            <a:ext cx="509312" cy="176784"/>
            <a:chOff x="3593210" y="5894450"/>
            <a:chExt cx="509312" cy="176784"/>
          </a:xfrm>
        </p:grpSpPr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4CCEA6DA-CAC2-D88A-7D99-A0029F6DF136}"/>
                </a:ext>
              </a:extLst>
            </p:cNvPr>
            <p:cNvCxnSpPr>
              <a:cxnSpLocks/>
            </p:cNvCxnSpPr>
            <p:nvPr/>
          </p:nvCxnSpPr>
          <p:spPr>
            <a:xfrm>
              <a:off x="3599306" y="5894450"/>
              <a:ext cx="503216" cy="609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21400A8D-7898-D9F4-7E32-0134BD27D430}"/>
                </a:ext>
              </a:extLst>
            </p:cNvPr>
            <p:cNvCxnSpPr>
              <a:cxnSpLocks/>
            </p:cNvCxnSpPr>
            <p:nvPr/>
          </p:nvCxnSpPr>
          <p:spPr>
            <a:xfrm>
              <a:off x="3593210" y="6065138"/>
              <a:ext cx="503216" cy="609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Picture 57" descr="Check mark clipart">
            <a:extLst>
              <a:ext uri="{FF2B5EF4-FFF2-40B4-BE49-F238E27FC236}">
                <a16:creationId xmlns:a16="http://schemas.microsoft.com/office/drawing/2014/main" id="{3CBC25A6-95D4-5892-CE86-FC3C9C7A54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4454" y="1749242"/>
            <a:ext cx="182880" cy="196977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FF9C07DE-337B-FDF3-9523-25300CB541E1}"/>
              </a:ext>
            </a:extLst>
          </p:cNvPr>
          <p:cNvSpPr txBox="1"/>
          <p:nvPr/>
        </p:nvSpPr>
        <p:spPr>
          <a:xfrm>
            <a:off x="3834977" y="1662989"/>
            <a:ext cx="2899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ea typeface="Calibri"/>
                <a:cs typeface="Calibri"/>
              </a:rPr>
              <a:t>/</a:t>
            </a:r>
            <a:endParaRPr lang="en-US" b="1" dirty="0"/>
          </a:p>
        </p:txBody>
      </p:sp>
      <p:pic>
        <p:nvPicPr>
          <p:cNvPr id="62" name="Picture 61" descr="Arbcom ru declined clipart">
            <a:extLst>
              <a:ext uri="{FF2B5EF4-FFF2-40B4-BE49-F238E27FC236}">
                <a16:creationId xmlns:a16="http://schemas.microsoft.com/office/drawing/2014/main" id="{FE48EBBB-DEE1-1FFA-BF26-334F3E5696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018774" y="1780675"/>
            <a:ext cx="164592" cy="15849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01AC5CE6-59BA-9EC8-2A25-20D0E1A8D985}"/>
              </a:ext>
            </a:extLst>
          </p:cNvPr>
          <p:cNvSpPr txBox="1"/>
          <p:nvPr/>
        </p:nvSpPr>
        <p:spPr>
          <a:xfrm>
            <a:off x="733890" y="475670"/>
            <a:ext cx="11059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DSig</a:t>
            </a:r>
            <a:endParaRPr lang="en-US" dirty="0" err="1"/>
          </a:p>
        </p:txBody>
      </p:sp>
      <p:sp>
        <p:nvSpPr>
          <p:cNvPr id="66" name="Arrow: Right 65">
            <a:extLst>
              <a:ext uri="{FF2B5EF4-FFF2-40B4-BE49-F238E27FC236}">
                <a16:creationId xmlns:a16="http://schemas.microsoft.com/office/drawing/2014/main" id="{317B15EA-5634-3FCD-65EE-C6D9626FF2C4}"/>
              </a:ext>
            </a:extLst>
          </p:cNvPr>
          <p:cNvSpPr/>
          <p:nvPr/>
        </p:nvSpPr>
        <p:spPr>
          <a:xfrm rot="10800000">
            <a:off x="4964463" y="1730207"/>
            <a:ext cx="1755648" cy="26212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AA88F9D-3A62-D02E-D71A-D5A6191DDDBE}"/>
              </a:ext>
            </a:extLst>
          </p:cNvPr>
          <p:cNvSpPr txBox="1"/>
          <p:nvPr/>
        </p:nvSpPr>
        <p:spPr>
          <a:xfrm>
            <a:off x="5188827" y="1405392"/>
            <a:ext cx="14502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Calibri"/>
                <a:cs typeface="Calibri"/>
              </a:rPr>
              <a:t>Fiat-Shamir</a:t>
            </a:r>
            <a:endParaRPr lang="en-US" b="1" baseline="-25000" dirty="0" err="1">
              <a:ea typeface="Calibri"/>
              <a:cs typeface="Calibri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1BAC54E-6B6F-9A74-C841-18958FDCFA1C}"/>
              </a:ext>
            </a:extLst>
          </p:cNvPr>
          <p:cNvSpPr/>
          <p:nvPr/>
        </p:nvSpPr>
        <p:spPr>
          <a:xfrm>
            <a:off x="734918" y="471788"/>
            <a:ext cx="3816095" cy="262737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1E06E-44A3-D8A0-F2D8-7F9EE84C3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E76C4-4F82-7FF5-2CF9-77D837E9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524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FB90C-FB02-F5CD-95D9-A52B9A925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Fiat-Shamir Signatures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92B8CC-97C5-B55B-194D-C1B1AFB769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Sign (</a:t>
            </a:r>
            <a:r>
              <a:rPr lang="en-US" dirty="0" err="1">
                <a:cs typeface="Calibri"/>
              </a:rPr>
              <a:t>sk,m</a:t>
            </a:r>
            <a:r>
              <a:rPr lang="en-US" dirty="0">
                <a:cs typeface="Calibri"/>
              </a:rPr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E015F-9478-9125-DBD5-1E3887D167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w &lt;- </a:t>
            </a:r>
            <a:r>
              <a:rPr lang="en-US" dirty="0" err="1">
                <a:cs typeface="Calibri"/>
              </a:rPr>
              <a:t>P.commit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sk</a:t>
            </a:r>
            <a:r>
              <a:rPr lang="en-US" dirty="0">
                <a:cs typeface="Calibri"/>
              </a:rPr>
              <a:t>)</a:t>
            </a:r>
          </a:p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c &lt;- hash(pk, w, m)</a:t>
            </a:r>
          </a:p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z &lt;- </a:t>
            </a:r>
            <a:r>
              <a:rPr lang="en-US" dirty="0" err="1">
                <a:cs typeface="Calibri"/>
              </a:rPr>
              <a:t>P.response</a:t>
            </a:r>
            <a:r>
              <a:rPr lang="en-US" dirty="0">
                <a:cs typeface="Calibri"/>
              </a:rPr>
              <a:t>(</a:t>
            </a:r>
            <a:r>
              <a:rPr lang="en-US" dirty="0" err="1">
                <a:cs typeface="Calibri"/>
              </a:rPr>
              <a:t>sk</a:t>
            </a:r>
            <a:r>
              <a:rPr lang="en-US" dirty="0">
                <a:cs typeface="Calibri"/>
              </a:rPr>
              <a:t>, w, c)</a:t>
            </a:r>
          </a:p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Return sig = (w, c, z)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38D099-AD53-3648-FE9A-D478502441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Verify (pk, m, sig)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E8BB0AD-0EF2-04B7-7886-76CDCD3DAC2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c &lt;- hash(pk, w, m)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>
                <a:cs typeface="Calibri"/>
              </a:rPr>
              <a:t>b &lt;- </a:t>
            </a:r>
            <a:r>
              <a:rPr lang="en-US" dirty="0" err="1">
                <a:cs typeface="Calibri"/>
              </a:rPr>
              <a:t>V.verify</a:t>
            </a:r>
            <a:r>
              <a:rPr lang="en-US" dirty="0">
                <a:cs typeface="Calibri"/>
              </a:rPr>
              <a:t>(pk, w, c, z)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F01755-5D10-2B04-62BA-BB7C94649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E157FE-91EA-CD32-489F-EBD3BED11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72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CAFC5-6F6F-CA58-312E-149C48164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Why is this secure?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80394B-7B5D-2E0F-2809-E84A9A7D6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cs typeface="Calibri"/>
              </a:rPr>
              <a:t>HVZK -&gt; Forger does not learn anything about the secret (or how to sign a different message) from seeing signatures on chosen messages</a:t>
            </a:r>
          </a:p>
          <a:p>
            <a:pPr lvl="1"/>
            <a:r>
              <a:rPr lang="en-US" dirty="0">
                <a:cs typeface="Calibri"/>
              </a:rPr>
              <a:t>Proof idea: (Q)ROM proof. </a:t>
            </a:r>
          </a:p>
          <a:p>
            <a:pPr lvl="1"/>
            <a:r>
              <a:rPr lang="en-US" dirty="0">
                <a:cs typeface="Calibri"/>
              </a:rPr>
              <a:t>Answer queries by running HVZK simulator</a:t>
            </a:r>
          </a:p>
          <a:p>
            <a:pPr lvl="1"/>
            <a:r>
              <a:rPr lang="en-US" dirty="0">
                <a:cs typeface="Calibri"/>
              </a:rPr>
              <a:t>Program RO to make them consistent (set c &lt;- H(</a:t>
            </a:r>
            <a:r>
              <a:rPr lang="en-US" dirty="0" err="1">
                <a:cs typeface="Calibri"/>
              </a:rPr>
              <a:t>w,m</a:t>
            </a:r>
            <a:r>
              <a:rPr lang="en-US" dirty="0">
                <a:cs typeface="Calibri"/>
              </a:rPr>
              <a:t>))</a:t>
            </a:r>
            <a:endParaRPr lang="en-US">
              <a:ea typeface="Calibri" panose="020F0502020204030204"/>
              <a:cs typeface="Calibri"/>
            </a:endParaRPr>
          </a:p>
          <a:p>
            <a:r>
              <a:rPr lang="en-US" dirty="0">
                <a:cs typeface="Calibri"/>
              </a:rPr>
              <a:t>Soundness -&gt; Cannot do better than guessing the challenge per hash query / finding a suitable preimage for given challenge</a:t>
            </a:r>
          </a:p>
          <a:p>
            <a:pPr lvl="1"/>
            <a:r>
              <a:rPr lang="en-US" dirty="0">
                <a:cs typeface="Calibri"/>
              </a:rPr>
              <a:t>For special case of 3-round commit &amp; open IDS with special soundness doable in QROM, otherwise complicated (massive loss, hard proof)</a:t>
            </a:r>
            <a:endParaRPr lang="en-US" dirty="0">
              <a:ea typeface="Calibri"/>
              <a:cs typeface="Calibri"/>
            </a:endParaRPr>
          </a:p>
          <a:p>
            <a:pPr lvl="2"/>
            <a:r>
              <a:rPr lang="en-US" dirty="0">
                <a:ea typeface="Calibri"/>
                <a:cs typeface="Calibri"/>
              </a:rPr>
              <a:t>If the adversary has higher success probability than the soundness error, it must be able to answer for more than one challenge. </a:t>
            </a:r>
          </a:p>
          <a:p>
            <a:pPr lvl="2"/>
            <a:r>
              <a:rPr lang="en-US" dirty="0">
                <a:ea typeface="Calibri"/>
                <a:cs typeface="Calibri"/>
              </a:rPr>
              <a:t>All openings must be sound</a:t>
            </a:r>
          </a:p>
          <a:p>
            <a:pPr lvl="2"/>
            <a:r>
              <a:rPr lang="en-US" dirty="0">
                <a:ea typeface="Calibri"/>
                <a:cs typeface="Calibri"/>
              </a:rPr>
              <a:t>Implementing the commitment using a random oracle, we can open all commitments using the random oracle table -&gt; can generate two valid transcripts for different c &amp; extract</a:t>
            </a:r>
          </a:p>
          <a:p>
            <a:pPr lvl="1"/>
            <a:endParaRPr lang="en-US" dirty="0">
              <a:ea typeface="Calibri"/>
              <a:cs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334FB0-6DB4-8ADF-8774-8CB2C0979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A0722-E92F-B431-E647-6BEAD6CC7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307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19DFC-E084-BA8D-5BBA-D740C5627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SDitH</a:t>
            </a:r>
            <a:r>
              <a:rPr lang="en-US" dirty="0">
                <a:cs typeface="Calibri Light"/>
              </a:rPr>
              <a:t> in the QROM</a:t>
            </a:r>
            <a:br>
              <a:rPr lang="en-US" dirty="0">
                <a:ea typeface="Calibri Light"/>
                <a:cs typeface="Calibri Light"/>
              </a:rPr>
            </a:br>
            <a:r>
              <a:rPr lang="en-US" sz="1400" dirty="0">
                <a:solidFill>
                  <a:srgbClr val="212529"/>
                </a:solidFill>
                <a:latin typeface="system-ui"/>
                <a:ea typeface="Calibri Light"/>
                <a:cs typeface="Calibri Light"/>
              </a:rPr>
              <a:t>(Aguilar-Melchor, </a:t>
            </a:r>
            <a:r>
              <a:rPr lang="en-US" sz="1400" err="1">
                <a:solidFill>
                  <a:srgbClr val="212529"/>
                </a:solidFill>
                <a:latin typeface="system-ui"/>
                <a:ea typeface="Calibri Light"/>
                <a:cs typeface="Calibri Light"/>
              </a:rPr>
              <a:t>Hülsing</a:t>
            </a:r>
            <a:r>
              <a:rPr lang="en-US" sz="1400" dirty="0">
                <a:solidFill>
                  <a:srgbClr val="212529"/>
                </a:solidFill>
                <a:latin typeface="system-ui"/>
                <a:ea typeface="Calibri Light"/>
                <a:cs typeface="Calibri Light"/>
              </a:rPr>
              <a:t>, Joseph, </a:t>
            </a:r>
            <a:r>
              <a:rPr lang="en-US" sz="1400" err="1">
                <a:solidFill>
                  <a:srgbClr val="212529"/>
                </a:solidFill>
                <a:latin typeface="system-ui"/>
                <a:ea typeface="Calibri Light"/>
                <a:cs typeface="Calibri Light"/>
              </a:rPr>
              <a:t>Majenz</a:t>
            </a:r>
            <a:r>
              <a:rPr lang="en-US" sz="1400" dirty="0">
                <a:solidFill>
                  <a:srgbClr val="212529"/>
                </a:solidFill>
                <a:latin typeface="system-ui"/>
                <a:ea typeface="Calibri Light"/>
                <a:cs typeface="Calibri Light"/>
              </a:rPr>
              <a:t>, Ronen, Yue.</a:t>
            </a:r>
            <a:r>
              <a:rPr lang="en-US" sz="1400" i="1" dirty="0">
                <a:solidFill>
                  <a:srgbClr val="212529"/>
                </a:solidFill>
                <a:latin typeface="system-ui"/>
                <a:ea typeface="Calibri Light"/>
                <a:cs typeface="Calibri Light"/>
              </a:rPr>
              <a:t> </a:t>
            </a:r>
            <a:r>
              <a:rPr lang="en-US" sz="1400" i="1" err="1">
                <a:solidFill>
                  <a:srgbClr val="212529"/>
                </a:solidFill>
                <a:latin typeface="system-ui"/>
                <a:ea typeface="Calibri Light"/>
                <a:cs typeface="Calibri Light"/>
              </a:rPr>
              <a:t>SDitH</a:t>
            </a:r>
            <a:r>
              <a:rPr lang="en-US" sz="1400" i="1" dirty="0">
                <a:solidFill>
                  <a:srgbClr val="212529"/>
                </a:solidFill>
                <a:latin typeface="system-ui"/>
                <a:ea typeface="Calibri Light"/>
                <a:cs typeface="Calibri Light"/>
              </a:rPr>
              <a:t> in the QROM. </a:t>
            </a:r>
            <a:r>
              <a:rPr lang="en-US" sz="1400" dirty="0">
                <a:solidFill>
                  <a:srgbClr val="212529"/>
                </a:solidFill>
                <a:latin typeface="system-ui"/>
                <a:ea typeface="Calibri Light"/>
                <a:cs typeface="Calibri Light"/>
              </a:rPr>
              <a:t>Asiacrypt'23)</a:t>
            </a:r>
            <a:endParaRPr lang="en-US" sz="1400" dirty="0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04C62-E9ED-70DE-E640-1E15595A6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Can turn </a:t>
            </a:r>
            <a:r>
              <a:rPr lang="en-US" dirty="0" err="1">
                <a:cs typeface="Calibri"/>
              </a:rPr>
              <a:t>SDitH</a:t>
            </a:r>
            <a:r>
              <a:rPr lang="en-US" dirty="0">
                <a:cs typeface="Calibri"/>
              </a:rPr>
              <a:t> IDS into 3 round IDS replacing first challenge by hash of first message (FS but easier proof -&gt; search problem)</a:t>
            </a:r>
            <a:endParaRPr lang="en-US" dirty="0"/>
          </a:p>
          <a:p>
            <a:r>
              <a:rPr lang="en-US" dirty="0">
                <a:cs typeface="Calibri"/>
              </a:rPr>
              <a:t>Get a scheme with query-bounded special soundness 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cs typeface="Calibri"/>
              </a:rPr>
              <a:t>Apply FS for 3-round commit &amp; open IDS in QROM 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D9A02-E0DF-3FE1-CD49-200B6E711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29018-A4BB-3DBF-8842-C1DDAF0C5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6865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59924-2E96-A220-BD02-DBBC04A91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Summary</a:t>
            </a:r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520783-312D-EF92-3018-70B0FB831605}"/>
              </a:ext>
            </a:extLst>
          </p:cNvPr>
          <p:cNvGrpSpPr/>
          <p:nvPr/>
        </p:nvGrpSpPr>
        <p:grpSpPr>
          <a:xfrm>
            <a:off x="1017654" y="2046259"/>
            <a:ext cx="2248829" cy="633984"/>
            <a:chOff x="810390" y="2034067"/>
            <a:chExt cx="2248829" cy="63398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DFF0DEA-1C5A-3614-8CB6-D23E811A2020}"/>
                </a:ext>
              </a:extLst>
            </p:cNvPr>
            <p:cNvSpPr/>
            <p:nvPr/>
          </p:nvSpPr>
          <p:spPr>
            <a:xfrm>
              <a:off x="1447557" y="2034067"/>
              <a:ext cx="780288" cy="63398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ea typeface="Calibri"/>
                  <a:cs typeface="Calibri"/>
                </a:rPr>
                <a:t>F</a:t>
              </a:r>
              <a:endParaRPr lang="en-US" sz="2000" b="1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7AC6E71-B980-842F-4797-11B5A0437C86}"/>
                </a:ext>
              </a:extLst>
            </p:cNvPr>
            <p:cNvSpPr txBox="1"/>
            <p:nvPr/>
          </p:nvSpPr>
          <p:spPr>
            <a:xfrm>
              <a:off x="810390" y="2163702"/>
              <a:ext cx="438318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>
                  <a:ea typeface="Calibri"/>
                  <a:cs typeface="Calibri"/>
                </a:rPr>
                <a:t>x</a:t>
              </a:r>
              <a:endParaRPr lang="en-US" dirty="0">
                <a:ea typeface="Calibri" panose="020F0502020204030204"/>
                <a:cs typeface="Calibri" panose="020F0502020204030204"/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94385A3-975D-4E20-3C75-075D0043939E}"/>
                </a:ext>
              </a:extLst>
            </p:cNvPr>
            <p:cNvCxnSpPr/>
            <p:nvPr/>
          </p:nvCxnSpPr>
          <p:spPr>
            <a:xfrm>
              <a:off x="1057275" y="2346578"/>
              <a:ext cx="341376" cy="60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E4AE792-6697-8C8C-FAA5-7BABE79CE06A}"/>
                </a:ext>
              </a:extLst>
            </p:cNvPr>
            <p:cNvCxnSpPr>
              <a:cxnSpLocks/>
            </p:cNvCxnSpPr>
            <p:nvPr/>
          </p:nvCxnSpPr>
          <p:spPr>
            <a:xfrm>
              <a:off x="2288667" y="2346578"/>
              <a:ext cx="359664" cy="60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CC9B8B-9FE2-7DC2-CD51-2A3F63D22AD5}"/>
                </a:ext>
              </a:extLst>
            </p:cNvPr>
            <p:cNvSpPr txBox="1"/>
            <p:nvPr/>
          </p:nvSpPr>
          <p:spPr>
            <a:xfrm>
              <a:off x="2620901" y="2163701"/>
              <a:ext cx="438318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>
                  <a:ea typeface="Calibri"/>
                  <a:cs typeface="Calibri"/>
                </a:rPr>
                <a:t>y</a:t>
              </a:r>
              <a:endParaRPr lang="en-US" dirty="0">
                <a:ea typeface="Calibri" panose="020F0502020204030204"/>
                <a:cs typeface="Calibri" panose="020F0502020204030204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B19D7CF-E1C4-DD1B-D92D-A66D5239BB0D}"/>
              </a:ext>
            </a:extLst>
          </p:cNvPr>
          <p:cNvGrpSpPr/>
          <p:nvPr/>
        </p:nvGrpSpPr>
        <p:grpSpPr>
          <a:xfrm>
            <a:off x="7558661" y="1572389"/>
            <a:ext cx="3437550" cy="2003060"/>
            <a:chOff x="5900549" y="1426085"/>
            <a:chExt cx="3437550" cy="200306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9E6EC9-5AA3-47B9-23A0-E3629A661CD9}"/>
                </a:ext>
              </a:extLst>
            </p:cNvPr>
            <p:cNvSpPr txBox="1"/>
            <p:nvPr/>
          </p:nvSpPr>
          <p:spPr>
            <a:xfrm>
              <a:off x="7162421" y="1426085"/>
              <a:ext cx="87723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>
                  <a:ea typeface="Calibri"/>
                  <a:cs typeface="Calibri"/>
                </a:rPr>
                <a:t>P</a:t>
              </a:r>
              <a:r>
                <a:rPr lang="en-US" b="1" baseline="-25000" dirty="0">
                  <a:ea typeface="Calibri"/>
                  <a:cs typeface="Calibri"/>
                </a:rPr>
                <a:t>1</a:t>
              </a:r>
              <a:r>
                <a:rPr lang="en-US" b="1" dirty="0">
                  <a:ea typeface="Calibri"/>
                  <a:cs typeface="Calibri"/>
                </a:rPr>
                <a:t>([x]</a:t>
              </a:r>
              <a:r>
                <a:rPr lang="en-US" b="1" baseline="-25000" dirty="0">
                  <a:ea typeface="Calibri"/>
                  <a:cs typeface="Calibri"/>
                </a:rPr>
                <a:t>1</a:t>
              </a:r>
              <a:r>
                <a:rPr lang="en-US" b="1" dirty="0">
                  <a:ea typeface="Calibri"/>
                  <a:cs typeface="Calibri"/>
                </a:rPr>
                <a:t>)</a:t>
              </a:r>
              <a:endParaRPr lang="en-US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4D9CB9-D773-B892-525C-71C61AE42DA2}"/>
                </a:ext>
              </a:extLst>
            </p:cNvPr>
            <p:cNvSpPr txBox="1"/>
            <p:nvPr/>
          </p:nvSpPr>
          <p:spPr>
            <a:xfrm>
              <a:off x="8460869" y="2224661"/>
              <a:ext cx="87723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>
                  <a:ea typeface="Calibri"/>
                  <a:cs typeface="Calibri"/>
                </a:rPr>
                <a:t>P</a:t>
              </a:r>
              <a:r>
                <a:rPr lang="en-US" b="1" baseline="-25000" dirty="0">
                  <a:ea typeface="Calibri"/>
                  <a:cs typeface="Calibri"/>
                </a:rPr>
                <a:t>2</a:t>
              </a:r>
              <a:r>
                <a:rPr lang="en-US" b="1" dirty="0">
                  <a:ea typeface="Calibri"/>
                  <a:cs typeface="Calibri"/>
                </a:rPr>
                <a:t>([x]</a:t>
              </a:r>
              <a:r>
                <a:rPr lang="en-US" b="1" baseline="-25000" dirty="0">
                  <a:ea typeface="Calibri"/>
                  <a:cs typeface="Calibri"/>
                </a:rPr>
                <a:t>2</a:t>
              </a:r>
              <a:r>
                <a:rPr lang="en-US" b="1" dirty="0">
                  <a:ea typeface="Calibri"/>
                  <a:cs typeface="Calibri"/>
                </a:rPr>
                <a:t>)</a:t>
              </a:r>
              <a:endParaRPr lang="en-US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F467040-6712-B0A2-9120-32C6AF60A77A}"/>
                </a:ext>
              </a:extLst>
            </p:cNvPr>
            <p:cNvSpPr txBox="1"/>
            <p:nvPr/>
          </p:nvSpPr>
          <p:spPr>
            <a:xfrm>
              <a:off x="5900549" y="2206373"/>
              <a:ext cx="87723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>
                  <a:ea typeface="Calibri"/>
                  <a:cs typeface="Calibri"/>
                </a:rPr>
                <a:t>P</a:t>
              </a:r>
              <a:r>
                <a:rPr lang="en-US" b="1" baseline="-25000" dirty="0">
                  <a:ea typeface="Calibri"/>
                  <a:cs typeface="Calibri"/>
                </a:rPr>
                <a:t>5</a:t>
              </a:r>
              <a:r>
                <a:rPr lang="en-US" b="1" dirty="0">
                  <a:ea typeface="Calibri"/>
                  <a:cs typeface="Calibri"/>
                </a:rPr>
                <a:t>([x]</a:t>
              </a:r>
              <a:r>
                <a:rPr lang="en-US" b="1" baseline="-25000" dirty="0">
                  <a:ea typeface="Calibri"/>
                  <a:cs typeface="Calibri"/>
                </a:rPr>
                <a:t>5</a:t>
              </a:r>
              <a:r>
                <a:rPr lang="en-US" b="1" dirty="0">
                  <a:ea typeface="Calibri"/>
                  <a:cs typeface="Calibri"/>
                </a:rPr>
                <a:t>)</a:t>
              </a:r>
              <a:endParaRPr lang="en-US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2C19606-5CF4-1534-65E9-4CE5DF37FE3F}"/>
                </a:ext>
              </a:extLst>
            </p:cNvPr>
            <p:cNvSpPr txBox="1"/>
            <p:nvPr/>
          </p:nvSpPr>
          <p:spPr>
            <a:xfrm>
              <a:off x="6510149" y="3059813"/>
              <a:ext cx="87723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>
                  <a:ea typeface="Calibri"/>
                  <a:cs typeface="Calibri"/>
                </a:rPr>
                <a:t>P</a:t>
              </a:r>
              <a:r>
                <a:rPr lang="en-US" b="1" baseline="-25000" dirty="0">
                  <a:ea typeface="Calibri"/>
                  <a:cs typeface="Calibri"/>
                </a:rPr>
                <a:t>4</a:t>
              </a:r>
              <a:r>
                <a:rPr lang="en-US" b="1" dirty="0">
                  <a:ea typeface="Calibri"/>
                  <a:cs typeface="Calibri"/>
                </a:rPr>
                <a:t>([x]</a:t>
              </a:r>
              <a:r>
                <a:rPr lang="en-US" b="1" baseline="-25000" dirty="0">
                  <a:ea typeface="Calibri"/>
                  <a:cs typeface="Calibri"/>
                </a:rPr>
                <a:t>4</a:t>
              </a:r>
              <a:r>
                <a:rPr lang="en-US" b="1" dirty="0">
                  <a:ea typeface="Calibri"/>
                  <a:cs typeface="Calibri"/>
                </a:rPr>
                <a:t>)</a:t>
              </a:r>
              <a:endParaRPr lang="en-US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29E8428-987C-C2E4-05E2-A9983F6CA046}"/>
                </a:ext>
              </a:extLst>
            </p:cNvPr>
            <p:cNvSpPr txBox="1"/>
            <p:nvPr/>
          </p:nvSpPr>
          <p:spPr>
            <a:xfrm>
              <a:off x="7814693" y="3059813"/>
              <a:ext cx="87723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>
                  <a:ea typeface="Calibri"/>
                  <a:cs typeface="Calibri"/>
                </a:rPr>
                <a:t>P</a:t>
              </a:r>
              <a:r>
                <a:rPr lang="en-US" b="1" baseline="-25000" dirty="0">
                  <a:ea typeface="Calibri"/>
                  <a:cs typeface="Calibri"/>
                </a:rPr>
                <a:t>3</a:t>
              </a:r>
              <a:r>
                <a:rPr lang="en-US" b="1" dirty="0">
                  <a:ea typeface="Calibri"/>
                  <a:cs typeface="Calibri"/>
                </a:rPr>
                <a:t>([x]</a:t>
              </a:r>
              <a:r>
                <a:rPr lang="en-US" b="1" baseline="-25000" dirty="0">
                  <a:ea typeface="Calibri"/>
                  <a:cs typeface="Calibri"/>
                </a:rPr>
                <a:t>3</a:t>
              </a:r>
              <a:r>
                <a:rPr lang="en-US" b="1" dirty="0">
                  <a:ea typeface="Calibri"/>
                  <a:cs typeface="Calibri"/>
                </a:rPr>
                <a:t>)</a:t>
              </a:r>
              <a:endParaRPr lang="en-US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16" name="Cloud 15">
              <a:extLst>
                <a:ext uri="{FF2B5EF4-FFF2-40B4-BE49-F238E27FC236}">
                  <a16:creationId xmlns:a16="http://schemas.microsoft.com/office/drawing/2014/main" id="{DE8E3894-07DB-D5DA-2F92-32EE8FBE9EE2}"/>
                </a:ext>
              </a:extLst>
            </p:cNvPr>
            <p:cNvSpPr/>
            <p:nvPr/>
          </p:nvSpPr>
          <p:spPr>
            <a:xfrm>
              <a:off x="7099574" y="2121407"/>
              <a:ext cx="987551" cy="719328"/>
            </a:xfrm>
            <a:prstGeom prst="clou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FA097F3-76BA-18FA-1BB0-AC7A3227077B}"/>
                </a:ext>
              </a:extLst>
            </p:cNvPr>
            <p:cNvGrpSpPr/>
            <p:nvPr/>
          </p:nvGrpSpPr>
          <p:grpSpPr>
            <a:xfrm>
              <a:off x="6720459" y="2358770"/>
              <a:ext cx="341376" cy="103632"/>
              <a:chOff x="6988683" y="2346578"/>
              <a:chExt cx="341376" cy="103632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6AF32C34-B186-9FF8-0DE4-97F565481A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346578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C04F1102-94D8-F51F-DF4B-43BF266DAE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444114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6F65CD6-C305-7023-0D13-86CCD9A1DBA1}"/>
                </a:ext>
              </a:extLst>
            </p:cNvPr>
            <p:cNvGrpSpPr/>
            <p:nvPr/>
          </p:nvGrpSpPr>
          <p:grpSpPr>
            <a:xfrm rot="5400000">
              <a:off x="7427594" y="1895474"/>
              <a:ext cx="341376" cy="103632"/>
              <a:chOff x="6988683" y="2346578"/>
              <a:chExt cx="341376" cy="103632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0BF118AC-8BB9-4597-AC5E-936F51B0D3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346578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8AB20946-75D9-73BC-E056-3E8F3C88AE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444114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3915831-6D5A-43A9-258C-2C0ED853160B}"/>
                </a:ext>
              </a:extLst>
            </p:cNvPr>
            <p:cNvGrpSpPr/>
            <p:nvPr/>
          </p:nvGrpSpPr>
          <p:grpSpPr>
            <a:xfrm rot="-3360000">
              <a:off x="7019163" y="2913506"/>
              <a:ext cx="341376" cy="103632"/>
              <a:chOff x="6988683" y="2346578"/>
              <a:chExt cx="341376" cy="103632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BA0591E0-52CB-BD0C-3196-85CCF2FC94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346578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ECD53510-D1D1-16A3-3BC6-625CE20120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444114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B7FEA33-839E-B5D2-A02F-9641BA290020}"/>
                </a:ext>
              </a:extLst>
            </p:cNvPr>
            <p:cNvGrpSpPr/>
            <p:nvPr/>
          </p:nvGrpSpPr>
          <p:grpSpPr>
            <a:xfrm rot="3120000">
              <a:off x="7842123" y="2907410"/>
              <a:ext cx="341376" cy="103632"/>
              <a:chOff x="6988683" y="2346578"/>
              <a:chExt cx="341376" cy="103632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12BAD948-6340-60E7-A84F-F508D85D46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346578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B230D440-0506-5257-CA90-683E5C21F6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444114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A3DCEEB-243C-B8FE-43C8-F3B550716FEF}"/>
                </a:ext>
              </a:extLst>
            </p:cNvPr>
            <p:cNvGrpSpPr/>
            <p:nvPr/>
          </p:nvGrpSpPr>
          <p:grpSpPr>
            <a:xfrm>
              <a:off x="8159115" y="2358770"/>
              <a:ext cx="341376" cy="103632"/>
              <a:chOff x="6988683" y="2346578"/>
              <a:chExt cx="341376" cy="103632"/>
            </a:xfrm>
          </p:grpSpPr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EC324F56-6CD3-70E4-D1CC-3D3E0566D1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346578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FE7C7A55-D3C1-7DCC-B6FC-B257C2467B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444114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375C08ED-4136-8EED-DBD2-C414AC7EC789}"/>
              </a:ext>
            </a:extLst>
          </p:cNvPr>
          <p:cNvSpPr/>
          <p:nvPr/>
        </p:nvSpPr>
        <p:spPr>
          <a:xfrm>
            <a:off x="4548425" y="2299540"/>
            <a:ext cx="1755648" cy="26212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D23ABF-6C41-4403-EE79-E61235131456}"/>
              </a:ext>
            </a:extLst>
          </p:cNvPr>
          <p:cNvSpPr txBox="1"/>
          <p:nvPr/>
        </p:nvSpPr>
        <p:spPr>
          <a:xfrm>
            <a:off x="4346070" y="1877190"/>
            <a:ext cx="243171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Calibri"/>
                <a:cs typeface="Calibri"/>
              </a:rPr>
              <a:t>x = [x]</a:t>
            </a:r>
            <a:r>
              <a:rPr lang="en-US" b="1" baseline="-25000" dirty="0">
                <a:ea typeface="Calibri"/>
                <a:cs typeface="Calibri"/>
              </a:rPr>
              <a:t>1</a:t>
            </a:r>
            <a:r>
              <a:rPr lang="en-US" b="1" dirty="0">
                <a:ea typeface="Calibri"/>
                <a:cs typeface="Calibri"/>
              </a:rPr>
              <a:t> + [x]</a:t>
            </a:r>
            <a:r>
              <a:rPr lang="en-US" b="1" baseline="-25000" dirty="0">
                <a:ea typeface="Calibri"/>
                <a:cs typeface="Calibri"/>
              </a:rPr>
              <a:t>2</a:t>
            </a:r>
            <a:r>
              <a:rPr lang="en-US" b="1" dirty="0">
                <a:ea typeface="Calibri"/>
                <a:cs typeface="Calibri"/>
              </a:rPr>
              <a:t> + … + [x]</a:t>
            </a:r>
            <a:r>
              <a:rPr lang="en-US" b="1" baseline="-25000" dirty="0">
                <a:ea typeface="Calibri"/>
                <a:cs typeface="Calibri"/>
              </a:rPr>
              <a:t>N</a:t>
            </a:r>
            <a:endParaRPr lang="en-US" baseline="-250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F58992B-7AE1-A43E-8D60-4034D3AF7B71}"/>
              </a:ext>
            </a:extLst>
          </p:cNvPr>
          <p:cNvSpPr txBox="1"/>
          <p:nvPr/>
        </p:nvSpPr>
        <p:spPr>
          <a:xfrm>
            <a:off x="4248533" y="2559941"/>
            <a:ext cx="26328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Calibri"/>
                <a:cs typeface="Calibri"/>
              </a:rPr>
              <a:t>C([x]</a:t>
            </a:r>
            <a:r>
              <a:rPr lang="en-US" b="1" baseline="-25000" dirty="0">
                <a:ea typeface="Calibri"/>
                <a:cs typeface="Calibri"/>
              </a:rPr>
              <a:t>1</a:t>
            </a:r>
            <a:r>
              <a:rPr lang="en-US" b="1" dirty="0">
                <a:ea typeface="Calibri"/>
                <a:cs typeface="Calibri"/>
              </a:rPr>
              <a:t>, [x]</a:t>
            </a:r>
            <a:r>
              <a:rPr lang="en-US" b="1" baseline="-25000" dirty="0">
                <a:ea typeface="Calibri"/>
                <a:cs typeface="Calibri"/>
              </a:rPr>
              <a:t>2</a:t>
            </a:r>
            <a:r>
              <a:rPr lang="en-US" b="1" dirty="0">
                <a:ea typeface="Calibri"/>
                <a:cs typeface="Calibri"/>
              </a:rPr>
              <a:t>, …, [x]</a:t>
            </a:r>
            <a:r>
              <a:rPr lang="en-US" b="1" baseline="-25000" dirty="0">
                <a:ea typeface="Calibri"/>
                <a:cs typeface="Calibri"/>
              </a:rPr>
              <a:t>N</a:t>
            </a:r>
            <a:r>
              <a:rPr lang="en-US" b="1" dirty="0">
                <a:ea typeface="Calibri"/>
                <a:cs typeface="Calibri"/>
              </a:rPr>
              <a:t>) = F(x) 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D74596C-0FAF-1881-E651-796C54DA0E41}"/>
              </a:ext>
            </a:extLst>
          </p:cNvPr>
          <p:cNvGrpSpPr/>
          <p:nvPr/>
        </p:nvGrpSpPr>
        <p:grpSpPr>
          <a:xfrm>
            <a:off x="7097632" y="4454881"/>
            <a:ext cx="4370831" cy="2146479"/>
            <a:chOff x="6329536" y="4576801"/>
            <a:chExt cx="4370831" cy="2146479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A547D3F-F867-A05E-D466-A551884B127B}"/>
                </a:ext>
              </a:extLst>
            </p:cNvPr>
            <p:cNvGrpSpPr/>
            <p:nvPr/>
          </p:nvGrpSpPr>
          <p:grpSpPr>
            <a:xfrm>
              <a:off x="7132992" y="4612847"/>
              <a:ext cx="3530365" cy="2110433"/>
              <a:chOff x="1482000" y="1637999"/>
              <a:chExt cx="6411027" cy="3566867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A7182E2-DB67-63C5-C41F-7B6D12B40CAA}"/>
                  </a:ext>
                </a:extLst>
              </p:cNvPr>
              <p:cNvSpPr txBox="1"/>
              <p:nvPr/>
            </p:nvSpPr>
            <p:spPr>
              <a:xfrm>
                <a:off x="1482000" y="1637999"/>
                <a:ext cx="2267999" cy="780266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nl-NL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50" b="1" u="sng">
                    <a:cs typeface="Calibri"/>
                  </a:rPr>
                  <a:t>Prover P (</a:t>
                </a:r>
                <a:r>
                  <a:rPr lang="en-US" sz="1050" b="1" u="sng" err="1">
                    <a:cs typeface="Calibri"/>
                  </a:rPr>
                  <a:t>sk</a:t>
                </a:r>
                <a:r>
                  <a:rPr lang="en-US" sz="1050" b="1" u="sng">
                    <a:cs typeface="Calibri"/>
                  </a:rPr>
                  <a:t>)</a:t>
                </a:r>
                <a:endParaRPr lang="en-US" sz="1050" b="1" u="sng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B4014FE-72B2-F750-5A0B-004794247300}"/>
                  </a:ext>
                </a:extLst>
              </p:cNvPr>
              <p:cNvSpPr txBox="1"/>
              <p:nvPr/>
            </p:nvSpPr>
            <p:spPr>
              <a:xfrm>
                <a:off x="5624497" y="1637999"/>
                <a:ext cx="2268000" cy="78026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nl-NL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50" b="1" u="sng">
                    <a:cs typeface="Calibri"/>
                  </a:rPr>
                  <a:t>Verifier V (pk)</a:t>
                </a:r>
                <a:endParaRPr lang="en-US" sz="1050" b="1" u="sng"/>
              </a:p>
            </p:txBody>
          </p: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C6254CE8-7033-53E5-7EEF-FA42B362B9BB}"/>
                  </a:ext>
                </a:extLst>
              </p:cNvPr>
              <p:cNvCxnSpPr/>
              <p:nvPr/>
            </p:nvCxnSpPr>
            <p:spPr>
              <a:xfrm>
                <a:off x="3786900" y="2649899"/>
                <a:ext cx="1593831" cy="511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7D775BED-D7E4-3620-7150-12252B1C52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88098" y="3440638"/>
                <a:ext cx="1540735" cy="923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068960BD-DDB2-1E13-9DB3-E351044C48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11283" y="4263900"/>
                <a:ext cx="1558185" cy="739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697ADA3-04F2-8CE0-3B32-2EDA091FCD2A}"/>
                  </a:ext>
                </a:extLst>
              </p:cNvPr>
              <p:cNvSpPr txBox="1"/>
              <p:nvPr/>
            </p:nvSpPr>
            <p:spPr>
              <a:xfrm>
                <a:off x="4366669" y="2205395"/>
                <a:ext cx="426000" cy="494168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nl-NL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50" dirty="0">
                    <a:ea typeface="Calibri"/>
                    <a:cs typeface="Calibri"/>
                  </a:rPr>
                  <a:t>w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59F4273-DF13-D86C-0A35-A449521272A0}"/>
                  </a:ext>
                </a:extLst>
              </p:cNvPr>
              <p:cNvSpPr txBox="1"/>
              <p:nvPr/>
            </p:nvSpPr>
            <p:spPr>
              <a:xfrm>
                <a:off x="4403246" y="2980162"/>
                <a:ext cx="426000" cy="494168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nl-NL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50">
                    <a:cs typeface="Calibri"/>
                  </a:rPr>
                  <a:t>c</a:t>
                </a:r>
                <a:endParaRPr lang="en-US" sz="105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CC017BD-3BF1-F241-E139-BD613A582C64}"/>
                  </a:ext>
                </a:extLst>
              </p:cNvPr>
              <p:cNvSpPr txBox="1"/>
              <p:nvPr/>
            </p:nvSpPr>
            <p:spPr>
              <a:xfrm>
                <a:off x="4403246" y="3854817"/>
                <a:ext cx="426000" cy="494168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nl-NL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050">
                    <a:cs typeface="Calibri"/>
                  </a:rPr>
                  <a:t>z</a:t>
                </a:r>
                <a:endParaRPr lang="en-US" sz="105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4BAC1D6-EB8F-F089-22D6-BEC9A6EA1223}"/>
                  </a:ext>
                </a:extLst>
              </p:cNvPr>
              <p:cNvSpPr txBox="1"/>
              <p:nvPr/>
            </p:nvSpPr>
            <p:spPr>
              <a:xfrm>
                <a:off x="1530742" y="2312972"/>
                <a:ext cx="1996035" cy="676231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dirty="0">
                    <a:ea typeface="Calibri"/>
                    <a:cs typeface="Calibri"/>
                  </a:rPr>
                  <a:t>w &lt;- Commit(</a:t>
                </a:r>
                <a:r>
                  <a:rPr lang="en-US" sz="1000" err="1">
                    <a:ea typeface="Calibri"/>
                    <a:cs typeface="Calibri"/>
                  </a:rPr>
                  <a:t>sk</a:t>
                </a:r>
                <a:r>
                  <a:rPr lang="en-US" sz="1000" dirty="0">
                    <a:ea typeface="Calibri"/>
                    <a:cs typeface="Calibri"/>
                  </a:rPr>
                  <a:t>)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2BD7457-7E2E-F30C-E908-9011C2BE0760}"/>
                  </a:ext>
                </a:extLst>
              </p:cNvPr>
              <p:cNvSpPr txBox="1"/>
              <p:nvPr/>
            </p:nvSpPr>
            <p:spPr>
              <a:xfrm>
                <a:off x="5593541" y="3122175"/>
                <a:ext cx="1807220" cy="67623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dirty="0">
                    <a:ea typeface="Calibri"/>
                    <a:cs typeface="Calibri"/>
                  </a:rPr>
                  <a:t>c &lt;-</a:t>
                </a:r>
                <a:r>
                  <a:rPr lang="en-US" sz="1000" baseline="-25000" dirty="0">
                    <a:ea typeface="Calibri"/>
                    <a:cs typeface="Calibri"/>
                  </a:rPr>
                  <a:t>R</a:t>
                </a:r>
                <a:r>
                  <a:rPr lang="en-US" sz="1000" dirty="0">
                    <a:ea typeface="Calibri"/>
                    <a:cs typeface="Calibri"/>
                  </a:rPr>
                  <a:t> </a:t>
                </a:r>
                <a:r>
                  <a:rPr lang="en-US" sz="1000" err="1">
                    <a:ea typeface="Calibri"/>
                    <a:cs typeface="Calibri"/>
                  </a:rPr>
                  <a:t>CSpace</a:t>
                </a:r>
                <a:endParaRPr lang="en-US" sz="1000">
                  <a:ea typeface="Calibri"/>
                  <a:cs typeface="Calibri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3B09405-7C2D-926D-6DE0-2F28FABC3A93}"/>
                  </a:ext>
                </a:extLst>
              </p:cNvPr>
              <p:cNvSpPr txBox="1"/>
              <p:nvPr/>
            </p:nvSpPr>
            <p:spPr>
              <a:xfrm>
                <a:off x="1530742" y="3897663"/>
                <a:ext cx="2414122" cy="936319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dirty="0">
                    <a:ea typeface="Calibri"/>
                    <a:cs typeface="Calibri"/>
                  </a:rPr>
                  <a:t>z &lt;- Response(</a:t>
                </a:r>
                <a:r>
                  <a:rPr lang="en-US" sz="1000" err="1">
                    <a:ea typeface="Calibri"/>
                    <a:cs typeface="Calibri"/>
                  </a:rPr>
                  <a:t>sk,w,c</a:t>
                </a:r>
                <a:r>
                  <a:rPr lang="en-US" sz="1000" dirty="0">
                    <a:ea typeface="Calibri"/>
                    <a:cs typeface="Calibri"/>
                  </a:rPr>
                  <a:t>)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0AEFBBF-1A6E-335A-E51E-A81401EAEB70}"/>
                  </a:ext>
                </a:extLst>
              </p:cNvPr>
              <p:cNvSpPr txBox="1"/>
              <p:nvPr/>
            </p:nvSpPr>
            <p:spPr>
              <a:xfrm>
                <a:off x="5600283" y="4268548"/>
                <a:ext cx="2292744" cy="936318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000" dirty="0">
                    <a:ea typeface="Calibri"/>
                    <a:cs typeface="Calibri"/>
                  </a:rPr>
                  <a:t>b &lt;- Verify(</a:t>
                </a:r>
                <a:r>
                  <a:rPr lang="en-US" sz="1000" err="1">
                    <a:ea typeface="Calibri"/>
                    <a:cs typeface="Calibri"/>
                  </a:rPr>
                  <a:t>pk,w,c,z</a:t>
                </a:r>
                <a:r>
                  <a:rPr lang="en-US" sz="1000" dirty="0">
                    <a:ea typeface="Calibri"/>
                    <a:cs typeface="Calibri"/>
                  </a:rPr>
                  <a:t>)</a:t>
                </a:r>
              </a:p>
            </p:txBody>
          </p: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A87FB01-5577-6392-B5A3-CDFCEF149AD5}"/>
                </a:ext>
              </a:extLst>
            </p:cNvPr>
            <p:cNvSpPr/>
            <p:nvPr/>
          </p:nvSpPr>
          <p:spPr>
            <a:xfrm>
              <a:off x="6329536" y="4576801"/>
              <a:ext cx="4370831" cy="1901952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19AA81D0-555B-5F9B-F4C3-3CC848CC2FEB}"/>
              </a:ext>
            </a:extLst>
          </p:cNvPr>
          <p:cNvSpPr/>
          <p:nvPr/>
        </p:nvSpPr>
        <p:spPr>
          <a:xfrm rot="5400000">
            <a:off x="8846105" y="3835732"/>
            <a:ext cx="853440" cy="26212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3360D7C-5B0C-8F30-D89D-D3B9C0AC70F0}"/>
              </a:ext>
            </a:extLst>
          </p:cNvPr>
          <p:cNvSpPr txBox="1"/>
          <p:nvPr/>
        </p:nvSpPr>
        <p:spPr>
          <a:xfrm>
            <a:off x="9405749" y="3748661"/>
            <a:ext cx="259020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Calibri"/>
                <a:cs typeface="Calibri"/>
              </a:rPr>
              <a:t>MPC in the Head</a:t>
            </a:r>
            <a:endParaRPr lang="en-US" b="1" baseline="-25000" dirty="0" err="1">
              <a:ea typeface="Calibri"/>
              <a:cs typeface="Calibri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0ECA36E-4C00-5B72-79FE-A5AD88CACEFF}"/>
              </a:ext>
            </a:extLst>
          </p:cNvPr>
          <p:cNvSpPr txBox="1"/>
          <p:nvPr/>
        </p:nvSpPr>
        <p:spPr>
          <a:xfrm>
            <a:off x="293470" y="1526589"/>
            <a:ext cx="11059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OWF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8F4A40C-AC24-5ADD-ACA5-0A9503410DF3}"/>
              </a:ext>
            </a:extLst>
          </p:cNvPr>
          <p:cNvSpPr txBox="1"/>
          <p:nvPr/>
        </p:nvSpPr>
        <p:spPr>
          <a:xfrm>
            <a:off x="7096605" y="1526588"/>
            <a:ext cx="11059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MPC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30C1CF1-E1F6-74FB-073B-27CA4FDB9419}"/>
              </a:ext>
            </a:extLst>
          </p:cNvPr>
          <p:cNvSpPr txBox="1"/>
          <p:nvPr/>
        </p:nvSpPr>
        <p:spPr>
          <a:xfrm>
            <a:off x="7096605" y="4452668"/>
            <a:ext cx="11059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IDS</a:t>
            </a:r>
          </a:p>
        </p:txBody>
      </p:sp>
      <p:pic>
        <p:nvPicPr>
          <p:cNvPr id="71" name="Picture 70" descr="Woman clipart">
            <a:extLst>
              <a:ext uri="{FF2B5EF4-FFF2-40B4-BE49-F238E27FC236}">
                <a16:creationId xmlns:a16="http://schemas.microsoft.com/office/drawing/2014/main" id="{1AE47028-FCA1-5914-06A7-CCB7E799C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277" y="4419600"/>
            <a:ext cx="350710" cy="603503"/>
          </a:xfrm>
          <a:prstGeom prst="rect">
            <a:avLst/>
          </a:prstGeom>
        </p:spPr>
      </p:pic>
      <p:pic>
        <p:nvPicPr>
          <p:cNvPr id="75" name="Picture 74" descr="Man clipart">
            <a:extLst>
              <a:ext uri="{FF2B5EF4-FFF2-40B4-BE49-F238E27FC236}">
                <a16:creationId xmlns:a16="http://schemas.microsoft.com/office/drawing/2014/main" id="{3D015F9D-C950-1A84-24B9-D492CE584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982182" y="4395216"/>
            <a:ext cx="351091" cy="603503"/>
          </a:xfrm>
          <a:prstGeom prst="rect">
            <a:avLst/>
          </a:prstGeom>
        </p:spPr>
      </p:pic>
      <p:pic>
        <p:nvPicPr>
          <p:cNvPr id="76" name="Picture 75" descr="Document clipart">
            <a:extLst>
              <a:ext uri="{FF2B5EF4-FFF2-40B4-BE49-F238E27FC236}">
                <a16:creationId xmlns:a16="http://schemas.microsoft.com/office/drawing/2014/main" id="{B7658CB6-D66E-28C4-A66F-4E918804EA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953" y="5174512"/>
            <a:ext cx="248156" cy="291303"/>
          </a:xfrm>
          <a:prstGeom prst="rect">
            <a:avLst/>
          </a:prstGeom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CB9D452A-99D4-FCF6-1BC7-A7FB780A0068}"/>
              </a:ext>
            </a:extLst>
          </p:cNvPr>
          <p:cNvGrpSpPr/>
          <p:nvPr/>
        </p:nvGrpSpPr>
        <p:grpSpPr>
          <a:xfrm>
            <a:off x="1000887" y="5195698"/>
            <a:ext cx="447263" cy="253916"/>
            <a:chOff x="769239" y="5372482"/>
            <a:chExt cx="447263" cy="253916"/>
          </a:xfrm>
        </p:grpSpPr>
        <p:pic>
          <p:nvPicPr>
            <p:cNvPr id="77" name="Picture 76" descr="Key clipart">
              <a:extLst>
                <a:ext uri="{FF2B5EF4-FFF2-40B4-BE49-F238E27FC236}">
                  <a16:creationId xmlns:a16="http://schemas.microsoft.com/office/drawing/2014/main" id="{32F46F96-9E87-1C14-A1FC-0E2A6E362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9994" y="5401800"/>
              <a:ext cx="396508" cy="181339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C3898AE-D35B-46B2-5DB4-651185C3DA40}"/>
                </a:ext>
              </a:extLst>
            </p:cNvPr>
            <p:cNvSpPr txBox="1"/>
            <p:nvPr/>
          </p:nvSpPr>
          <p:spPr>
            <a:xfrm>
              <a:off x="769239" y="5372482"/>
              <a:ext cx="384371" cy="2539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 b="1" dirty="0">
                  <a:ea typeface="Calibri"/>
                  <a:cs typeface="Calibri"/>
                </a:rPr>
                <a:t>SK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DBB266C-48E1-91B5-DD48-4A9122DDCBB6}"/>
              </a:ext>
            </a:extLst>
          </p:cNvPr>
          <p:cNvGrpSpPr/>
          <p:nvPr/>
        </p:nvGrpSpPr>
        <p:grpSpPr>
          <a:xfrm>
            <a:off x="2210905" y="5503695"/>
            <a:ext cx="296924" cy="426189"/>
            <a:chOff x="1522057" y="5076975"/>
            <a:chExt cx="449324" cy="639549"/>
          </a:xfrm>
        </p:grpSpPr>
        <p:pic>
          <p:nvPicPr>
            <p:cNvPr id="80" name="Picture 79" descr="Document clipart">
              <a:extLst>
                <a:ext uri="{FF2B5EF4-FFF2-40B4-BE49-F238E27FC236}">
                  <a16:creationId xmlns:a16="http://schemas.microsoft.com/office/drawing/2014/main" id="{A344764D-ADE9-C4D5-1CD7-D31D369E0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2057" y="5076975"/>
              <a:ext cx="449324" cy="547335"/>
            </a:xfrm>
            <a:prstGeom prst="rect">
              <a:avLst/>
            </a:prstGeom>
          </p:spPr>
        </p:pic>
        <p:pic>
          <p:nvPicPr>
            <p:cNvPr id="79" name="Picture 78" descr="Red Wax Seal clipart">
              <a:extLst>
                <a:ext uri="{FF2B5EF4-FFF2-40B4-BE49-F238E27FC236}">
                  <a16:creationId xmlns:a16="http://schemas.microsoft.com/office/drawing/2014/main" id="{50FF445A-2E32-A603-77EF-849CD1BBD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31264" y="5420868"/>
              <a:ext cx="237744" cy="295656"/>
            </a:xfrm>
            <a:prstGeom prst="rect">
              <a:avLst/>
            </a:prstGeom>
          </p:spPr>
        </p:pic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F46EA151-DF8E-B987-E727-167D5C17ACB7}"/>
              </a:ext>
            </a:extLst>
          </p:cNvPr>
          <p:cNvSpPr/>
          <p:nvPr/>
        </p:nvSpPr>
        <p:spPr>
          <a:xfrm>
            <a:off x="1228101" y="5636803"/>
            <a:ext cx="847344" cy="627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>
                <a:ea typeface="Calibri"/>
                <a:cs typeface="Calibri"/>
              </a:rPr>
              <a:t>Sign</a:t>
            </a:r>
            <a:endParaRPr lang="en-US" sz="2000" b="1" dirty="0">
              <a:ea typeface="Calibri" panose="020F0502020204030204"/>
              <a:cs typeface="Calibri" panose="020F0502020204030204"/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DF961875-6986-4518-76BE-666348B3A4D7}"/>
              </a:ext>
            </a:extLst>
          </p:cNvPr>
          <p:cNvCxnSpPr>
            <a:cxnSpLocks/>
          </p:cNvCxnSpPr>
          <p:nvPr/>
        </p:nvCxnSpPr>
        <p:spPr>
          <a:xfrm>
            <a:off x="2124074" y="5973698"/>
            <a:ext cx="503216" cy="60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0D4AB1E-A509-148B-6594-F1BB2C6A8A89}"/>
              </a:ext>
            </a:extLst>
          </p:cNvPr>
          <p:cNvGrpSpPr/>
          <p:nvPr/>
        </p:nvGrpSpPr>
        <p:grpSpPr>
          <a:xfrm rot="5400000">
            <a:off x="1368170" y="5236082"/>
            <a:ext cx="509313" cy="176784"/>
            <a:chOff x="697610" y="5857874"/>
            <a:chExt cx="509313" cy="176784"/>
          </a:xfrm>
        </p:grpSpPr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5AD51745-E892-6ED5-D3FA-57228E931A00}"/>
                </a:ext>
              </a:extLst>
            </p:cNvPr>
            <p:cNvCxnSpPr/>
            <p:nvPr/>
          </p:nvCxnSpPr>
          <p:spPr>
            <a:xfrm>
              <a:off x="703707" y="5857874"/>
              <a:ext cx="503216" cy="60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D5476413-D822-C2B3-4E18-B9325870E3FA}"/>
                </a:ext>
              </a:extLst>
            </p:cNvPr>
            <p:cNvCxnSpPr>
              <a:cxnSpLocks/>
            </p:cNvCxnSpPr>
            <p:nvPr/>
          </p:nvCxnSpPr>
          <p:spPr>
            <a:xfrm>
              <a:off x="697610" y="6028562"/>
              <a:ext cx="503216" cy="609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113D5E40-50E1-8BD4-7804-109F145C5E9A}"/>
              </a:ext>
            </a:extLst>
          </p:cNvPr>
          <p:cNvSpPr/>
          <p:nvPr/>
        </p:nvSpPr>
        <p:spPr>
          <a:xfrm>
            <a:off x="2697237" y="5661187"/>
            <a:ext cx="847344" cy="6278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 err="1">
                <a:ea typeface="Calibri"/>
                <a:cs typeface="Calibri"/>
              </a:rPr>
              <a:t>Vrfy</a:t>
            </a:r>
            <a:endParaRPr lang="en-US" dirty="0" err="1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E4C5062-EFBA-EACF-BEAD-EDE534B5A85D}"/>
              </a:ext>
            </a:extLst>
          </p:cNvPr>
          <p:cNvGrpSpPr/>
          <p:nvPr/>
        </p:nvGrpSpPr>
        <p:grpSpPr>
          <a:xfrm>
            <a:off x="2567559" y="5195697"/>
            <a:ext cx="447263" cy="253916"/>
            <a:chOff x="769239" y="5372482"/>
            <a:chExt cx="447263" cy="253916"/>
          </a:xfrm>
        </p:grpSpPr>
        <p:pic>
          <p:nvPicPr>
            <p:cNvPr id="95" name="Picture 94" descr="Key clipart">
              <a:extLst>
                <a:ext uri="{FF2B5EF4-FFF2-40B4-BE49-F238E27FC236}">
                  <a16:creationId xmlns:a16="http://schemas.microsoft.com/office/drawing/2014/main" id="{85F0DAD0-4834-0328-2DEA-DA13B2187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9994" y="5401800"/>
              <a:ext cx="396508" cy="181339"/>
            </a:xfrm>
            <a:prstGeom prst="rect">
              <a:avLst/>
            </a:prstGeom>
          </p:spPr>
        </p:pic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8C0488C-8112-5997-2168-397F04815BFB}"/>
                </a:ext>
              </a:extLst>
            </p:cNvPr>
            <p:cNvSpPr txBox="1"/>
            <p:nvPr/>
          </p:nvSpPr>
          <p:spPr>
            <a:xfrm>
              <a:off x="769239" y="5372482"/>
              <a:ext cx="384371" cy="2539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000" b="1" dirty="0">
                  <a:ea typeface="Calibri"/>
                  <a:cs typeface="Calibri"/>
                </a:rPr>
                <a:t>PK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3925A39-E6E3-CD52-8B19-9BAB0AA0698C}"/>
              </a:ext>
            </a:extLst>
          </p:cNvPr>
          <p:cNvGrpSpPr/>
          <p:nvPr/>
        </p:nvGrpSpPr>
        <p:grpSpPr>
          <a:xfrm rot="5400000">
            <a:off x="2879978" y="5254370"/>
            <a:ext cx="509312" cy="176784"/>
            <a:chOff x="3593210" y="5894450"/>
            <a:chExt cx="509312" cy="176784"/>
          </a:xfrm>
        </p:grpSpPr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C580AAC3-00DB-A3AA-944C-4B5A33825ED1}"/>
                </a:ext>
              </a:extLst>
            </p:cNvPr>
            <p:cNvCxnSpPr>
              <a:cxnSpLocks/>
            </p:cNvCxnSpPr>
            <p:nvPr/>
          </p:nvCxnSpPr>
          <p:spPr>
            <a:xfrm>
              <a:off x="3599306" y="5894450"/>
              <a:ext cx="503216" cy="609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6FA36806-050E-E623-7751-1E8F3C7085FF}"/>
                </a:ext>
              </a:extLst>
            </p:cNvPr>
            <p:cNvCxnSpPr>
              <a:cxnSpLocks/>
            </p:cNvCxnSpPr>
            <p:nvPr/>
          </p:nvCxnSpPr>
          <p:spPr>
            <a:xfrm>
              <a:off x="3593210" y="6065138"/>
              <a:ext cx="503216" cy="609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8" name="Picture 97" descr="Check mark clipart">
            <a:extLst>
              <a:ext uri="{FF2B5EF4-FFF2-40B4-BE49-F238E27FC236}">
                <a16:creationId xmlns:a16="http://schemas.microsoft.com/office/drawing/2014/main" id="{BCC6AE87-EDFD-F3DA-5FFA-DF02903AFF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4032" y="5244655"/>
            <a:ext cx="182880" cy="196977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9B5A508F-0642-DE36-AE81-25D58C72EB13}"/>
              </a:ext>
            </a:extLst>
          </p:cNvPr>
          <p:cNvSpPr txBox="1"/>
          <p:nvPr/>
        </p:nvSpPr>
        <p:spPr>
          <a:xfrm>
            <a:off x="3394555" y="5158402"/>
            <a:ext cx="2899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ea typeface="Calibri"/>
                <a:cs typeface="Calibri"/>
              </a:rPr>
              <a:t>/</a:t>
            </a:r>
            <a:endParaRPr lang="en-US" b="1" dirty="0"/>
          </a:p>
        </p:txBody>
      </p:sp>
      <p:pic>
        <p:nvPicPr>
          <p:cNvPr id="100" name="Picture 99" descr="Arbcom ru declined clipart">
            <a:extLst>
              <a:ext uri="{FF2B5EF4-FFF2-40B4-BE49-F238E27FC236}">
                <a16:creationId xmlns:a16="http://schemas.microsoft.com/office/drawing/2014/main" id="{8869D806-F299-308C-7F52-F890571DDC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578352" y="5276088"/>
            <a:ext cx="164592" cy="158496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E663D4CB-7CD5-4A59-E8A9-641ED97CB7BD}"/>
              </a:ext>
            </a:extLst>
          </p:cNvPr>
          <p:cNvSpPr txBox="1"/>
          <p:nvPr/>
        </p:nvSpPr>
        <p:spPr>
          <a:xfrm>
            <a:off x="293468" y="3971083"/>
            <a:ext cx="11059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DSig</a:t>
            </a:r>
            <a:endParaRPr lang="en-US" dirty="0" err="1"/>
          </a:p>
        </p:txBody>
      </p:sp>
      <p:sp>
        <p:nvSpPr>
          <p:cNvPr id="103" name="Arrow: Right 102">
            <a:extLst>
              <a:ext uri="{FF2B5EF4-FFF2-40B4-BE49-F238E27FC236}">
                <a16:creationId xmlns:a16="http://schemas.microsoft.com/office/drawing/2014/main" id="{BBBC630D-FB0F-E5C5-747D-7F83F34CE67C}"/>
              </a:ext>
            </a:extLst>
          </p:cNvPr>
          <p:cNvSpPr/>
          <p:nvPr/>
        </p:nvSpPr>
        <p:spPr>
          <a:xfrm rot="10800000">
            <a:off x="4524041" y="5225620"/>
            <a:ext cx="1755648" cy="26212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98B6062-6B22-2BBB-147F-658E3E73AB1B}"/>
              </a:ext>
            </a:extLst>
          </p:cNvPr>
          <p:cNvSpPr txBox="1"/>
          <p:nvPr/>
        </p:nvSpPr>
        <p:spPr>
          <a:xfrm>
            <a:off x="4748405" y="4900805"/>
            <a:ext cx="145025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ea typeface="Calibri"/>
                <a:cs typeface="Calibri"/>
              </a:rPr>
              <a:t>Fiat-Shamir</a:t>
            </a:r>
            <a:endParaRPr lang="en-US" b="1" baseline="-25000" dirty="0" err="1">
              <a:ea typeface="Calibri"/>
              <a:cs typeface="Calibri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E98CA7F2-5B7C-94A4-4098-8A65E935D16F}"/>
              </a:ext>
            </a:extLst>
          </p:cNvPr>
          <p:cNvSpPr/>
          <p:nvPr/>
        </p:nvSpPr>
        <p:spPr>
          <a:xfrm>
            <a:off x="294496" y="1516609"/>
            <a:ext cx="3816095" cy="22860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675491AD-18B0-E71C-8964-C32A70BBB367}"/>
              </a:ext>
            </a:extLst>
          </p:cNvPr>
          <p:cNvSpPr/>
          <p:nvPr/>
        </p:nvSpPr>
        <p:spPr>
          <a:xfrm>
            <a:off x="294496" y="3967201"/>
            <a:ext cx="3816095" cy="262737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774DDFF-60E0-3D8C-2B4F-41772DCCD66E}"/>
              </a:ext>
            </a:extLst>
          </p:cNvPr>
          <p:cNvSpPr/>
          <p:nvPr/>
        </p:nvSpPr>
        <p:spPr>
          <a:xfrm>
            <a:off x="7097631" y="1528801"/>
            <a:ext cx="4370831" cy="227380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15483E-D330-0A74-D0D5-2A6144926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4A9F445-DEFF-ED50-D0A3-6235C72C7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9687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F4D59-7368-7C89-5EB2-00CB7AAA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Conclusion 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08491-F3D1-A0A9-31FB-A6F9F4DDE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cs typeface="Calibri"/>
              </a:rPr>
              <a:t>MPCitH</a:t>
            </a:r>
            <a:r>
              <a:rPr lang="en-US" dirty="0">
                <a:cs typeface="Calibri"/>
              </a:rPr>
              <a:t> allows to build signature scheme from OWF</a:t>
            </a:r>
          </a:p>
          <a:p>
            <a:r>
              <a:rPr lang="en-US" dirty="0">
                <a:cs typeface="Calibri"/>
              </a:rPr>
              <a:t>Works best for functions with mostly linear steps</a:t>
            </a:r>
          </a:p>
          <a:p>
            <a:r>
              <a:rPr lang="en-US" dirty="0">
                <a:cs typeface="Calibri"/>
              </a:rPr>
              <a:t>Several nice optimizations exist</a:t>
            </a:r>
          </a:p>
          <a:p>
            <a:r>
              <a:rPr lang="en-US" dirty="0">
                <a:cs typeface="Calibri"/>
              </a:rPr>
              <a:t>Quite competitive: </a:t>
            </a:r>
          </a:p>
          <a:p>
            <a:pPr lvl="1"/>
            <a:r>
              <a:rPr lang="en-US" dirty="0">
                <a:cs typeface="Calibri"/>
              </a:rPr>
              <a:t>small </a:t>
            </a:r>
            <a:r>
              <a:rPr lang="en-US" dirty="0" err="1">
                <a:cs typeface="Calibri"/>
              </a:rPr>
              <a:t>sk</a:t>
            </a:r>
            <a:r>
              <a:rPr lang="en-US" dirty="0">
                <a:cs typeface="Calibri"/>
              </a:rPr>
              <a:t>, </a:t>
            </a:r>
            <a:endParaRPr lang="en-US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small pk, </a:t>
            </a:r>
          </a:p>
          <a:p>
            <a:pPr lvl="1"/>
            <a:r>
              <a:rPr lang="en-US" dirty="0">
                <a:cs typeface="Calibri"/>
              </a:rPr>
              <a:t>medium sigs,</a:t>
            </a:r>
          </a:p>
          <a:p>
            <a:pPr lvl="1"/>
            <a:r>
              <a:rPr lang="en-US" dirty="0">
                <a:cs typeface="Calibri"/>
              </a:rPr>
              <a:t>fast</a:t>
            </a:r>
          </a:p>
          <a:p>
            <a:pPr lvl="1"/>
            <a:r>
              <a:rPr lang="en-US" dirty="0">
                <a:cs typeface="Calibri"/>
              </a:rPr>
              <a:t>allows for </a:t>
            </a:r>
            <a:br>
              <a:rPr lang="en-US" dirty="0">
                <a:cs typeface="Calibri"/>
              </a:rPr>
            </a:br>
            <a:r>
              <a:rPr lang="en-US" dirty="0">
                <a:cs typeface="Calibri"/>
              </a:rPr>
              <a:t>online / offline sigs</a:t>
            </a:r>
          </a:p>
          <a:p>
            <a:pPr lvl="1"/>
            <a:endParaRPr lang="en-US" dirty="0">
              <a:cs typeface="Calibri"/>
            </a:endParaRPr>
          </a:p>
        </p:txBody>
      </p:sp>
      <p:pic>
        <p:nvPicPr>
          <p:cNvPr id="5" name="Picture 4" descr="A table with numbers and points&#10;&#10;Description automatically generated">
            <a:extLst>
              <a:ext uri="{FF2B5EF4-FFF2-40B4-BE49-F238E27FC236}">
                <a16:creationId xmlns:a16="http://schemas.microsoft.com/office/drawing/2014/main" id="{30DF65A5-C23C-0395-5D03-B4E3804CD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878" y="3541203"/>
            <a:ext cx="7562850" cy="2362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701334-9EA5-9CDE-6DF2-88B1D25B306D}"/>
              </a:ext>
            </a:extLst>
          </p:cNvPr>
          <p:cNvSpPr txBox="1"/>
          <p:nvPr/>
        </p:nvSpPr>
        <p:spPr>
          <a:xfrm>
            <a:off x="5042112" y="5989676"/>
            <a:ext cx="673981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212529"/>
                </a:solidFill>
                <a:latin typeface="system-ui"/>
              </a:rPr>
              <a:t>(Aguilar-Melchor, </a:t>
            </a:r>
            <a:r>
              <a:rPr lang="en-US" sz="1200" dirty="0" err="1">
                <a:solidFill>
                  <a:srgbClr val="212529"/>
                </a:solidFill>
                <a:latin typeface="system-ui"/>
              </a:rPr>
              <a:t>Hülsing</a:t>
            </a:r>
            <a:r>
              <a:rPr lang="en-US" sz="1200" dirty="0">
                <a:solidFill>
                  <a:srgbClr val="212529"/>
                </a:solidFill>
                <a:latin typeface="system-ui"/>
              </a:rPr>
              <a:t>, Joseph, </a:t>
            </a:r>
            <a:r>
              <a:rPr lang="en-US" sz="1200" dirty="0" err="1">
                <a:solidFill>
                  <a:srgbClr val="212529"/>
                </a:solidFill>
                <a:latin typeface="system-ui"/>
              </a:rPr>
              <a:t>Majenz</a:t>
            </a:r>
            <a:r>
              <a:rPr lang="en-US" sz="1200" dirty="0">
                <a:solidFill>
                  <a:srgbClr val="212529"/>
                </a:solidFill>
                <a:latin typeface="system-ui"/>
              </a:rPr>
              <a:t>, Ronen, Yue.</a:t>
            </a:r>
            <a:r>
              <a:rPr lang="en-US" sz="1200" i="1" dirty="0">
                <a:solidFill>
                  <a:srgbClr val="212529"/>
                </a:solidFill>
                <a:latin typeface="system-ui"/>
              </a:rPr>
              <a:t> </a:t>
            </a:r>
            <a:r>
              <a:rPr lang="en-US" sz="1200" i="1" dirty="0" err="1">
                <a:solidFill>
                  <a:srgbClr val="212529"/>
                </a:solidFill>
                <a:latin typeface="system-ui"/>
              </a:rPr>
              <a:t>SDitH</a:t>
            </a:r>
            <a:r>
              <a:rPr lang="en-US" sz="1200" i="1" dirty="0">
                <a:solidFill>
                  <a:srgbClr val="212529"/>
                </a:solidFill>
                <a:latin typeface="system-ui"/>
              </a:rPr>
              <a:t> in the QROM. </a:t>
            </a:r>
            <a:r>
              <a:rPr lang="en-US" sz="1200" dirty="0">
                <a:solidFill>
                  <a:srgbClr val="212529"/>
                </a:solidFill>
                <a:latin typeface="system-ui"/>
              </a:rPr>
              <a:t>Asiacrypt'23)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D370C6C-B913-3C4E-7184-046B724D0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6864AB3-234A-E6F8-0D04-31F65FE16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39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87FEA-FC7C-563C-CFDA-83E39DEF3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(secure) Multi-Party Computation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4D065-D8E2-F03B-0370-B1DCDAB8D1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9DA7117-09D4-A6CC-C367-471CCADF35F8}"/>
              </a:ext>
            </a:extLst>
          </p:cNvPr>
          <p:cNvGrpSpPr/>
          <p:nvPr/>
        </p:nvGrpSpPr>
        <p:grpSpPr>
          <a:xfrm>
            <a:off x="7656533" y="642609"/>
            <a:ext cx="3437550" cy="2003060"/>
            <a:chOff x="5900549" y="1426085"/>
            <a:chExt cx="3437550" cy="20030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938B748-503D-0A9B-A17C-B686E759B69C}"/>
                </a:ext>
              </a:extLst>
            </p:cNvPr>
            <p:cNvSpPr txBox="1"/>
            <p:nvPr/>
          </p:nvSpPr>
          <p:spPr>
            <a:xfrm>
              <a:off x="7162421" y="1426085"/>
              <a:ext cx="87723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>
                  <a:ea typeface="Calibri"/>
                  <a:cs typeface="Calibri"/>
                </a:rPr>
                <a:t>P</a:t>
              </a:r>
              <a:r>
                <a:rPr lang="en-US" b="1" baseline="-25000" dirty="0">
                  <a:ea typeface="Calibri"/>
                  <a:cs typeface="Calibri"/>
                </a:rPr>
                <a:t>1</a:t>
              </a:r>
              <a:r>
                <a:rPr lang="en-US" b="1" dirty="0">
                  <a:ea typeface="Calibri"/>
                  <a:cs typeface="Calibri"/>
                </a:rPr>
                <a:t>([x]</a:t>
              </a:r>
              <a:r>
                <a:rPr lang="en-US" b="1" baseline="-25000" dirty="0">
                  <a:ea typeface="Calibri"/>
                  <a:cs typeface="Calibri"/>
                </a:rPr>
                <a:t>1</a:t>
              </a:r>
              <a:r>
                <a:rPr lang="en-US" b="1" dirty="0">
                  <a:ea typeface="Calibri"/>
                  <a:cs typeface="Calibri"/>
                </a:rPr>
                <a:t>)</a:t>
              </a:r>
              <a:endParaRPr lang="en-US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BBF8E68-341A-1E9C-AC23-7B586770D15B}"/>
                </a:ext>
              </a:extLst>
            </p:cNvPr>
            <p:cNvSpPr txBox="1"/>
            <p:nvPr/>
          </p:nvSpPr>
          <p:spPr>
            <a:xfrm>
              <a:off x="8460869" y="2224661"/>
              <a:ext cx="87723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>
                  <a:ea typeface="Calibri"/>
                  <a:cs typeface="Calibri"/>
                </a:rPr>
                <a:t>P</a:t>
              </a:r>
              <a:r>
                <a:rPr lang="en-US" b="1" baseline="-25000" dirty="0">
                  <a:ea typeface="Calibri"/>
                  <a:cs typeface="Calibri"/>
                </a:rPr>
                <a:t>2</a:t>
              </a:r>
              <a:r>
                <a:rPr lang="en-US" b="1" dirty="0">
                  <a:ea typeface="Calibri"/>
                  <a:cs typeface="Calibri"/>
                </a:rPr>
                <a:t>([x]</a:t>
              </a:r>
              <a:r>
                <a:rPr lang="en-US" b="1" baseline="-25000" dirty="0">
                  <a:ea typeface="Calibri"/>
                  <a:cs typeface="Calibri"/>
                </a:rPr>
                <a:t>2</a:t>
              </a:r>
              <a:r>
                <a:rPr lang="en-US" b="1" dirty="0">
                  <a:ea typeface="Calibri"/>
                  <a:cs typeface="Calibri"/>
                </a:rPr>
                <a:t>)</a:t>
              </a:r>
              <a:endParaRPr lang="en-US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2D5D6C7-B6AD-C937-63F7-966FEB2FFA28}"/>
                </a:ext>
              </a:extLst>
            </p:cNvPr>
            <p:cNvSpPr txBox="1"/>
            <p:nvPr/>
          </p:nvSpPr>
          <p:spPr>
            <a:xfrm>
              <a:off x="5900549" y="2206373"/>
              <a:ext cx="87723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>
                  <a:ea typeface="Calibri"/>
                  <a:cs typeface="Calibri"/>
                </a:rPr>
                <a:t>P</a:t>
              </a:r>
              <a:r>
                <a:rPr lang="en-US" b="1" baseline="-25000" dirty="0">
                  <a:ea typeface="Calibri"/>
                  <a:cs typeface="Calibri"/>
                </a:rPr>
                <a:t>5</a:t>
              </a:r>
              <a:r>
                <a:rPr lang="en-US" b="1" dirty="0">
                  <a:ea typeface="Calibri"/>
                  <a:cs typeface="Calibri"/>
                </a:rPr>
                <a:t>([x]</a:t>
              </a:r>
              <a:r>
                <a:rPr lang="en-US" b="1" baseline="-25000" dirty="0">
                  <a:ea typeface="Calibri"/>
                  <a:cs typeface="Calibri"/>
                </a:rPr>
                <a:t>5</a:t>
              </a:r>
              <a:r>
                <a:rPr lang="en-US" b="1" dirty="0">
                  <a:ea typeface="Calibri"/>
                  <a:cs typeface="Calibri"/>
                </a:rPr>
                <a:t>)</a:t>
              </a:r>
              <a:endParaRPr lang="en-US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D50B9AB-3CED-78C2-B842-A8F52B5B0ACF}"/>
                </a:ext>
              </a:extLst>
            </p:cNvPr>
            <p:cNvSpPr txBox="1"/>
            <p:nvPr/>
          </p:nvSpPr>
          <p:spPr>
            <a:xfrm>
              <a:off x="6510149" y="3059813"/>
              <a:ext cx="87723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>
                  <a:ea typeface="Calibri"/>
                  <a:cs typeface="Calibri"/>
                </a:rPr>
                <a:t>P</a:t>
              </a:r>
              <a:r>
                <a:rPr lang="en-US" b="1" baseline="-25000" dirty="0">
                  <a:ea typeface="Calibri"/>
                  <a:cs typeface="Calibri"/>
                </a:rPr>
                <a:t>4</a:t>
              </a:r>
              <a:r>
                <a:rPr lang="en-US" b="1" dirty="0">
                  <a:ea typeface="Calibri"/>
                  <a:cs typeface="Calibri"/>
                </a:rPr>
                <a:t>([x]</a:t>
              </a:r>
              <a:r>
                <a:rPr lang="en-US" b="1" baseline="-25000" dirty="0">
                  <a:ea typeface="Calibri"/>
                  <a:cs typeface="Calibri"/>
                </a:rPr>
                <a:t>4</a:t>
              </a:r>
              <a:r>
                <a:rPr lang="en-US" b="1" dirty="0">
                  <a:ea typeface="Calibri"/>
                  <a:cs typeface="Calibri"/>
                </a:rPr>
                <a:t>)</a:t>
              </a:r>
              <a:endParaRPr lang="en-US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0AD18E-485B-0BF2-57A3-A78B96FA94FB}"/>
                </a:ext>
              </a:extLst>
            </p:cNvPr>
            <p:cNvSpPr txBox="1"/>
            <p:nvPr/>
          </p:nvSpPr>
          <p:spPr>
            <a:xfrm>
              <a:off x="7814693" y="3059813"/>
              <a:ext cx="87723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>
                  <a:ea typeface="Calibri"/>
                  <a:cs typeface="Calibri"/>
                </a:rPr>
                <a:t>P</a:t>
              </a:r>
              <a:r>
                <a:rPr lang="en-US" b="1" baseline="-25000" dirty="0">
                  <a:ea typeface="Calibri"/>
                  <a:cs typeface="Calibri"/>
                </a:rPr>
                <a:t>3</a:t>
              </a:r>
              <a:r>
                <a:rPr lang="en-US" b="1" dirty="0">
                  <a:ea typeface="Calibri"/>
                  <a:cs typeface="Calibri"/>
                </a:rPr>
                <a:t>([x]</a:t>
              </a:r>
              <a:r>
                <a:rPr lang="en-US" b="1" baseline="-25000" dirty="0">
                  <a:ea typeface="Calibri"/>
                  <a:cs typeface="Calibri"/>
                </a:rPr>
                <a:t>3</a:t>
              </a:r>
              <a:r>
                <a:rPr lang="en-US" b="1" dirty="0">
                  <a:ea typeface="Calibri"/>
                  <a:cs typeface="Calibri"/>
                </a:rPr>
                <a:t>)</a:t>
              </a:r>
              <a:endParaRPr lang="en-US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FAC2CD0D-B0D5-D127-566E-80B42F23CA25}"/>
                </a:ext>
              </a:extLst>
            </p:cNvPr>
            <p:cNvSpPr/>
            <p:nvPr/>
          </p:nvSpPr>
          <p:spPr>
            <a:xfrm>
              <a:off x="7099574" y="2121407"/>
              <a:ext cx="987551" cy="719328"/>
            </a:xfrm>
            <a:prstGeom prst="clou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F4318DC-0123-1CD1-6D40-D6622808FFC9}"/>
                </a:ext>
              </a:extLst>
            </p:cNvPr>
            <p:cNvGrpSpPr/>
            <p:nvPr/>
          </p:nvGrpSpPr>
          <p:grpSpPr>
            <a:xfrm>
              <a:off x="6720459" y="2358770"/>
              <a:ext cx="341376" cy="103632"/>
              <a:chOff x="6988683" y="2346578"/>
              <a:chExt cx="341376" cy="103632"/>
            </a:xfrm>
          </p:grpSpPr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A171D01A-A62F-0AE0-2416-7BD3A0B036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346578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647775E8-9A75-301B-ED7F-AC07550CC4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444114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2ED7D5F-FC53-8895-B7B1-CCB8D287E99F}"/>
                </a:ext>
              </a:extLst>
            </p:cNvPr>
            <p:cNvGrpSpPr/>
            <p:nvPr/>
          </p:nvGrpSpPr>
          <p:grpSpPr>
            <a:xfrm rot="5400000">
              <a:off x="7427594" y="1895474"/>
              <a:ext cx="341376" cy="103632"/>
              <a:chOff x="6988683" y="2346578"/>
              <a:chExt cx="341376" cy="103632"/>
            </a:xfrm>
          </p:grpSpPr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41190E2E-BCF9-573B-4C49-4FA14280DC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346578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F7AD8727-2AE1-E3F2-091B-452C92D3C9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444114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078C371-B4DB-B9F5-36C8-BF5B069D7B64}"/>
                </a:ext>
              </a:extLst>
            </p:cNvPr>
            <p:cNvGrpSpPr/>
            <p:nvPr/>
          </p:nvGrpSpPr>
          <p:grpSpPr>
            <a:xfrm rot="-3360000">
              <a:off x="7019163" y="2913506"/>
              <a:ext cx="341376" cy="103632"/>
              <a:chOff x="6988683" y="2346578"/>
              <a:chExt cx="341376" cy="103632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DEE60F08-5F0F-AEDF-B708-44CA792610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346578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8480CD89-8339-3755-B8FF-B1B4E982CF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444114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1BED26C-E87E-C690-E89F-71FAE7EC991F}"/>
                </a:ext>
              </a:extLst>
            </p:cNvPr>
            <p:cNvGrpSpPr/>
            <p:nvPr/>
          </p:nvGrpSpPr>
          <p:grpSpPr>
            <a:xfrm rot="3120000">
              <a:off x="7842123" y="2907410"/>
              <a:ext cx="341376" cy="103632"/>
              <a:chOff x="6988683" y="2346578"/>
              <a:chExt cx="341376" cy="103632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7FA090AB-9FC6-2D24-EC38-9F4AEE405A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346578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AE2F7933-99A7-A702-3706-8D4D71CE63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444114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BD93717-3A24-423D-D61A-B871D6F941DC}"/>
                </a:ext>
              </a:extLst>
            </p:cNvPr>
            <p:cNvGrpSpPr/>
            <p:nvPr/>
          </p:nvGrpSpPr>
          <p:grpSpPr>
            <a:xfrm>
              <a:off x="8159115" y="2358770"/>
              <a:ext cx="341376" cy="103632"/>
              <a:chOff x="6988683" y="2346578"/>
              <a:chExt cx="341376" cy="103632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F49C1DF7-0BB8-A409-EE03-34474A0180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346578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16720306-BE27-0A4F-6A7D-3161E9600C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444114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097A4A3-E846-310A-C349-BB23A0DDC641}"/>
              </a:ext>
            </a:extLst>
          </p:cNvPr>
          <p:cNvSpPr txBox="1"/>
          <p:nvPr/>
        </p:nvSpPr>
        <p:spPr>
          <a:xfrm>
            <a:off x="7194477" y="596808"/>
            <a:ext cx="11059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MPC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2263431-8615-6FB2-D65F-060CBA79BC94}"/>
              </a:ext>
            </a:extLst>
          </p:cNvPr>
          <p:cNvSpPr/>
          <p:nvPr/>
        </p:nvSpPr>
        <p:spPr>
          <a:xfrm>
            <a:off x="7195503" y="599021"/>
            <a:ext cx="4370831" cy="227380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63375-935D-9E8C-74C5-A4B7893AE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1E50D4DA-FA6F-EF61-682F-5FA5A7830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8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D774F-A35D-103D-7DF0-595666249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MPC 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19B17-D56D-DFE7-9F80-54829E258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Allows N parties P</a:t>
            </a:r>
            <a:r>
              <a:rPr lang="en-US" baseline="-25000" dirty="0">
                <a:cs typeface="Calibri"/>
              </a:rPr>
              <a:t>1</a:t>
            </a:r>
            <a:r>
              <a:rPr lang="en-US" dirty="0">
                <a:cs typeface="Calibri"/>
              </a:rPr>
              <a:t>, … ,P</a:t>
            </a:r>
            <a:r>
              <a:rPr lang="en-US" baseline="-25000" dirty="0">
                <a:cs typeface="Calibri"/>
              </a:rPr>
              <a:t>N</a:t>
            </a:r>
            <a:r>
              <a:rPr lang="en-US" dirty="0">
                <a:cs typeface="Calibri"/>
              </a:rPr>
              <a:t> with inputs x</a:t>
            </a:r>
            <a:r>
              <a:rPr lang="en-US" baseline="-25000" dirty="0">
                <a:cs typeface="Calibri"/>
              </a:rPr>
              <a:t>1</a:t>
            </a:r>
            <a:r>
              <a:rPr lang="en-US" dirty="0">
                <a:cs typeface="Calibri"/>
              </a:rPr>
              <a:t>, … , </a:t>
            </a:r>
            <a:r>
              <a:rPr lang="en-US" dirty="0" err="1">
                <a:cs typeface="Calibri"/>
              </a:rPr>
              <a:t>x</a:t>
            </a:r>
            <a:r>
              <a:rPr lang="en-US" baseline="-25000" dirty="0" err="1">
                <a:cs typeface="Calibri"/>
              </a:rPr>
              <a:t>N</a:t>
            </a:r>
            <a:r>
              <a:rPr lang="en-US" dirty="0">
                <a:cs typeface="Calibri"/>
              </a:rPr>
              <a:t> to jointly compute a function F(x</a:t>
            </a:r>
            <a:r>
              <a:rPr lang="en-US" sz="1900" baseline="-25000" dirty="0">
                <a:cs typeface="Calibri"/>
              </a:rPr>
              <a:t>1</a:t>
            </a:r>
            <a:r>
              <a:rPr lang="en-US" dirty="0">
                <a:cs typeface="Calibri"/>
              </a:rPr>
              <a:t>, … , </a:t>
            </a:r>
            <a:r>
              <a:rPr lang="en-US" dirty="0" err="1">
                <a:cs typeface="Calibri"/>
              </a:rPr>
              <a:t>x</a:t>
            </a:r>
            <a:r>
              <a:rPr lang="en-US" sz="1900" baseline="-25000" dirty="0" err="1">
                <a:cs typeface="Calibri"/>
              </a:rPr>
              <a:t>N</a:t>
            </a:r>
            <a:r>
              <a:rPr lang="en-US" dirty="0">
                <a:cs typeface="Calibri"/>
              </a:rPr>
              <a:t>) = y such that</a:t>
            </a:r>
          </a:p>
          <a:p>
            <a:r>
              <a:rPr lang="en-US" dirty="0">
                <a:cs typeface="Calibri"/>
              </a:rPr>
              <a:t>all parties learn the outcome y </a:t>
            </a:r>
          </a:p>
          <a:p>
            <a:r>
              <a:rPr lang="en-US" dirty="0">
                <a:cs typeface="Calibri"/>
              </a:rPr>
              <a:t>but nothing beyond that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02F1443-1DE5-4251-8331-D7C416F03101}"/>
              </a:ext>
            </a:extLst>
          </p:cNvPr>
          <p:cNvGrpSpPr/>
          <p:nvPr/>
        </p:nvGrpSpPr>
        <p:grpSpPr>
          <a:xfrm>
            <a:off x="7670514" y="3816444"/>
            <a:ext cx="3437550" cy="2003060"/>
            <a:chOff x="5900549" y="1426085"/>
            <a:chExt cx="3437550" cy="20030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A0C9FA7-A9FB-5189-923F-C64E629DBA1F}"/>
                </a:ext>
              </a:extLst>
            </p:cNvPr>
            <p:cNvSpPr txBox="1"/>
            <p:nvPr/>
          </p:nvSpPr>
          <p:spPr>
            <a:xfrm>
              <a:off x="7162421" y="1426085"/>
              <a:ext cx="87723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>
                  <a:ea typeface="Calibri"/>
                  <a:cs typeface="Calibri"/>
                </a:rPr>
                <a:t>P</a:t>
              </a:r>
              <a:r>
                <a:rPr lang="en-US" b="1" baseline="-25000" dirty="0">
                  <a:ea typeface="Calibri"/>
                  <a:cs typeface="Calibri"/>
                </a:rPr>
                <a:t>1</a:t>
              </a:r>
              <a:r>
                <a:rPr lang="en-US" b="1" dirty="0">
                  <a:ea typeface="Calibri"/>
                  <a:cs typeface="Calibri"/>
                </a:rPr>
                <a:t>([x]</a:t>
              </a:r>
              <a:r>
                <a:rPr lang="en-US" b="1" baseline="-25000" dirty="0">
                  <a:ea typeface="Calibri"/>
                  <a:cs typeface="Calibri"/>
                </a:rPr>
                <a:t>1</a:t>
              </a:r>
              <a:r>
                <a:rPr lang="en-US" b="1" dirty="0">
                  <a:ea typeface="Calibri"/>
                  <a:cs typeface="Calibri"/>
                </a:rPr>
                <a:t>)</a:t>
              </a:r>
              <a:endParaRPr lang="en-US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4057D06-88E6-22B2-ACBE-A0B8E8EC0B66}"/>
                </a:ext>
              </a:extLst>
            </p:cNvPr>
            <p:cNvSpPr txBox="1"/>
            <p:nvPr/>
          </p:nvSpPr>
          <p:spPr>
            <a:xfrm>
              <a:off x="8460869" y="2224661"/>
              <a:ext cx="87723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>
                  <a:ea typeface="Calibri"/>
                  <a:cs typeface="Calibri"/>
                </a:rPr>
                <a:t>P</a:t>
              </a:r>
              <a:r>
                <a:rPr lang="en-US" b="1" baseline="-25000" dirty="0">
                  <a:ea typeface="Calibri"/>
                  <a:cs typeface="Calibri"/>
                </a:rPr>
                <a:t>2</a:t>
              </a:r>
              <a:r>
                <a:rPr lang="en-US" b="1" dirty="0">
                  <a:ea typeface="Calibri"/>
                  <a:cs typeface="Calibri"/>
                </a:rPr>
                <a:t>([x]</a:t>
              </a:r>
              <a:r>
                <a:rPr lang="en-US" b="1" baseline="-25000" dirty="0">
                  <a:ea typeface="Calibri"/>
                  <a:cs typeface="Calibri"/>
                </a:rPr>
                <a:t>2</a:t>
              </a:r>
              <a:r>
                <a:rPr lang="en-US" b="1" dirty="0">
                  <a:ea typeface="Calibri"/>
                  <a:cs typeface="Calibri"/>
                </a:rPr>
                <a:t>)</a:t>
              </a:r>
              <a:endParaRPr lang="en-US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5EA7BAA-2395-1C9A-0E53-8F0FB552BA28}"/>
                </a:ext>
              </a:extLst>
            </p:cNvPr>
            <p:cNvSpPr txBox="1"/>
            <p:nvPr/>
          </p:nvSpPr>
          <p:spPr>
            <a:xfrm>
              <a:off x="5900549" y="2206373"/>
              <a:ext cx="87723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>
                  <a:ea typeface="Calibri"/>
                  <a:cs typeface="Calibri"/>
                </a:rPr>
                <a:t>P</a:t>
              </a:r>
              <a:r>
                <a:rPr lang="en-US" b="1" baseline="-25000" dirty="0">
                  <a:ea typeface="Calibri"/>
                  <a:cs typeface="Calibri"/>
                </a:rPr>
                <a:t>5</a:t>
              </a:r>
              <a:r>
                <a:rPr lang="en-US" b="1" dirty="0">
                  <a:ea typeface="Calibri"/>
                  <a:cs typeface="Calibri"/>
                </a:rPr>
                <a:t>([x]</a:t>
              </a:r>
              <a:r>
                <a:rPr lang="en-US" b="1" baseline="-25000" dirty="0">
                  <a:ea typeface="Calibri"/>
                  <a:cs typeface="Calibri"/>
                </a:rPr>
                <a:t>5</a:t>
              </a:r>
              <a:r>
                <a:rPr lang="en-US" b="1" dirty="0">
                  <a:ea typeface="Calibri"/>
                  <a:cs typeface="Calibri"/>
                </a:rPr>
                <a:t>)</a:t>
              </a:r>
              <a:endParaRPr lang="en-US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CBE7F5-D030-1A45-C1C0-5124622E3E68}"/>
                </a:ext>
              </a:extLst>
            </p:cNvPr>
            <p:cNvSpPr txBox="1"/>
            <p:nvPr/>
          </p:nvSpPr>
          <p:spPr>
            <a:xfrm>
              <a:off x="6510149" y="3059813"/>
              <a:ext cx="87723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>
                  <a:ea typeface="Calibri"/>
                  <a:cs typeface="Calibri"/>
                </a:rPr>
                <a:t>P</a:t>
              </a:r>
              <a:r>
                <a:rPr lang="en-US" b="1" baseline="-25000" dirty="0">
                  <a:ea typeface="Calibri"/>
                  <a:cs typeface="Calibri"/>
                </a:rPr>
                <a:t>4</a:t>
              </a:r>
              <a:r>
                <a:rPr lang="en-US" b="1" dirty="0">
                  <a:ea typeface="Calibri"/>
                  <a:cs typeface="Calibri"/>
                </a:rPr>
                <a:t>([x]</a:t>
              </a:r>
              <a:r>
                <a:rPr lang="en-US" b="1" baseline="-25000" dirty="0">
                  <a:ea typeface="Calibri"/>
                  <a:cs typeface="Calibri"/>
                </a:rPr>
                <a:t>4</a:t>
              </a:r>
              <a:r>
                <a:rPr lang="en-US" b="1" dirty="0">
                  <a:ea typeface="Calibri"/>
                  <a:cs typeface="Calibri"/>
                </a:rPr>
                <a:t>)</a:t>
              </a:r>
              <a:endParaRPr lang="en-US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265EDF5-C637-DB26-951C-E1B699540A39}"/>
                </a:ext>
              </a:extLst>
            </p:cNvPr>
            <p:cNvSpPr txBox="1"/>
            <p:nvPr/>
          </p:nvSpPr>
          <p:spPr>
            <a:xfrm>
              <a:off x="7814693" y="3059813"/>
              <a:ext cx="877230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="1" dirty="0">
                  <a:ea typeface="Calibri"/>
                  <a:cs typeface="Calibri"/>
                </a:rPr>
                <a:t>P</a:t>
              </a:r>
              <a:r>
                <a:rPr lang="en-US" b="1" baseline="-25000" dirty="0">
                  <a:ea typeface="Calibri"/>
                  <a:cs typeface="Calibri"/>
                </a:rPr>
                <a:t>3</a:t>
              </a:r>
              <a:r>
                <a:rPr lang="en-US" b="1" dirty="0">
                  <a:ea typeface="Calibri"/>
                  <a:cs typeface="Calibri"/>
                </a:rPr>
                <a:t>([x]</a:t>
              </a:r>
              <a:r>
                <a:rPr lang="en-US" b="1" baseline="-25000" dirty="0">
                  <a:ea typeface="Calibri"/>
                  <a:cs typeface="Calibri"/>
                </a:rPr>
                <a:t>3</a:t>
              </a:r>
              <a:r>
                <a:rPr lang="en-US" b="1" dirty="0">
                  <a:ea typeface="Calibri"/>
                  <a:cs typeface="Calibri"/>
                </a:rPr>
                <a:t>)</a:t>
              </a:r>
              <a:endParaRPr lang="en-US" dirty="0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B5A69AED-71CF-5938-7A89-2E9F69ADFAED}"/>
                </a:ext>
              </a:extLst>
            </p:cNvPr>
            <p:cNvSpPr/>
            <p:nvPr/>
          </p:nvSpPr>
          <p:spPr>
            <a:xfrm>
              <a:off x="7099574" y="2121407"/>
              <a:ext cx="987551" cy="719328"/>
            </a:xfrm>
            <a:prstGeom prst="clou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C790AF8-0D38-DDE2-2311-F347DDEBA11A}"/>
                </a:ext>
              </a:extLst>
            </p:cNvPr>
            <p:cNvGrpSpPr/>
            <p:nvPr/>
          </p:nvGrpSpPr>
          <p:grpSpPr>
            <a:xfrm>
              <a:off x="6720459" y="2358770"/>
              <a:ext cx="341376" cy="103632"/>
              <a:chOff x="6988683" y="2346578"/>
              <a:chExt cx="341376" cy="103632"/>
            </a:xfrm>
          </p:grpSpPr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8D4710CE-B2CA-5141-A2B4-7768A57AB5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346578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D8A66017-71BA-9364-4D8B-CC052CD5F9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444114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00B81BB-AE44-A939-76FD-1A2949766622}"/>
                </a:ext>
              </a:extLst>
            </p:cNvPr>
            <p:cNvGrpSpPr/>
            <p:nvPr/>
          </p:nvGrpSpPr>
          <p:grpSpPr>
            <a:xfrm rot="5400000">
              <a:off x="7427594" y="1895474"/>
              <a:ext cx="341376" cy="103632"/>
              <a:chOff x="6988683" y="2346578"/>
              <a:chExt cx="341376" cy="103632"/>
            </a:xfrm>
          </p:grpSpPr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D9FF4F9C-D5C7-62F8-8A2A-9F934E6359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346578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3FADF873-CC9C-A961-0D49-4EFD2DEBC6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444114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29B8215-28C6-BE67-09D3-F08EE12AE611}"/>
                </a:ext>
              </a:extLst>
            </p:cNvPr>
            <p:cNvGrpSpPr/>
            <p:nvPr/>
          </p:nvGrpSpPr>
          <p:grpSpPr>
            <a:xfrm rot="-3360000">
              <a:off x="7019163" y="2913506"/>
              <a:ext cx="341376" cy="103632"/>
              <a:chOff x="6988683" y="2346578"/>
              <a:chExt cx="341376" cy="103632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9768A5D3-73C9-044F-0E1B-784509AAF6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346578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C44AAC67-B14B-82D0-9D3C-DD0AA898E2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444114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44371FF-3340-3D4D-43C8-77AD16AAE3AD}"/>
                </a:ext>
              </a:extLst>
            </p:cNvPr>
            <p:cNvGrpSpPr/>
            <p:nvPr/>
          </p:nvGrpSpPr>
          <p:grpSpPr>
            <a:xfrm rot="3120000">
              <a:off x="7842123" y="2907410"/>
              <a:ext cx="341376" cy="103632"/>
              <a:chOff x="6988683" y="2346578"/>
              <a:chExt cx="341376" cy="103632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DCF24E8C-28DA-AB5E-3330-DAA9F48A08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346578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51FFF6E3-3FF9-25C4-90A6-7AA83C1724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444114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EBE8E34-1A08-E79A-C070-10B0715DB0B9}"/>
                </a:ext>
              </a:extLst>
            </p:cNvPr>
            <p:cNvGrpSpPr/>
            <p:nvPr/>
          </p:nvGrpSpPr>
          <p:grpSpPr>
            <a:xfrm>
              <a:off x="8159115" y="2358770"/>
              <a:ext cx="341376" cy="103632"/>
              <a:chOff x="6988683" y="2346578"/>
              <a:chExt cx="341376" cy="103632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52618124-D24E-5AA3-527F-E0028A53DA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346578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E24D2D88-DCCC-8766-BC52-1A4B091AE5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8683" y="2444114"/>
                <a:ext cx="341376" cy="6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CC62433-C6EF-3580-85C2-AF36A445A7E9}"/>
              </a:ext>
            </a:extLst>
          </p:cNvPr>
          <p:cNvSpPr txBox="1"/>
          <p:nvPr/>
        </p:nvSpPr>
        <p:spPr>
          <a:xfrm>
            <a:off x="7208458" y="3770643"/>
            <a:ext cx="11059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</a:rPr>
              <a:t>MPC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64DF03D-2EB0-71E8-5363-5240B68DBEA4}"/>
              </a:ext>
            </a:extLst>
          </p:cNvPr>
          <p:cNvSpPr/>
          <p:nvPr/>
        </p:nvSpPr>
        <p:spPr>
          <a:xfrm>
            <a:off x="7209484" y="3772856"/>
            <a:ext cx="4370831" cy="227380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E019A-606E-33FB-BC50-311CF72E4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A985E175-DA64-1BE3-C781-1BF763C5C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09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A731D-CAE8-5DC7-DAC2-E49EAE8C9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Example: Price negotiations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7048F-4F59-E974-8F85-771B2B8B3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/>
              </a:rPr>
              <a:t>Buyer &amp; Seller compute if they can agree on price X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cs typeface="Calibri"/>
              </a:rPr>
              <a:t>Logical AND of "willingness"</a:t>
            </a:r>
          </a:p>
          <a:p>
            <a:r>
              <a:rPr lang="en-US" dirty="0">
                <a:cs typeface="Calibri"/>
              </a:rPr>
              <a:t>If you do not agree, you do not learn the other party's decision!</a:t>
            </a:r>
          </a:p>
          <a:p>
            <a:r>
              <a:rPr lang="en-US" dirty="0">
                <a:cs typeface="Calibri"/>
              </a:rPr>
              <a:t>Prevents pushing up / down to limit of other party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FD88A-77A7-1674-390C-6B4E7C61E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https://huelsing.net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59228-5947-94E3-278F-55110404D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33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TemplafySlideFormConfiguration><![CDATA[{"formFields":[{"required":false,"placeholder":"","lines":1,"shareValue":false,"type":"textBox","name":"Title","label":"Title"},{"required":false,"placeholder":"Write a subtitle or a date here","lines":1,"shareValue":false,"type":"textBox","name":"Subtitle","label":"Subtitle"}],"formDataEntries":[]}]]></TemplafySlideFormConfiguration>
</file>

<file path=customXml/item2.xml><?xml version="1.0" encoding="utf-8"?>
<TemplafySlideTemplateConfiguration><![CDATA[{"slideVersion":1,"isValidatorEnabled":false,"isLocked":false,"elementsMetadata":[{"type":"shape","elementConfiguration":{"binding":"{{UserProfile.Department}}","visibility":"","type":"text","disableUpdates":false}},{"type":"shape","elementConfiguration":{"binding":"{{UserProfile.DisplayName}}, {{UserProfile.JobTitle}}","visibility":"","type":"text","disableUpdates":false}},{"type":"shape","elementConfiguration":{"binding":"{{Form.Title}}","visibility":"","type":"text","disableUpdates":false}},{"type":"shape","elementConfiguration":{"binding":"{{Form.Subtitle}}","visibility":"","type":"text","disableUpdates":false}}],"slideId":"638158504370277530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A95C8A1A-AF4E-41BA-BEE0-E3325945FB80}">
  <ds:schemaRefs/>
</ds:datastoreItem>
</file>

<file path=customXml/itemProps2.xml><?xml version="1.0" encoding="utf-8"?>
<ds:datastoreItem xmlns:ds="http://schemas.openxmlformats.org/officeDocument/2006/customXml" ds:itemID="{4B751E09-5DE5-460F-8189-3442EAA0C373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69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Signatures from identification,  MPCitH, and more</vt:lpstr>
      <vt:lpstr>PQ Signatures</vt:lpstr>
      <vt:lpstr>Syndrome Decoding in the Head (FJR22)</vt:lpstr>
      <vt:lpstr>Outline</vt:lpstr>
      <vt:lpstr>Outline</vt:lpstr>
      <vt:lpstr>OWF</vt:lpstr>
      <vt:lpstr>(secure) Multi-Party Computation</vt:lpstr>
      <vt:lpstr>MPC </vt:lpstr>
      <vt:lpstr>Example: Price negotiations</vt:lpstr>
      <vt:lpstr>MPC </vt:lpstr>
      <vt:lpstr>(additive) Secret Sharing Scheme (SSS)</vt:lpstr>
      <vt:lpstr>MPC for additive SSS</vt:lpstr>
      <vt:lpstr>MPC for additive SSS</vt:lpstr>
      <vt:lpstr>Share multiplication</vt:lpstr>
      <vt:lpstr>Verifying multiplication</vt:lpstr>
      <vt:lpstr>Verifying multiplication – Correctness</vt:lpstr>
      <vt:lpstr>Verifying multiplication – Soundness</vt:lpstr>
      <vt:lpstr>Verifying multiplication – Soundness</vt:lpstr>
      <vt:lpstr>Verifying multiplication – Soundness</vt:lpstr>
      <vt:lpstr>Verifying multiplication – Soundness</vt:lpstr>
      <vt:lpstr>Verifying multiplication – Soundness</vt:lpstr>
      <vt:lpstr>Function to circuit - Examples</vt:lpstr>
      <vt:lpstr>Function to circuit: SDitH (FJR'22)</vt:lpstr>
      <vt:lpstr>Function to circuit: SDitH (FJR'22)</vt:lpstr>
      <vt:lpstr>Function to circuit: SDitH (FJR'22)</vt:lpstr>
      <vt:lpstr>SDitH – Implicit Equation Check</vt:lpstr>
      <vt:lpstr>SDitH – Weight check</vt:lpstr>
      <vt:lpstr>SDitH – MPC circuit</vt:lpstr>
      <vt:lpstr>Identification Schemes</vt:lpstr>
      <vt:lpstr>Identification Schemes (IDS) / Zero-knowledge proofs (ZKP)</vt:lpstr>
      <vt:lpstr>Identification schemes (3-round, public coin)</vt:lpstr>
      <vt:lpstr>The case of Sudoku</vt:lpstr>
      <vt:lpstr>The case of Sudoku</vt:lpstr>
      <vt:lpstr>The case of Sudoku</vt:lpstr>
      <vt:lpstr>The case of Sudoku</vt:lpstr>
      <vt:lpstr>The case of Sudoku</vt:lpstr>
      <vt:lpstr>The case of Sudoku</vt:lpstr>
      <vt:lpstr>The case of Sudoku</vt:lpstr>
      <vt:lpstr>The case of Sudoku</vt:lpstr>
      <vt:lpstr>The case of Sudoku</vt:lpstr>
      <vt:lpstr>The case of Sudoku - Implications</vt:lpstr>
      <vt:lpstr>Identification schemes (3-round, public coin)</vt:lpstr>
      <vt:lpstr>Security Properties</vt:lpstr>
      <vt:lpstr>Identification schemes (5-round, public coin)</vt:lpstr>
      <vt:lpstr>More notes on IDS</vt:lpstr>
      <vt:lpstr>MPC in the Head</vt:lpstr>
      <vt:lpstr>MPCitH for PQ-identification (Y. Ishai, E. Kushilevitz, R. Ostrovsky, and A. Sahai. “Zero-knowledge from secure multiparty computation”. STOC'07)</vt:lpstr>
      <vt:lpstr>High-level idea</vt:lpstr>
      <vt:lpstr>Security  - Soundness</vt:lpstr>
      <vt:lpstr>Security  - Soundness</vt:lpstr>
      <vt:lpstr>Security  - Soundness</vt:lpstr>
      <vt:lpstr>Security  - Soundness </vt:lpstr>
      <vt:lpstr>Security  - HVZK </vt:lpstr>
      <vt:lpstr>Real life...  </vt:lpstr>
      <vt:lpstr>Commit</vt:lpstr>
      <vt:lpstr>Challenge 1</vt:lpstr>
      <vt:lpstr>Response 1</vt:lpstr>
      <vt:lpstr>Challenge 2</vt:lpstr>
      <vt:lpstr>Response 2</vt:lpstr>
      <vt:lpstr>Verify</vt:lpstr>
      <vt:lpstr>Impact on security</vt:lpstr>
      <vt:lpstr>Optimizations</vt:lpstr>
      <vt:lpstr>Hypercube verification</vt:lpstr>
      <vt:lpstr>Fiat-Shamir</vt:lpstr>
      <vt:lpstr>Fiat-Shamir Signatures</vt:lpstr>
      <vt:lpstr>Why is this secure?</vt:lpstr>
      <vt:lpstr>SDitH in the QROM (Aguilar-Melchor, Hülsing, Joseph, Majenz, Ronen, Yue. SDitH in the QROM. Asiacrypt'23)</vt:lpstr>
      <vt:lpstr>Summary</vt:lpstr>
      <vt:lpstr>Conclusion 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2125</cp:revision>
  <dcterms:created xsi:type="dcterms:W3CDTF">2024-01-09T10:50:54Z</dcterms:created>
  <dcterms:modified xsi:type="dcterms:W3CDTF">2024-03-12T14:43:44Z</dcterms:modified>
</cp:coreProperties>
</file>