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257" r:id="rId2"/>
    <p:sldId id="259" r:id="rId3"/>
    <p:sldId id="261" r:id="rId4"/>
    <p:sldId id="348" r:id="rId5"/>
    <p:sldId id="322" r:id="rId6"/>
    <p:sldId id="323" r:id="rId7"/>
    <p:sldId id="324" r:id="rId8"/>
    <p:sldId id="325" r:id="rId9"/>
    <p:sldId id="354" r:id="rId10"/>
    <p:sldId id="355" r:id="rId11"/>
    <p:sldId id="349" r:id="rId12"/>
    <p:sldId id="350" r:id="rId13"/>
    <p:sldId id="351" r:id="rId14"/>
    <p:sldId id="352" r:id="rId15"/>
    <p:sldId id="262" r:id="rId16"/>
    <p:sldId id="263" r:id="rId17"/>
    <p:sldId id="267" r:id="rId18"/>
    <p:sldId id="268" r:id="rId19"/>
    <p:sldId id="332" r:id="rId20"/>
    <p:sldId id="328" r:id="rId21"/>
    <p:sldId id="269" r:id="rId22"/>
    <p:sldId id="329" r:id="rId23"/>
    <p:sldId id="330" r:id="rId24"/>
    <p:sldId id="275" r:id="rId25"/>
    <p:sldId id="343" r:id="rId26"/>
    <p:sldId id="276" r:id="rId27"/>
    <p:sldId id="344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339" r:id="rId37"/>
    <p:sldId id="340" r:id="rId38"/>
    <p:sldId id="341" r:id="rId39"/>
    <p:sldId id="396" r:id="rId40"/>
    <p:sldId id="398" r:id="rId41"/>
    <p:sldId id="399" r:id="rId42"/>
    <p:sldId id="400" r:id="rId43"/>
    <p:sldId id="413" r:id="rId44"/>
    <p:sldId id="379" r:id="rId45"/>
    <p:sldId id="392" r:id="rId46"/>
    <p:sldId id="384" r:id="rId47"/>
    <p:sldId id="412" r:id="rId48"/>
    <p:sldId id="414" r:id="rId49"/>
    <p:sldId id="415" r:id="rId50"/>
    <p:sldId id="437" r:id="rId51"/>
    <p:sldId id="378" r:id="rId52"/>
    <p:sldId id="356" r:id="rId53"/>
    <p:sldId id="345" r:id="rId54"/>
    <p:sldId id="394" r:id="rId55"/>
    <p:sldId id="395" r:id="rId56"/>
    <p:sldId id="306" r:id="rId57"/>
    <p:sldId id="307" r:id="rId58"/>
    <p:sldId id="308" r:id="rId59"/>
    <p:sldId id="309" r:id="rId60"/>
    <p:sldId id="310" r:id="rId61"/>
    <p:sldId id="311" r:id="rId62"/>
    <p:sldId id="393" r:id="rId63"/>
    <p:sldId id="312" r:id="rId64"/>
    <p:sldId id="342" r:id="rId65"/>
    <p:sldId id="401" r:id="rId66"/>
    <p:sldId id="402" r:id="rId67"/>
    <p:sldId id="410" r:id="rId68"/>
    <p:sldId id="403" r:id="rId69"/>
    <p:sldId id="404" r:id="rId70"/>
    <p:sldId id="405" r:id="rId71"/>
    <p:sldId id="406" r:id="rId72"/>
    <p:sldId id="407" r:id="rId73"/>
    <p:sldId id="409" r:id="rId74"/>
    <p:sldId id="411" r:id="rId75"/>
    <p:sldId id="391" r:id="rId76"/>
    <p:sldId id="321" r:id="rId77"/>
    <p:sldId id="416" r:id="rId78"/>
    <p:sldId id="417" r:id="rId79"/>
    <p:sldId id="418" r:id="rId80"/>
    <p:sldId id="419" r:id="rId81"/>
    <p:sldId id="420" r:id="rId82"/>
    <p:sldId id="421" r:id="rId83"/>
    <p:sldId id="422" r:id="rId84"/>
    <p:sldId id="423" r:id="rId85"/>
    <p:sldId id="424" r:id="rId86"/>
    <p:sldId id="425" r:id="rId87"/>
    <p:sldId id="426" r:id="rId88"/>
    <p:sldId id="427" r:id="rId89"/>
    <p:sldId id="428" r:id="rId90"/>
    <p:sldId id="429" r:id="rId91"/>
    <p:sldId id="430" r:id="rId92"/>
    <p:sldId id="431" r:id="rId93"/>
    <p:sldId id="432" r:id="rId94"/>
    <p:sldId id="433" r:id="rId95"/>
    <p:sldId id="434" r:id="rId96"/>
    <p:sldId id="435" r:id="rId97"/>
    <p:sldId id="436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31B61-8117-3B66-F5CC-E17A1A3B0574}" v="43" dt="2024-03-13T11:23:54.551"/>
    <p1510:client id="{ACC13DBD-D0C2-4F95-2C6B-66195D62F967}" v="395" dt="2024-03-11T12:36:37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B81D0-1B2B-41DF-8D04-8E3B86ED5DC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05B7FE56-DE2E-4545-B246-FC1C7663D6B1}">
      <dgm:prSet/>
      <dgm:spPr/>
      <dgm:t>
        <a:bodyPr/>
        <a:lstStyle/>
        <a:p>
          <a:pPr rtl="0"/>
          <a:r>
            <a:rPr lang="en-US" dirty="0"/>
            <a:t>Post quantum</a:t>
          </a:r>
          <a:endParaRPr lang="de-DE" dirty="0"/>
        </a:p>
      </dgm:t>
    </dgm:pt>
    <dgm:pt modelId="{230036BB-DDA8-4BBC-8BD9-F6F2A5758973}" type="sibTrans" cxnId="{EFF2FCDB-DC61-46D2-B767-38A651E6F100}">
      <dgm:prSet/>
      <dgm:spPr/>
      <dgm:t>
        <a:bodyPr/>
        <a:lstStyle/>
        <a:p>
          <a:endParaRPr lang="de-DE"/>
        </a:p>
      </dgm:t>
    </dgm:pt>
    <dgm:pt modelId="{2F3DA82B-D7B3-4EB4-9A55-2021AF94BD1A}" type="parTrans" cxnId="{EFF2FCDB-DC61-46D2-B767-38A651E6F100}">
      <dgm:prSet/>
      <dgm:spPr/>
      <dgm:t>
        <a:bodyPr/>
        <a:lstStyle/>
        <a:p>
          <a:endParaRPr lang="de-DE"/>
        </a:p>
      </dgm:t>
    </dgm:pt>
    <dgm:pt modelId="{4F2DD670-B497-4083-ABD1-7DE8ED43F049}">
      <dgm:prSet/>
      <dgm:spPr/>
      <dgm:t>
        <a:bodyPr/>
        <a:lstStyle/>
        <a:p>
          <a:pPr rtl="0"/>
          <a:r>
            <a:rPr lang="en-US" dirty="0"/>
            <a:t>Only secure hash function</a:t>
          </a:r>
          <a:endParaRPr lang="de-DE" dirty="0"/>
        </a:p>
      </dgm:t>
    </dgm:pt>
    <dgm:pt modelId="{5A5FA58D-F7C2-4E28-9F0E-43B0544D5593}" type="parTrans" cxnId="{A31BF2D4-02A5-4EC3-AEAC-0D9D60FAB0B8}">
      <dgm:prSet/>
      <dgm:spPr/>
      <dgm:t>
        <a:bodyPr/>
        <a:lstStyle/>
        <a:p>
          <a:endParaRPr lang="en-US"/>
        </a:p>
      </dgm:t>
    </dgm:pt>
    <dgm:pt modelId="{1AF4BEAD-F945-49B7-BDF2-51E496DB2CDB}" type="sibTrans" cxnId="{A31BF2D4-02A5-4EC3-AEAC-0D9D60FAB0B8}">
      <dgm:prSet/>
      <dgm:spPr/>
      <dgm:t>
        <a:bodyPr/>
        <a:lstStyle/>
        <a:p>
          <a:endParaRPr lang="en-US"/>
        </a:p>
      </dgm:t>
    </dgm:pt>
    <dgm:pt modelId="{A92A88D6-2727-4E75-A28A-5B04E4A3B624}">
      <dgm:prSet/>
      <dgm:spPr/>
      <dgm:t>
        <a:bodyPr/>
        <a:lstStyle/>
        <a:p>
          <a:pPr rtl="0"/>
          <a:r>
            <a:rPr lang="de-DE" dirty="0"/>
            <a:t>Security well understood</a:t>
          </a:r>
        </a:p>
      </dgm:t>
    </dgm:pt>
    <dgm:pt modelId="{22E0D34C-E792-43F9-85F1-D3EA0A7B0BE3}" type="parTrans" cxnId="{F5C72B25-68DD-4967-A418-54EC51BB1B03}">
      <dgm:prSet/>
      <dgm:spPr/>
      <dgm:t>
        <a:bodyPr/>
        <a:lstStyle/>
        <a:p>
          <a:endParaRPr lang="en-US"/>
        </a:p>
      </dgm:t>
    </dgm:pt>
    <dgm:pt modelId="{025A8ED2-1E9C-4CC9-86CD-ADF7F4A57EB9}" type="sibTrans" cxnId="{F5C72B25-68DD-4967-A418-54EC51BB1B03}">
      <dgm:prSet/>
      <dgm:spPr/>
      <dgm:t>
        <a:bodyPr/>
        <a:lstStyle/>
        <a:p>
          <a:endParaRPr lang="en-US"/>
        </a:p>
      </dgm:t>
    </dgm:pt>
    <dgm:pt modelId="{56282E20-C5F6-49F7-B7B4-D3DE498565C1}">
      <dgm:prSet/>
      <dgm:spPr/>
      <dgm:t>
        <a:bodyPr/>
        <a:lstStyle/>
        <a:p>
          <a:pPr rtl="0"/>
          <a:r>
            <a:rPr lang="en-US" dirty="0"/>
            <a:t>Fast</a:t>
          </a:r>
          <a:endParaRPr lang="de-DE" dirty="0"/>
        </a:p>
      </dgm:t>
    </dgm:pt>
    <dgm:pt modelId="{3F9858D6-6C33-4DBE-8092-EB3BEF2FE718}" type="parTrans" cxnId="{B81755E0-BB68-4E5C-936E-567D47A7E4FE}">
      <dgm:prSet/>
      <dgm:spPr/>
      <dgm:t>
        <a:bodyPr/>
        <a:lstStyle/>
        <a:p>
          <a:endParaRPr lang="en-US"/>
        </a:p>
      </dgm:t>
    </dgm:pt>
    <dgm:pt modelId="{90E17BAE-0C98-4803-9534-D6E01A881274}" type="sibTrans" cxnId="{B81755E0-BB68-4E5C-936E-567D47A7E4FE}">
      <dgm:prSet/>
      <dgm:spPr/>
      <dgm:t>
        <a:bodyPr/>
        <a:lstStyle/>
        <a:p>
          <a:endParaRPr lang="en-US"/>
        </a:p>
      </dgm:t>
    </dgm:pt>
    <dgm:pt modelId="{403A46E7-BCF3-45B8-A51C-1B6216CACAFA}">
      <dgm:prSet phldr="0"/>
      <dgm:spPr/>
      <dgm:t>
        <a:bodyPr/>
        <a:lstStyle/>
        <a:p>
          <a:r>
            <a:rPr lang="en-US" dirty="0">
              <a:latin typeface="Aptos Display" panose="020F0302020204030204"/>
            </a:rPr>
            <a:t>Standardized</a:t>
          </a:r>
        </a:p>
      </dgm:t>
    </dgm:pt>
    <dgm:pt modelId="{6D2F6B6E-B142-4762-84B1-6898B1F2C033}" type="parTrans" cxnId="{0A774BE4-9BCF-432D-8A37-121EE19713FA}">
      <dgm:prSet/>
      <dgm:spPr/>
    </dgm:pt>
    <dgm:pt modelId="{6166CFDF-D8DA-4007-9342-868FFF449F7D}" type="sibTrans" cxnId="{0A774BE4-9BCF-432D-8A37-121EE19713FA}">
      <dgm:prSet/>
      <dgm:spPr/>
    </dgm:pt>
    <dgm:pt modelId="{9DE7437A-086B-4933-86C0-320C3C8FE8F4}" type="pres">
      <dgm:prSet presAssocID="{D0DB81D0-1B2B-41DF-8D04-8E3B86ED5DCA}" presName="linear" presStyleCnt="0">
        <dgm:presLayoutVars>
          <dgm:animLvl val="lvl"/>
          <dgm:resizeHandles val="exact"/>
        </dgm:presLayoutVars>
      </dgm:prSet>
      <dgm:spPr/>
    </dgm:pt>
    <dgm:pt modelId="{784D702B-B3BF-4A1D-9E4F-E6C0A9772EA4}" type="pres">
      <dgm:prSet presAssocID="{05B7FE56-DE2E-4545-B246-FC1C7663D6B1}" presName="parentText" presStyleLbl="node1" presStyleIdx="0" presStyleCnt="5" custLinFactNeighborY="-69293">
        <dgm:presLayoutVars>
          <dgm:chMax val="0"/>
          <dgm:bulletEnabled val="1"/>
        </dgm:presLayoutVars>
      </dgm:prSet>
      <dgm:spPr/>
    </dgm:pt>
    <dgm:pt modelId="{7CCE156F-BD10-4E88-B2F2-62C1A709D7E4}" type="pres">
      <dgm:prSet presAssocID="{230036BB-DDA8-4BBC-8BD9-F6F2A5758973}" presName="spacer" presStyleCnt="0"/>
      <dgm:spPr/>
    </dgm:pt>
    <dgm:pt modelId="{A09E531A-CFF7-43A9-9417-B045988E5CC7}" type="pres">
      <dgm:prSet presAssocID="{4F2DD670-B497-4083-ABD1-7DE8ED43F04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BAB459-A713-4E7D-BE02-F48B2532712B}" type="pres">
      <dgm:prSet presAssocID="{1AF4BEAD-F945-49B7-BDF2-51E496DB2CDB}" presName="spacer" presStyleCnt="0"/>
      <dgm:spPr/>
    </dgm:pt>
    <dgm:pt modelId="{79D411ED-58C4-4018-8FC4-31BFB9A354AF}" type="pres">
      <dgm:prSet presAssocID="{A92A88D6-2727-4E75-A28A-5B04E4A3B6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8033A7-68B1-4E02-B4EF-F40129DFC12B}" type="pres">
      <dgm:prSet presAssocID="{025A8ED2-1E9C-4CC9-86CD-ADF7F4A57EB9}" presName="spacer" presStyleCnt="0"/>
      <dgm:spPr/>
    </dgm:pt>
    <dgm:pt modelId="{7037522A-AE69-42A5-BC12-F81D199B781D}" type="pres">
      <dgm:prSet presAssocID="{56282E20-C5F6-49F7-B7B4-D3DE498565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8372AD5-0AAF-4DFF-9450-A02D38B667A8}" type="pres">
      <dgm:prSet presAssocID="{90E17BAE-0C98-4803-9534-D6E01A881274}" presName="spacer" presStyleCnt="0"/>
      <dgm:spPr/>
    </dgm:pt>
    <dgm:pt modelId="{7AABD62B-42B3-4801-B92C-E1F13CCBDAA3}" type="pres">
      <dgm:prSet presAssocID="{403A46E7-BCF3-45B8-A51C-1B6216CACA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974D702-1301-484F-9F61-B198793F3219}" type="presOf" srcId="{A92A88D6-2727-4E75-A28A-5B04E4A3B624}" destId="{79D411ED-58C4-4018-8FC4-31BFB9A354AF}" srcOrd="0" destOrd="0" presId="urn:microsoft.com/office/officeart/2005/8/layout/vList2"/>
    <dgm:cxn modelId="{A1B4E524-785A-461A-B3D4-B41822B4335D}" type="presOf" srcId="{D0DB81D0-1B2B-41DF-8D04-8E3B86ED5DCA}" destId="{9DE7437A-086B-4933-86C0-320C3C8FE8F4}" srcOrd="0" destOrd="0" presId="urn:microsoft.com/office/officeart/2005/8/layout/vList2"/>
    <dgm:cxn modelId="{F5C72B25-68DD-4967-A418-54EC51BB1B03}" srcId="{D0DB81D0-1B2B-41DF-8D04-8E3B86ED5DCA}" destId="{A92A88D6-2727-4E75-A28A-5B04E4A3B624}" srcOrd="2" destOrd="0" parTransId="{22E0D34C-E792-43F9-85F1-D3EA0A7B0BE3}" sibTransId="{025A8ED2-1E9C-4CC9-86CD-ADF7F4A57EB9}"/>
    <dgm:cxn modelId="{8F8FA985-81AC-484D-867E-52DAB5C98880}" type="presOf" srcId="{4F2DD670-B497-4083-ABD1-7DE8ED43F049}" destId="{A09E531A-CFF7-43A9-9417-B045988E5CC7}" srcOrd="0" destOrd="0" presId="urn:microsoft.com/office/officeart/2005/8/layout/vList2"/>
    <dgm:cxn modelId="{F40BA0C7-C73D-4362-B923-280B7BCC689E}" type="presOf" srcId="{403A46E7-BCF3-45B8-A51C-1B6216CACAFA}" destId="{7AABD62B-42B3-4801-B92C-E1F13CCBDAA3}" srcOrd="0" destOrd="0" presId="urn:microsoft.com/office/officeart/2005/8/layout/vList2"/>
    <dgm:cxn modelId="{A31BF2D4-02A5-4EC3-AEAC-0D9D60FAB0B8}" srcId="{D0DB81D0-1B2B-41DF-8D04-8E3B86ED5DCA}" destId="{4F2DD670-B497-4083-ABD1-7DE8ED43F049}" srcOrd="1" destOrd="0" parTransId="{5A5FA58D-F7C2-4E28-9F0E-43B0544D5593}" sibTransId="{1AF4BEAD-F945-49B7-BDF2-51E496DB2CDB}"/>
    <dgm:cxn modelId="{EFF2FCDB-DC61-46D2-B767-38A651E6F100}" srcId="{D0DB81D0-1B2B-41DF-8D04-8E3B86ED5DCA}" destId="{05B7FE56-DE2E-4545-B246-FC1C7663D6B1}" srcOrd="0" destOrd="0" parTransId="{2F3DA82B-D7B3-4EB4-9A55-2021AF94BD1A}" sibTransId="{230036BB-DDA8-4BBC-8BD9-F6F2A5758973}"/>
    <dgm:cxn modelId="{ED24F8DF-A31E-4AF1-A37E-7EE8AD53DD1C}" type="presOf" srcId="{05B7FE56-DE2E-4545-B246-FC1C7663D6B1}" destId="{784D702B-B3BF-4A1D-9E4F-E6C0A9772EA4}" srcOrd="0" destOrd="0" presId="urn:microsoft.com/office/officeart/2005/8/layout/vList2"/>
    <dgm:cxn modelId="{B81755E0-BB68-4E5C-936E-567D47A7E4FE}" srcId="{D0DB81D0-1B2B-41DF-8D04-8E3B86ED5DCA}" destId="{56282E20-C5F6-49F7-B7B4-D3DE498565C1}" srcOrd="3" destOrd="0" parTransId="{3F9858D6-6C33-4DBE-8092-EB3BEF2FE718}" sibTransId="{90E17BAE-0C98-4803-9534-D6E01A881274}"/>
    <dgm:cxn modelId="{0A774BE4-9BCF-432D-8A37-121EE19713FA}" srcId="{D0DB81D0-1B2B-41DF-8D04-8E3B86ED5DCA}" destId="{403A46E7-BCF3-45B8-A51C-1B6216CACAFA}" srcOrd="4" destOrd="0" parTransId="{6D2F6B6E-B142-4762-84B1-6898B1F2C033}" sibTransId="{6166CFDF-D8DA-4007-9342-868FFF449F7D}"/>
    <dgm:cxn modelId="{F433EAED-9CF3-44C3-9B96-766683C1709A}" type="presOf" srcId="{56282E20-C5F6-49F7-B7B4-D3DE498565C1}" destId="{7037522A-AE69-42A5-BC12-F81D199B781D}" srcOrd="0" destOrd="0" presId="urn:microsoft.com/office/officeart/2005/8/layout/vList2"/>
    <dgm:cxn modelId="{8E74A3A8-51DF-4D9D-BAA9-9D66A3ADA903}" type="presParOf" srcId="{9DE7437A-086B-4933-86C0-320C3C8FE8F4}" destId="{784D702B-B3BF-4A1D-9E4F-E6C0A9772EA4}" srcOrd="0" destOrd="0" presId="urn:microsoft.com/office/officeart/2005/8/layout/vList2"/>
    <dgm:cxn modelId="{31045E0D-5D32-4EEB-A59E-795C8F2BEFE6}" type="presParOf" srcId="{9DE7437A-086B-4933-86C0-320C3C8FE8F4}" destId="{7CCE156F-BD10-4E88-B2F2-62C1A709D7E4}" srcOrd="1" destOrd="0" presId="urn:microsoft.com/office/officeart/2005/8/layout/vList2"/>
    <dgm:cxn modelId="{3EA6582E-1477-4C2C-9AC8-95A09F1C6F29}" type="presParOf" srcId="{9DE7437A-086B-4933-86C0-320C3C8FE8F4}" destId="{A09E531A-CFF7-43A9-9417-B045988E5CC7}" srcOrd="2" destOrd="0" presId="urn:microsoft.com/office/officeart/2005/8/layout/vList2"/>
    <dgm:cxn modelId="{5E5D95C7-69CF-4588-BED7-D43B2A0A9DBA}" type="presParOf" srcId="{9DE7437A-086B-4933-86C0-320C3C8FE8F4}" destId="{B8BAB459-A713-4E7D-BE02-F48B2532712B}" srcOrd="3" destOrd="0" presId="urn:microsoft.com/office/officeart/2005/8/layout/vList2"/>
    <dgm:cxn modelId="{2A2F3F17-8B6D-404D-865F-E3CFB27C6430}" type="presParOf" srcId="{9DE7437A-086B-4933-86C0-320C3C8FE8F4}" destId="{79D411ED-58C4-4018-8FC4-31BFB9A354AF}" srcOrd="4" destOrd="0" presId="urn:microsoft.com/office/officeart/2005/8/layout/vList2"/>
    <dgm:cxn modelId="{48367144-D587-461C-84DB-9A2C620F7EE2}" type="presParOf" srcId="{9DE7437A-086B-4933-86C0-320C3C8FE8F4}" destId="{A98033A7-68B1-4E02-B4EF-F40129DFC12B}" srcOrd="5" destOrd="0" presId="urn:microsoft.com/office/officeart/2005/8/layout/vList2"/>
    <dgm:cxn modelId="{16FCDA66-8A34-4E62-B799-F22C626FDBDA}" type="presParOf" srcId="{9DE7437A-086B-4933-86C0-320C3C8FE8F4}" destId="{7037522A-AE69-42A5-BC12-F81D199B781D}" srcOrd="6" destOrd="0" presId="urn:microsoft.com/office/officeart/2005/8/layout/vList2"/>
    <dgm:cxn modelId="{D4DD2ACF-F535-45CB-AC21-5D1906130285}" type="presParOf" srcId="{9DE7437A-086B-4933-86C0-320C3C8FE8F4}" destId="{A8372AD5-0AAF-4DFF-9450-A02D38B667A8}" srcOrd="7" destOrd="0" presId="urn:microsoft.com/office/officeart/2005/8/layout/vList2"/>
    <dgm:cxn modelId="{173CA141-FF9E-44F0-BF91-484054C0AE44}" type="presParOf" srcId="{9DE7437A-086B-4933-86C0-320C3C8FE8F4}" destId="{7AABD62B-42B3-4801-B92C-E1F13CCBDA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702B-B3BF-4A1D-9E4F-E6C0A9772EA4}">
      <dsp:nvSpPr>
        <dsp:cNvPr id="0" name=""/>
        <dsp:cNvSpPr/>
      </dsp:nvSpPr>
      <dsp:spPr>
        <a:xfrm>
          <a:off x="0" y="3164"/>
          <a:ext cx="3999104" cy="614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Post quantum</a:t>
          </a:r>
          <a:endParaRPr lang="de-DE" sz="2500" kern="1200" dirty="0"/>
        </a:p>
      </dsp:txBody>
      <dsp:txXfrm>
        <a:off x="29985" y="33149"/>
        <a:ext cx="3939134" cy="554280"/>
      </dsp:txXfrm>
    </dsp:sp>
    <dsp:sp modelId="{A09E531A-CFF7-43A9-9417-B045988E5CC7}">
      <dsp:nvSpPr>
        <dsp:cNvPr id="0" name=""/>
        <dsp:cNvSpPr/>
      </dsp:nvSpPr>
      <dsp:spPr>
        <a:xfrm>
          <a:off x="0" y="739305"/>
          <a:ext cx="3999104" cy="614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Only secure hash function</a:t>
          </a:r>
          <a:endParaRPr lang="de-DE" sz="2500" kern="1200" dirty="0"/>
        </a:p>
      </dsp:txBody>
      <dsp:txXfrm>
        <a:off x="29985" y="769290"/>
        <a:ext cx="3939134" cy="554280"/>
      </dsp:txXfrm>
    </dsp:sp>
    <dsp:sp modelId="{79D411ED-58C4-4018-8FC4-31BFB9A354AF}">
      <dsp:nvSpPr>
        <dsp:cNvPr id="0" name=""/>
        <dsp:cNvSpPr/>
      </dsp:nvSpPr>
      <dsp:spPr>
        <a:xfrm>
          <a:off x="0" y="1425555"/>
          <a:ext cx="3999104" cy="614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Security well understood</a:t>
          </a:r>
        </a:p>
      </dsp:txBody>
      <dsp:txXfrm>
        <a:off x="29985" y="1455540"/>
        <a:ext cx="3939134" cy="554280"/>
      </dsp:txXfrm>
    </dsp:sp>
    <dsp:sp modelId="{7037522A-AE69-42A5-BC12-F81D199B781D}">
      <dsp:nvSpPr>
        <dsp:cNvPr id="0" name=""/>
        <dsp:cNvSpPr/>
      </dsp:nvSpPr>
      <dsp:spPr>
        <a:xfrm>
          <a:off x="0" y="2111805"/>
          <a:ext cx="3999104" cy="614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Fast</a:t>
          </a:r>
          <a:endParaRPr lang="de-DE" sz="2500" kern="1200" dirty="0"/>
        </a:p>
      </dsp:txBody>
      <dsp:txXfrm>
        <a:off x="29985" y="2141790"/>
        <a:ext cx="3939134" cy="554280"/>
      </dsp:txXfrm>
    </dsp:sp>
    <dsp:sp modelId="{7AABD62B-42B3-4801-B92C-E1F13CCBDAA3}">
      <dsp:nvSpPr>
        <dsp:cNvPr id="0" name=""/>
        <dsp:cNvSpPr/>
      </dsp:nvSpPr>
      <dsp:spPr>
        <a:xfrm>
          <a:off x="0" y="2798055"/>
          <a:ext cx="3999104" cy="614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Display" panose="020F0302020204030204"/>
            </a:rPr>
            <a:t>Standardized</a:t>
          </a:r>
        </a:p>
      </dsp:txBody>
      <dsp:txXfrm>
        <a:off x="29985" y="2828040"/>
        <a:ext cx="3939134" cy="554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61DB-3C3E-4AD6-B5F6-C2C66084ADBA}" type="datetimeFigureOut"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57A38-565F-4270-8A89-3FA7A9EC08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923925"/>
            <a:ext cx="546100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2013: 80 </a:t>
            </a:r>
            <a:r>
              <a:rPr lang="de-DE" dirty="0" err="1"/>
              <a:t>bit</a:t>
            </a:r>
            <a:endParaRPr lang="de-DE" dirty="0"/>
          </a:p>
          <a:p>
            <a:endParaRPr lang="de-DE" dirty="0"/>
          </a:p>
          <a:p>
            <a:r>
              <a:rPr lang="de-DE" dirty="0"/>
              <a:t>84 -&gt; 2019</a:t>
            </a:r>
          </a:p>
          <a:p>
            <a:r>
              <a:rPr lang="en-US" dirty="0"/>
              <a:t>87 -&gt; 2022</a:t>
            </a:r>
            <a:endParaRPr lang="de-DE" dirty="0"/>
          </a:p>
          <a:p>
            <a:r>
              <a:rPr lang="de-DE" dirty="0"/>
              <a:t>157 -&gt; 2113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1185EE-105C-462E-BCF2-2FE3BC5AEE4C}" type="datetime4">
              <a:rPr lang="de-DE" smtClean="0"/>
              <a:t>13. März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838F2133-9973-40F4-A88E-50FB2D15B9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55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63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9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24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923925"/>
            <a:ext cx="546100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CCF9D2-5987-444D-B8B5-447AF5298644}" type="datetime4">
              <a:rPr lang="de-DE" smtClean="0"/>
              <a:t>13. März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B302AF-1BB9-480B-A46C-70041A6386BE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44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5844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849ACF-DDF3-4121-AB7A-CFA0EC7E0E9F}" type="datetime4">
              <a:rPr lang="de-DE" smtClean="0"/>
              <a:pPr/>
              <a:t>13. März 2024</a:t>
            </a:fld>
            <a:endParaRPr lang="de-DE"/>
          </a:p>
        </p:txBody>
      </p:sp>
      <p:sp>
        <p:nvSpPr>
          <p:cNvPr id="35845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35846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/>
              <a:t>|  </a:t>
            </a:r>
            <a:fld id="{88C5ADFC-82A6-491F-814B-EDBEBED45A6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3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>
              <a:latin typeface="Bitstream Charter"/>
            </a:endParaRPr>
          </a:p>
        </p:txBody>
      </p:sp>
      <p:sp>
        <p:nvSpPr>
          <p:cNvPr id="31748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75F93D-C2A7-40B5-B0C6-093000C39EA5}" type="datetime4">
              <a:rPr lang="de-DE" smtClean="0">
                <a:latin typeface="Stafford"/>
              </a:rPr>
              <a:pPr/>
              <a:t>13. März 2024</a:t>
            </a:fld>
            <a:endParaRPr lang="de-DE">
              <a:latin typeface="Stafford"/>
            </a:endParaRPr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>
                <a:latin typeface="Stafford"/>
              </a:rPr>
              <a:t>|  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>
                <a:latin typeface="Stafford"/>
              </a:rPr>
              <a:t>|  </a:t>
            </a:r>
            <a:fld id="{D5A5CEAA-884E-4230-B43A-372554B37991}" type="slidenum">
              <a:rPr lang="de-DE" smtClean="0">
                <a:latin typeface="Stafford"/>
              </a:rPr>
              <a:pPr/>
              <a:t>30</a:t>
            </a:fld>
            <a:endParaRPr lang="de-DE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245550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>
                <a:latin typeface="Bitstream Charter"/>
              </a:rPr>
              <a:t>One promissing group of candidates are hash-based signature schemes</a:t>
            </a: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They start from an OTS – a signature scheme where a key pair can only be used for one signature.</a:t>
            </a: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The central idea – proposed by Merkle - is to authenticate many OTS keypairs using a binary hash tree</a:t>
            </a:r>
          </a:p>
          <a:p>
            <a:endParaRPr lang="de-DE">
              <a:latin typeface="Bitstream Charter"/>
            </a:endParaRP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These schemes have many advantages over the beforementioned</a:t>
            </a:r>
          </a:p>
          <a:p>
            <a:pPr>
              <a:buFontTx/>
              <a:buChar char="-"/>
            </a:pPr>
            <a:r>
              <a:rPr lang="de-DE">
                <a:latin typeface="Bitstream Charter"/>
              </a:rPr>
              <a:t>Quantum computers do not harm their security – the best known quantum attack is Grovers algorithm – allowing exhaustiv search in a set with n elements in time squareroot of n using log n space.</a:t>
            </a:r>
          </a:p>
          <a:p>
            <a:pPr>
              <a:buFontTx/>
              <a:buChar char="-"/>
            </a:pPr>
            <a:r>
              <a:rPr lang="de-DE">
                <a:latin typeface="Bitstream Charter"/>
              </a:rPr>
              <a:t> They are provably secure in the standard model</a:t>
            </a:r>
          </a:p>
          <a:p>
            <a:pPr>
              <a:buFontTx/>
              <a:buChar char="-"/>
            </a:pPr>
            <a:r>
              <a:rPr lang="de-DE">
                <a:latin typeface="Bitstream Charter"/>
              </a:rPr>
              <a:t> And they can be instantiated using any secure hash function.</a:t>
            </a:r>
          </a:p>
          <a:p>
            <a:pPr>
              <a:buFontTx/>
              <a:buChar char="-"/>
            </a:pPr>
            <a:endParaRPr lang="de-DE">
              <a:latin typeface="Bitstream Charter"/>
            </a:endParaRPr>
          </a:p>
          <a:p>
            <a:pPr>
              <a:buFontTx/>
              <a:buChar char="-"/>
            </a:pPr>
            <a:r>
              <a:rPr lang="de-DE">
                <a:latin typeface="Bitstream Charter"/>
              </a:rPr>
              <a:t>On the downside, they produce long signatures.</a:t>
            </a:r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030B818-1B31-4AD7-815C-9B1ECF05D7DD}" type="datetime4">
              <a:rPr lang="de-DE" smtClean="0">
                <a:latin typeface="Stafford"/>
              </a:rPr>
              <a:pPr/>
              <a:t>13. März 2024</a:t>
            </a:fld>
            <a:endParaRPr lang="de-DE">
              <a:latin typeface="Stafford"/>
            </a:endParaRPr>
          </a:p>
        </p:txBody>
      </p:sp>
      <p:sp>
        <p:nvSpPr>
          <p:cNvPr id="32773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>
                <a:latin typeface="Stafford"/>
              </a:rPr>
              <a:t>|  </a:t>
            </a:r>
          </a:p>
        </p:txBody>
      </p:sp>
      <p:sp>
        <p:nvSpPr>
          <p:cNvPr id="32774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>
                <a:latin typeface="Stafford"/>
              </a:rPr>
              <a:t>|  </a:t>
            </a:r>
            <a:fld id="{90056CAC-5CBA-4E1D-B9BA-F784E5430E00}" type="slidenum">
              <a:rPr lang="de-DE" smtClean="0">
                <a:latin typeface="Stafford"/>
              </a:rPr>
              <a:pPr/>
              <a:t>31</a:t>
            </a:fld>
            <a:endParaRPr lang="de-DE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92700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>
                <a:latin typeface="Bitstream Charter"/>
              </a:rPr>
              <a:t>Well, this work is concerned with the OTS.</a:t>
            </a: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>
              <a:latin typeface="Bitstream Charter"/>
            </a:endParaRPr>
          </a:p>
          <a:p>
            <a:endParaRPr lang="de-DE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9A423E-AF9F-4122-A3C5-8BD9F36D4B5E}" type="datetime4">
              <a:rPr lang="de-DE" smtClean="0">
                <a:latin typeface="Stafford"/>
              </a:rPr>
              <a:pPr/>
              <a:t>13. März 2024</a:t>
            </a:fld>
            <a:endParaRPr lang="de-DE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32</a:t>
            </a:fld>
            <a:endParaRPr lang="de-DE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151483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>
                <a:latin typeface="Bitstream Charter"/>
              </a:rPr>
              <a:t>Well, this work is concerned with the OTS.</a:t>
            </a: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>
              <a:latin typeface="Bitstream Charter"/>
            </a:endParaRPr>
          </a:p>
          <a:p>
            <a:r>
              <a:rPr lang="de-DE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>
              <a:latin typeface="Bitstream Charter"/>
            </a:endParaRPr>
          </a:p>
          <a:p>
            <a:endParaRPr lang="de-DE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6C2240-5D36-4531-8347-7E4AF070782D}" type="datetime4">
              <a:rPr lang="de-DE" smtClean="0">
                <a:latin typeface="Stafford"/>
              </a:rPr>
              <a:t>13. März 2024</a:t>
            </a:fld>
            <a:endParaRPr lang="de-DE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33</a:t>
            </a:fld>
            <a:endParaRPr lang="de-DE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170098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 our work we showed that we can slightly change the original WOTS construction, such that it uses a function family instead of the hash function family. The resulting scheme is existentially unforgeable under chosen message attacks, if the function family is pseudorandom.</a:t>
            </a:r>
          </a:p>
          <a:p>
            <a:endParaRPr lang="en-US" dirty="0"/>
          </a:p>
          <a:p>
            <a:r>
              <a:rPr lang="en-US" dirty="0"/>
              <a:t>This result has two implications:</a:t>
            </a:r>
          </a:p>
        </p:txBody>
      </p:sp>
      <p:sp>
        <p:nvSpPr>
          <p:cNvPr id="34820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0611AE-B1B5-4071-AD8D-F4762D3CDDF1}" type="datetime4">
              <a:rPr lang="de-DE" smtClean="0"/>
              <a:t>13. März 2024</a:t>
            </a:fld>
            <a:endParaRPr lang="de-DE"/>
          </a:p>
        </p:txBody>
      </p:sp>
      <p:sp>
        <p:nvSpPr>
          <p:cNvPr id="34821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34822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/>
              <a:t>|  </a:t>
            </a:r>
            <a:fld id="{BC0B5D5C-1D95-4E40-9877-EEE953B63505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3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1.emf"/><Relationship Id="rId7" Type="http://schemas.openxmlformats.org/officeDocument/2006/relationships/image" Target="../media/image66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10" Type="http://schemas.openxmlformats.org/officeDocument/2006/relationships/image" Target="../media/image69.emf"/><Relationship Id="rId4" Type="http://schemas.openxmlformats.org/officeDocument/2006/relationships/image" Target="../media/image62.emf"/><Relationship Id="rId9" Type="http://schemas.openxmlformats.org/officeDocument/2006/relationships/image" Target="../media/image6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24001" y="1619253"/>
            <a:ext cx="9143999" cy="1470025"/>
          </a:xfrm>
        </p:spPr>
        <p:txBody>
          <a:bodyPr>
            <a:normAutofit/>
          </a:bodyPr>
          <a:lstStyle/>
          <a:p>
            <a:r>
              <a:rPr lang="en-US" dirty="0"/>
              <a:t>Hash-based Signatures</a:t>
            </a:r>
            <a:br>
              <a:rPr lang="en-US" dirty="0"/>
            </a:br>
            <a:br>
              <a:rPr lang="de-DE" sz="2000" dirty="0"/>
            </a:br>
            <a:endParaRPr lang="de-DE" sz="1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524001" y="3115124"/>
            <a:ext cx="9143998" cy="17235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200" b="1" dirty="0"/>
              <a:t>Andreas Hülsing</a:t>
            </a:r>
          </a:p>
          <a:p>
            <a:r>
              <a:rPr lang="de-DE" sz="3200" dirty="0"/>
              <a:t>Eindhoven University </a:t>
            </a:r>
            <a:r>
              <a:rPr lang="de-DE" sz="3200" dirty="0" err="1"/>
              <a:t>of</a:t>
            </a:r>
            <a:r>
              <a:rPr lang="de-DE" sz="3200" dirty="0"/>
              <a:t> Technology &amp; Sandbox AQ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63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06047" y="3327995"/>
            <a:ext cx="2006329" cy="12132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41"/>
              <p:cNvSpPr txBox="1">
                <a:spLocks noChangeArrowheads="1"/>
              </p:cNvSpPr>
              <p:nvPr/>
            </p:nvSpPr>
            <p:spPr bwMode="auto">
              <a:xfrm>
                <a:off x="8162149" y="3257207"/>
                <a:ext cx="2381304" cy="269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2400" dirty="0"/>
                  <a:t>If </a:t>
                </a:r>
                <a14:m>
                  <m:oMath xmlns:m="http://schemas.openxmlformats.org/officeDocument/2006/math">
                    <m:r>
                      <a:rPr lang="de-DE" alt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24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de-DE" altLang="en-US" sz="2400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br>
                  <a:rPr lang="de-DE" altLang="en-US" sz="2400" dirty="0"/>
                </a:br>
                <a:endParaRPr lang="de-DE" altLang="en-US" sz="2400" dirty="0"/>
              </a:p>
              <a:p>
                <a:pPr eaLnBrk="1" hangingPunct="1"/>
                <a:endParaRPr lang="de-DE" altLang="en-US" sz="2400" dirty="0"/>
              </a:p>
              <a:p>
                <a:pPr eaLnBrk="1" hangingPunct="1"/>
                <a:r>
                  <a:rPr lang="de-DE" altLang="en-US" sz="2400" dirty="0"/>
                  <a:t>Else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altLang="en-US" sz="2400" dirty="0"/>
              </a:p>
              <a:p>
                <a:pPr eaLnBrk="1" hangingPunct="1"/>
                <a:endParaRPr lang="de-DE" altLang="en-US" sz="2400" dirty="0"/>
              </a:p>
            </p:txBody>
          </p:sp>
        </mc:Choice>
        <mc:Fallback xmlns="">
          <p:sp>
            <p:nvSpPr>
              <p:cNvPr id="17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2149" y="3257207"/>
                <a:ext cx="2381304" cy="2693879"/>
              </a:xfrm>
              <a:prstGeom prst="rect">
                <a:avLst/>
              </a:prstGeom>
              <a:blipFill>
                <a:blip r:embed="rId2"/>
                <a:stretch>
                  <a:fillRect l="-4092" t="-15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Pseudorandomness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 r="81213" b="23967"/>
          <a:stretch>
            <a:fillRect/>
          </a:stretch>
        </p:blipFill>
        <p:spPr bwMode="auto">
          <a:xfrm>
            <a:off x="3640085" y="3743866"/>
            <a:ext cx="1425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23"/>
          <p:cNvCxnSpPr/>
          <p:nvPr/>
        </p:nvCxnSpPr>
        <p:spPr>
          <a:xfrm rot="5400000">
            <a:off x="4166341" y="3527984"/>
            <a:ext cx="647700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4241748" y="2773128"/>
                <a:ext cx="503237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altLang="en-US" sz="2400" baseline="3000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1748" y="2773128"/>
                <a:ext cx="503237" cy="453137"/>
              </a:xfrm>
              <a:prstGeom prst="rect">
                <a:avLst/>
              </a:prstGeom>
              <a:blipFill>
                <a:blip r:embed="rId5"/>
                <a:stretch>
                  <a:fillRect l="-3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25"/>
          <p:cNvSpPr/>
          <p:nvPr/>
        </p:nvSpPr>
        <p:spPr>
          <a:xfrm>
            <a:off x="6737297" y="3781190"/>
            <a:ext cx="1263650" cy="1223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dirty="0"/>
              <a:t>g</a:t>
            </a:r>
          </a:p>
        </p:txBody>
      </p:sp>
      <p:cxnSp>
        <p:nvCxnSpPr>
          <p:cNvPr id="8" name="Gerade Verbindung mit Pfeil 26"/>
          <p:cNvCxnSpPr/>
          <p:nvPr/>
        </p:nvCxnSpPr>
        <p:spPr>
          <a:xfrm rot="5400000">
            <a:off x="7103216" y="3420034"/>
            <a:ext cx="431800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14"/>
              <p:cNvSpPr txBox="1">
                <a:spLocks noChangeArrowheads="1"/>
              </p:cNvSpPr>
              <p:nvPr/>
            </p:nvSpPr>
            <p:spPr bwMode="auto">
              <a:xfrm>
                <a:off x="7074200" y="2726279"/>
                <a:ext cx="50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9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4200" y="2726279"/>
                <a:ext cx="50482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28"/>
          <p:cNvCxnSpPr/>
          <p:nvPr/>
        </p:nvCxnSpPr>
        <p:spPr>
          <a:xfrm>
            <a:off x="5065660" y="4005028"/>
            <a:ext cx="1598613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8"/>
              <p:cNvSpPr txBox="1">
                <a:spLocks noChangeArrowheads="1"/>
              </p:cNvSpPr>
              <p:nvPr/>
            </p:nvSpPr>
            <p:spPr bwMode="auto">
              <a:xfrm>
                <a:off x="5586360" y="3627203"/>
                <a:ext cx="50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11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6360" y="3627203"/>
                <a:ext cx="5048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30"/>
          <p:cNvCxnSpPr/>
          <p:nvPr/>
        </p:nvCxnSpPr>
        <p:spPr>
          <a:xfrm flipV="1">
            <a:off x="5065660" y="4708289"/>
            <a:ext cx="1598613" cy="793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20"/>
              <p:cNvSpPr txBox="1">
                <a:spLocks noChangeArrowheads="1"/>
              </p:cNvSpPr>
              <p:nvPr/>
            </p:nvSpPr>
            <p:spPr bwMode="auto">
              <a:xfrm>
                <a:off x="5036044" y="4310410"/>
                <a:ext cx="16010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13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6044" y="4310410"/>
                <a:ext cx="1601019" cy="461665"/>
              </a:xfrm>
              <a:prstGeom prst="rect">
                <a:avLst/>
              </a:prstGeom>
              <a:blipFill>
                <a:blip r:embed="rId8"/>
                <a:stretch>
                  <a:fillRect r="-380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32"/>
          <p:cNvCxnSpPr/>
          <p:nvPr/>
        </p:nvCxnSpPr>
        <p:spPr>
          <a:xfrm rot="5400000">
            <a:off x="4171103" y="5328208"/>
            <a:ext cx="6477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22"/>
              <p:cNvSpPr txBox="1">
                <a:spLocks noChangeArrowheads="1"/>
              </p:cNvSpPr>
              <p:nvPr/>
            </p:nvSpPr>
            <p:spPr bwMode="auto">
              <a:xfrm>
                <a:off x="4322710" y="5797315"/>
                <a:ext cx="4949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altLang="en-US" sz="2400" dirty="0"/>
                  <a:t>*</a:t>
                </a:r>
              </a:p>
            </p:txBody>
          </p:sp>
        </mc:Choice>
        <mc:Fallback xmlns="">
          <p:sp>
            <p:nvSpPr>
              <p:cNvPr id="15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2710" y="5797315"/>
                <a:ext cx="494997" cy="461665"/>
              </a:xfrm>
              <a:prstGeom prst="rect">
                <a:avLst/>
              </a:prstGeom>
              <a:blipFill>
                <a:blip r:embed="rId9"/>
                <a:stretch>
                  <a:fillRect l="-3704" t="-9211" r="-14815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ogen 29"/>
          <p:cNvSpPr/>
          <p:nvPr/>
        </p:nvSpPr>
        <p:spPr>
          <a:xfrm>
            <a:off x="5441898" y="3195402"/>
            <a:ext cx="649287" cy="2087562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5486 L -0.00225 0.18588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7" grpId="0"/>
      <p:bldP spid="6" grpId="0"/>
      <p:bldP spid="7" grpId="0" animBg="1"/>
      <p:bldP spid="9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Generic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„Black Box“ security (best we can do without looking at internals)</a:t>
            </a:r>
          </a:p>
          <a:p>
            <a:pPr lvl="1"/>
            <a:r>
              <a:rPr lang="de-DE" dirty="0"/>
              <a:t>For hash functions: Security of random function family</a:t>
            </a:r>
          </a:p>
          <a:p>
            <a:endParaRPr lang="de-DE" dirty="0"/>
          </a:p>
          <a:p>
            <a:r>
              <a:rPr lang="de-DE" dirty="0"/>
              <a:t>(Often) expressed in #queries (query complexity)</a:t>
            </a:r>
          </a:p>
          <a:p>
            <a:endParaRPr lang="de-DE" dirty="0"/>
          </a:p>
          <a:p>
            <a:r>
              <a:rPr lang="de-DE" dirty="0"/>
              <a:t>Hash functions not meeting generic security considered insecure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Generic Security - OWF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dirty="0"/>
                  <a:t>Classically:</a:t>
                </a:r>
              </a:p>
              <a:p>
                <a:r>
                  <a:rPr lang="de-DE" dirty="0"/>
                  <a:t>No query: Output random guess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𝑆𝑢𝑐𝑐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𝑂𝑊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b="0" dirty="0"/>
              </a:p>
              <a:p>
                <a:r>
                  <a:rPr lang="de-DE" dirty="0"/>
                  <a:t>One query: Guess, check, output new guess</a:t>
                </a:r>
              </a:p>
              <a:p>
                <a:pPr marL="0" indent="0">
                  <a:buNone/>
                </a:pPr>
                <a:r>
                  <a:rPr lang="de-DE" dirty="0"/>
                  <a:t>			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𝑆𝑢𝑐𝑐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𝑂𝑊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de-DE" dirty="0"/>
              </a:p>
              <a:p>
                <a:r>
                  <a:rPr lang="de-DE" dirty="0"/>
                  <a:t>q-queries: Guess, check, repeat q-times, output new guess</a:t>
                </a:r>
              </a:p>
              <a:p>
                <a:pPr marL="0" indent="0">
                  <a:buNone/>
                </a:pPr>
                <a:r>
                  <a:rPr lang="de-DE" dirty="0"/>
                  <a:t>			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𝑆𝑢𝑐𝑐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𝑂𝑊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Query bound: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Generic Security - OWF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de-DE" dirty="0"/>
                  <a:t>Quantum:</a:t>
                </a:r>
              </a:p>
              <a:p>
                <a:r>
                  <a:rPr lang="de-DE" dirty="0"/>
                  <a:t>More complex</a:t>
                </a:r>
              </a:p>
              <a:p>
                <a:r>
                  <a:rPr lang="de-DE" dirty="0"/>
                  <a:t>Reduction from quantum search for random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de-DE" dirty="0"/>
              </a:p>
              <a:p>
                <a:r>
                  <a:rPr lang="de-DE" dirty="0"/>
                  <a:t>Know lower &amp; upper bounds for quantum search!</a:t>
                </a:r>
              </a:p>
              <a:p>
                <a:endParaRPr lang="de-DE" dirty="0"/>
              </a:p>
              <a:p>
                <a:r>
                  <a:rPr lang="de-DE" dirty="0"/>
                  <a:t>Query bound:	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:r>
                  <a:rPr lang="de-DE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de-DE" dirty="0"/>
                  <a:t>Upper bound uses variant of Grover</a:t>
                </a:r>
                <a:endParaRPr lang="en-US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(Disclaimer: Currently only proof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Generic Security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FC3ACB0-9821-84EF-2752-3C18C12561EE}"/>
              </a:ext>
            </a:extLst>
          </p:cNvPr>
          <p:cNvSpPr txBox="1"/>
          <p:nvPr/>
        </p:nvSpPr>
        <p:spPr>
          <a:xfrm>
            <a:off x="981075" y="4599797"/>
            <a:ext cx="533361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matched by attacks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84F039-9BD6-4979-E206-E5A8837C3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73772"/>
              </p:ext>
            </p:extLst>
          </p:nvPr>
        </p:nvGraphicFramePr>
        <p:xfrm>
          <a:off x="981075" y="2457450"/>
          <a:ext cx="10525193" cy="19335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45409">
                  <a:extLst>
                    <a:ext uri="{9D8B030D-6E8A-4147-A177-3AD203B41FA5}">
                      <a16:colId xmlns:a16="http://schemas.microsoft.com/office/drawing/2014/main" val="1397210822"/>
                    </a:ext>
                  </a:extLst>
                </a:gridCol>
                <a:gridCol w="1654504">
                  <a:extLst>
                    <a:ext uri="{9D8B030D-6E8A-4147-A177-3AD203B41FA5}">
                      <a16:colId xmlns:a16="http://schemas.microsoft.com/office/drawing/2014/main" val="2118264879"/>
                    </a:ext>
                  </a:extLst>
                </a:gridCol>
                <a:gridCol w="1756320">
                  <a:extLst>
                    <a:ext uri="{9D8B030D-6E8A-4147-A177-3AD203B41FA5}">
                      <a16:colId xmlns:a16="http://schemas.microsoft.com/office/drawing/2014/main" val="3611940247"/>
                    </a:ext>
                  </a:extLst>
                </a:gridCol>
                <a:gridCol w="1756320">
                  <a:extLst>
                    <a:ext uri="{9D8B030D-6E8A-4147-A177-3AD203B41FA5}">
                      <a16:colId xmlns:a16="http://schemas.microsoft.com/office/drawing/2014/main" val="3140136152"/>
                    </a:ext>
                  </a:extLst>
                </a:gridCol>
                <a:gridCol w="1756320">
                  <a:extLst>
                    <a:ext uri="{9D8B030D-6E8A-4147-A177-3AD203B41FA5}">
                      <a16:colId xmlns:a16="http://schemas.microsoft.com/office/drawing/2014/main" val="2210932048"/>
                    </a:ext>
                  </a:extLst>
                </a:gridCol>
                <a:gridCol w="1756320">
                  <a:extLst>
                    <a:ext uri="{9D8B030D-6E8A-4147-A177-3AD203B41FA5}">
                      <a16:colId xmlns:a16="http://schemas.microsoft.com/office/drawing/2014/main" val="3264248073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fontAlgn="auto"/>
                      <a:endParaRPr lang="en-US" sz="2400" b="1">
                        <a:solidFill>
                          <a:srgbClr val="FFFFFF"/>
                        </a:solidFill>
                        <a:effectLst/>
                        <a:highlight>
                          <a:srgbClr val="5B9BD5"/>
                        </a:highlight>
                        <a:latin typeface="Calibri" panose="020F0502020204030204" pitchFamily="34" charset="0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OW</a:t>
                      </a:r>
                      <a:endParaRPr lang="de-DE" b="1" dirty="0">
                        <a:solidFill>
                          <a:srgbClr val="FFFFFF"/>
                        </a:solidFill>
                        <a:effectLst/>
                        <a:highlight>
                          <a:srgbClr val="5B9BD5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SPR</a:t>
                      </a:r>
                      <a:endParaRPr lang="de-DE" b="1" dirty="0">
                        <a:solidFill>
                          <a:srgbClr val="FFFFFF"/>
                        </a:solidFill>
                        <a:effectLst/>
                        <a:highlight>
                          <a:srgbClr val="5B9BD5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CR</a:t>
                      </a:r>
                      <a:endParaRPr lang="de-DE" b="1" dirty="0">
                        <a:solidFill>
                          <a:srgbClr val="FFFFFF"/>
                        </a:solidFill>
                        <a:effectLst/>
                        <a:highlight>
                          <a:srgbClr val="5B9BD5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UD</a:t>
                      </a:r>
                      <a:endParaRPr lang="de-DE" b="1" dirty="0">
                        <a:solidFill>
                          <a:srgbClr val="FFFFFF"/>
                        </a:solidFill>
                        <a:effectLst/>
                        <a:highlight>
                          <a:srgbClr val="5B9BD5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PRF</a:t>
                      </a:r>
                      <a:endParaRPr lang="de-DE" b="1" dirty="0">
                        <a:solidFill>
                          <a:srgbClr val="FFFFFF"/>
                        </a:solidFill>
                        <a:effectLst/>
                        <a:highlight>
                          <a:srgbClr val="5B9BD5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92606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fontAlgn="base"/>
                      <a:r>
                        <a:rPr lang="de-DE" sz="24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Classical</a:t>
                      </a:r>
                      <a:endParaRPr lang="de-DE" dirty="0" err="1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n</a:t>
                      </a:r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n</a:t>
                      </a:r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n/2</a:t>
                      </a:r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n</a:t>
                      </a:r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n</a:t>
                      </a:r>
                      <a:r>
                        <a:rPr lang="en-US" sz="24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2577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fontAlgn="base"/>
                      <a:r>
                        <a:rPr lang="de-DE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Quantum</a:t>
                      </a:r>
                      <a:endParaRPr lang="de-DE" dirty="0">
                        <a:effectLst/>
                        <a:highlight>
                          <a:srgbClr val="EAEFF7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n/2</a:t>
                      </a:r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EAEFF7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n/2</a:t>
                      </a:r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EAEFF7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n/3</a:t>
                      </a:r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EAEFF7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n/2</a:t>
                      </a:r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EAEFF7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O(2</a:t>
                      </a:r>
                      <a:r>
                        <a:rPr lang="en-US" sz="2400" baseline="300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n/2</a:t>
                      </a:r>
                      <a:r>
                        <a:rPr lang="en-US" sz="2400" dirty="0">
                          <a:effectLst/>
                          <a:highlight>
                            <a:srgbClr val="EAEFF7"/>
                          </a:highlight>
                          <a:latin typeface="Calibri"/>
                        </a:rPr>
                        <a:t>)</a:t>
                      </a:r>
                      <a:endParaRPr lang="en-US" dirty="0">
                        <a:effectLst/>
                        <a:highlight>
                          <a:srgbClr val="EAEFF7"/>
                        </a:highlight>
                        <a:latin typeface="Calibri"/>
                      </a:endParaRPr>
                    </a:p>
                  </a:txBody>
                  <a:tcPr>
                    <a:lnL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18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4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Hash-function properties 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Rechteck 7"/>
          <p:cNvSpPr/>
          <p:nvPr/>
        </p:nvSpPr>
        <p:spPr>
          <a:xfrm>
            <a:off x="4343448" y="206084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/>
              <a:t>Collision-Resistance</a:t>
            </a:r>
          </a:p>
        </p:txBody>
      </p:sp>
      <p:sp>
        <p:nvSpPr>
          <p:cNvPr id="7" name="Rechteck 8"/>
          <p:cNvSpPr/>
          <p:nvPr/>
        </p:nvSpPr>
        <p:spPr>
          <a:xfrm>
            <a:off x="4343448" y="350100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cs typeface="Arial"/>
              </a:rPr>
              <a:t>2</a:t>
            </a:r>
            <a:r>
              <a:rPr lang="de-DE" sz="1800" baseline="30000" dirty="0">
                <a:cs typeface="Arial"/>
              </a:rPr>
              <a:t>nd</a:t>
            </a:r>
            <a:r>
              <a:rPr lang="de-DE" sz="1800" dirty="0">
                <a:cs typeface="Arial"/>
              </a:rPr>
              <a:t>-Preimage-Resistance</a:t>
            </a:r>
            <a:endParaRPr lang="de-DE" sz="1800" dirty="0"/>
          </a:p>
        </p:txBody>
      </p:sp>
      <p:sp>
        <p:nvSpPr>
          <p:cNvPr id="8" name="Rechteck 9"/>
          <p:cNvSpPr/>
          <p:nvPr/>
        </p:nvSpPr>
        <p:spPr>
          <a:xfrm>
            <a:off x="4343448" y="4948706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/>
              <a:t>One-way</a:t>
            </a:r>
          </a:p>
        </p:txBody>
      </p:sp>
      <p:sp>
        <p:nvSpPr>
          <p:cNvPr id="9" name="Rechteck 10"/>
          <p:cNvSpPr/>
          <p:nvPr/>
        </p:nvSpPr>
        <p:spPr>
          <a:xfrm>
            <a:off x="7536160" y="4941168"/>
            <a:ext cx="225660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/>
              <a:t>Pseudorandom</a:t>
            </a:r>
          </a:p>
        </p:txBody>
      </p:sp>
      <p:cxnSp>
        <p:nvCxnSpPr>
          <p:cNvPr id="10" name="Gerade Verbindung mit Pfeil 12"/>
          <p:cNvCxnSpPr>
            <a:stCxn id="6" idx="2"/>
            <a:endCxn id="7" idx="0"/>
          </p:cNvCxnSpPr>
          <p:nvPr/>
        </p:nvCxnSpPr>
        <p:spPr>
          <a:xfrm>
            <a:off x="5531580" y="2708920"/>
            <a:ext cx="0" cy="792088"/>
          </a:xfrm>
          <a:prstGeom prst="straightConnector1">
            <a:avLst/>
          </a:prstGeom>
          <a:ln w="25400" cmpd="dbl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3"/>
          <p:cNvCxnSpPr>
            <a:stCxn id="7" idx="2"/>
            <a:endCxn id="8" idx="0"/>
          </p:cNvCxnSpPr>
          <p:nvPr/>
        </p:nvCxnSpPr>
        <p:spPr>
          <a:xfrm>
            <a:off x="5531580" y="4149080"/>
            <a:ext cx="0" cy="799626"/>
          </a:xfrm>
          <a:prstGeom prst="straightConnector1">
            <a:avLst/>
          </a:prstGeom>
          <a:ln w="25400" cmpd="dbl">
            <a:solidFill>
              <a:schemeClr val="tx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/>
          <p:cNvCxnSpPr/>
          <p:nvPr/>
        </p:nvCxnSpPr>
        <p:spPr>
          <a:xfrm flipV="1">
            <a:off x="5783608" y="4149080"/>
            <a:ext cx="0" cy="799626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9"/>
          <p:cNvCxnSpPr>
            <a:stCxn id="8" idx="3"/>
            <a:endCxn id="9" idx="1"/>
          </p:cNvCxnSpPr>
          <p:nvPr/>
        </p:nvCxnSpPr>
        <p:spPr>
          <a:xfrm flipV="1">
            <a:off x="6719712" y="5265204"/>
            <a:ext cx="816448" cy="7538"/>
          </a:xfrm>
          <a:prstGeom prst="straightConnector1">
            <a:avLst/>
          </a:prstGeom>
          <a:ln w="25400" cmpd="dbl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41"/>
          <p:cNvCxnSpPr/>
          <p:nvPr/>
        </p:nvCxnSpPr>
        <p:spPr>
          <a:xfrm flipV="1">
            <a:off x="3695376" y="1844824"/>
            <a:ext cx="0" cy="374441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42"/>
          <p:cNvSpPr txBox="1"/>
          <p:nvPr/>
        </p:nvSpPr>
        <p:spPr>
          <a:xfrm rot="16200000">
            <a:off x="2254116" y="3524729"/>
            <a:ext cx="169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Assumption / Attacks</a:t>
            </a:r>
          </a:p>
        </p:txBody>
      </p:sp>
      <p:sp>
        <p:nvSpPr>
          <p:cNvPr id="16" name="Textfeld 43"/>
          <p:cNvSpPr txBox="1"/>
          <p:nvPr/>
        </p:nvSpPr>
        <p:spPr>
          <a:xfrm>
            <a:off x="2098570" y="1844824"/>
            <a:ext cx="129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1">
                    <a:lumMod val="75000"/>
                  </a:schemeClr>
                </a:solidFill>
              </a:rPr>
              <a:t>stronger / easier to break</a:t>
            </a:r>
          </a:p>
        </p:txBody>
      </p:sp>
      <p:sp>
        <p:nvSpPr>
          <p:cNvPr id="17" name="Textfeld 44"/>
          <p:cNvSpPr txBox="1"/>
          <p:nvPr/>
        </p:nvSpPr>
        <p:spPr>
          <a:xfrm>
            <a:off x="2375944" y="5373216"/>
            <a:ext cx="134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1">
                    <a:lumMod val="75000"/>
                  </a:schemeClr>
                </a:solidFill>
              </a:rPr>
              <a:t>weaker /</a:t>
            </a:r>
          </a:p>
          <a:p>
            <a:r>
              <a:rPr lang="de-DE" sz="1800" b="1" dirty="0">
                <a:solidFill>
                  <a:schemeClr val="accent1">
                    <a:lumMod val="75000"/>
                  </a:schemeClr>
                </a:solidFill>
              </a:rPr>
              <a:t>harder to break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204829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Attacks on Hash Functions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16</a:t>
            </a:fld>
            <a:endParaRPr lang="nl-NL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774828" y="4869160"/>
            <a:ext cx="8569647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/>
        </p:nvCxnSpPr>
        <p:spPr>
          <a:xfrm>
            <a:off x="2481086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2"/>
          <p:cNvCxnSpPr/>
          <p:nvPr/>
        </p:nvCxnSpPr>
        <p:spPr>
          <a:xfrm>
            <a:off x="3979565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3"/>
          <p:cNvCxnSpPr/>
          <p:nvPr/>
        </p:nvCxnSpPr>
        <p:spPr>
          <a:xfrm>
            <a:off x="611123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4"/>
          <p:cNvSpPr txBox="1"/>
          <p:nvPr/>
        </p:nvSpPr>
        <p:spPr>
          <a:xfrm>
            <a:off x="2135563" y="5157192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2004</a:t>
            </a:r>
          </a:p>
        </p:txBody>
      </p:sp>
      <p:sp>
        <p:nvSpPr>
          <p:cNvPr id="11" name="Textfeld 15"/>
          <p:cNvSpPr txBox="1"/>
          <p:nvPr/>
        </p:nvSpPr>
        <p:spPr>
          <a:xfrm>
            <a:off x="3619528" y="5157192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2005</a:t>
            </a:r>
          </a:p>
        </p:txBody>
      </p:sp>
      <p:sp>
        <p:nvSpPr>
          <p:cNvPr id="12" name="Textfeld 16"/>
          <p:cNvSpPr txBox="1"/>
          <p:nvPr/>
        </p:nvSpPr>
        <p:spPr>
          <a:xfrm>
            <a:off x="5786440" y="5229200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2008</a:t>
            </a:r>
          </a:p>
        </p:txBody>
      </p:sp>
      <p:sp>
        <p:nvSpPr>
          <p:cNvPr id="13" name="Textfeld 17"/>
          <p:cNvSpPr txBox="1"/>
          <p:nvPr/>
        </p:nvSpPr>
        <p:spPr>
          <a:xfrm>
            <a:off x="1774828" y="2237046"/>
            <a:ext cx="1440855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MD5</a:t>
            </a:r>
            <a:r>
              <a:rPr lang="de-DE" sz="1800" dirty="0"/>
              <a:t> </a:t>
            </a:r>
          </a:p>
          <a:p>
            <a:pPr algn="ctr"/>
            <a:r>
              <a:rPr lang="de-DE" sz="1800" dirty="0"/>
              <a:t>Collisions</a:t>
            </a:r>
          </a:p>
          <a:p>
            <a:pPr algn="ctr"/>
            <a:r>
              <a:rPr lang="de-DE" sz="1800" dirty="0"/>
              <a:t>(</a:t>
            </a:r>
            <a:r>
              <a:rPr lang="de-DE" sz="1800" dirty="0" err="1"/>
              <a:t>theo</a:t>
            </a:r>
            <a:r>
              <a:rPr lang="de-DE" sz="1800" dirty="0"/>
              <a:t>.)</a:t>
            </a:r>
          </a:p>
        </p:txBody>
      </p:sp>
      <p:sp>
        <p:nvSpPr>
          <p:cNvPr id="14" name="Textfeld 18"/>
          <p:cNvSpPr txBox="1"/>
          <p:nvPr/>
        </p:nvSpPr>
        <p:spPr>
          <a:xfrm>
            <a:off x="3263220" y="3609302"/>
            <a:ext cx="1440855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SHA1</a:t>
            </a:r>
            <a:r>
              <a:rPr lang="de-DE" sz="1800" dirty="0"/>
              <a:t> </a:t>
            </a:r>
          </a:p>
          <a:p>
            <a:pPr algn="ctr"/>
            <a:r>
              <a:rPr lang="de-DE" sz="1800" dirty="0"/>
              <a:t>Collisions</a:t>
            </a:r>
          </a:p>
          <a:p>
            <a:pPr algn="ctr"/>
            <a:r>
              <a:rPr lang="de-DE" sz="1800" dirty="0"/>
              <a:t>(</a:t>
            </a:r>
            <a:r>
              <a:rPr lang="de-DE" sz="1800" dirty="0" err="1"/>
              <a:t>theo</a:t>
            </a:r>
            <a:r>
              <a:rPr lang="de-DE" sz="1800" dirty="0"/>
              <a:t>.)</a:t>
            </a:r>
          </a:p>
        </p:txBody>
      </p:sp>
      <p:sp>
        <p:nvSpPr>
          <p:cNvPr id="15" name="Textfeld 19"/>
          <p:cNvSpPr txBox="1"/>
          <p:nvPr/>
        </p:nvSpPr>
        <p:spPr>
          <a:xfrm>
            <a:off x="5381280" y="2237046"/>
            <a:ext cx="1440855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MD5 </a:t>
            </a:r>
          </a:p>
          <a:p>
            <a:pPr algn="ctr"/>
            <a:r>
              <a:rPr lang="de-DE" sz="1800" dirty="0"/>
              <a:t>Collisions</a:t>
            </a:r>
          </a:p>
          <a:p>
            <a:pPr algn="ctr"/>
            <a:r>
              <a:rPr lang="de-DE" sz="1800" dirty="0"/>
              <a:t>(practical!)</a:t>
            </a:r>
          </a:p>
        </p:txBody>
      </p:sp>
      <p:cxnSp>
        <p:nvCxnSpPr>
          <p:cNvPr id="16" name="Gerade Verbindung 20"/>
          <p:cNvCxnSpPr/>
          <p:nvPr/>
        </p:nvCxnSpPr>
        <p:spPr>
          <a:xfrm>
            <a:off x="897632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1"/>
          <p:cNvSpPr txBox="1"/>
          <p:nvPr/>
        </p:nvSpPr>
        <p:spPr>
          <a:xfrm>
            <a:off x="8579522" y="5229200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2017</a:t>
            </a:r>
          </a:p>
        </p:txBody>
      </p:sp>
      <p:sp>
        <p:nvSpPr>
          <p:cNvPr id="18" name="Ellipse 22"/>
          <p:cNvSpPr/>
          <p:nvPr/>
        </p:nvSpPr>
        <p:spPr>
          <a:xfrm>
            <a:off x="7104112" y="3493754"/>
            <a:ext cx="3528392" cy="1290627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MD5 &amp; SHA-1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No (Second-) Preimage Attacks!</a:t>
            </a:r>
          </a:p>
        </p:txBody>
      </p:sp>
      <p:sp>
        <p:nvSpPr>
          <p:cNvPr id="19" name="Textfeld 19"/>
          <p:cNvSpPr txBox="1"/>
          <p:nvPr/>
        </p:nvSpPr>
        <p:spPr>
          <a:xfrm>
            <a:off x="8257830" y="2237046"/>
            <a:ext cx="1440855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SHA1 </a:t>
            </a:r>
          </a:p>
          <a:p>
            <a:pPr algn="ctr"/>
            <a:r>
              <a:rPr lang="de-DE" sz="1800" dirty="0"/>
              <a:t>Collisions</a:t>
            </a:r>
          </a:p>
          <a:p>
            <a:pPr algn="ctr"/>
            <a:r>
              <a:rPr lang="de-DE" sz="1800" dirty="0"/>
              <a:t>(practical!)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14440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188" y="2636914"/>
            <a:ext cx="7993062" cy="3101901"/>
          </a:xfrm>
        </p:spPr>
        <p:txBody>
          <a:bodyPr/>
          <a:lstStyle/>
          <a:p>
            <a:pPr marL="0" indent="0" algn="ctr">
              <a:buNone/>
            </a:pPr>
            <a:r>
              <a:rPr lang="de-DE" sz="5400" dirty="0"/>
              <a:t>Basic Construction</a:t>
            </a:r>
            <a:endParaRPr lang="en-US" sz="5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409" y="3645024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08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Lamport-Diffie</a:t>
            </a:r>
            <a:r>
              <a:rPr lang="en-US" dirty="0"/>
              <a:t> OTS </a:t>
            </a:r>
            <a:r>
              <a:rPr lang="en-US" sz="2400" dirty="0"/>
              <a:t>[Lam79]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Message M = b1,…,</a:t>
            </a:r>
            <a:r>
              <a:rPr lang="en-US" dirty="0" err="1"/>
              <a:t>bm</a:t>
            </a:r>
            <a:r>
              <a:rPr lang="en-US" dirty="0"/>
              <a:t>, OWF H                     = n bit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/>
              <a:t>PK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Sig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251" y="2538138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795514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373161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471805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2" name="Rechteck 11"/>
          <p:cNvSpPr/>
          <p:nvPr/>
        </p:nvSpPr>
        <p:spPr>
          <a:xfrm>
            <a:off x="752636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3" name="Rechteck 12"/>
          <p:cNvSpPr/>
          <p:nvPr/>
        </p:nvSpPr>
        <p:spPr>
          <a:xfrm>
            <a:off x="8521195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sz="1800" dirty="0"/>
          </a:p>
        </p:txBody>
      </p:sp>
      <p:sp>
        <p:nvSpPr>
          <p:cNvPr id="14" name="Rechteck 13"/>
          <p:cNvSpPr/>
          <p:nvPr/>
        </p:nvSpPr>
        <p:spPr>
          <a:xfrm>
            <a:off x="9457299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2795514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373161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471805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0" name="Rechteck 19"/>
          <p:cNvSpPr/>
          <p:nvPr/>
        </p:nvSpPr>
        <p:spPr>
          <a:xfrm>
            <a:off x="752636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1" name="Rechteck 20"/>
          <p:cNvSpPr/>
          <p:nvPr/>
        </p:nvSpPr>
        <p:spPr>
          <a:xfrm>
            <a:off x="8521195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sz="1800" dirty="0"/>
          </a:p>
        </p:txBody>
      </p:sp>
      <p:sp>
        <p:nvSpPr>
          <p:cNvPr id="22" name="Rechteck 21"/>
          <p:cNvSpPr/>
          <p:nvPr/>
        </p:nvSpPr>
        <p:spPr>
          <a:xfrm>
            <a:off x="9457299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3263566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419967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518610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6014200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4" name="Ellipse 33"/>
          <p:cNvSpPr/>
          <p:nvPr/>
        </p:nvSpPr>
        <p:spPr>
          <a:xfrm>
            <a:off x="6518256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5" name="Ellipse 34"/>
          <p:cNvSpPr/>
          <p:nvPr/>
        </p:nvSpPr>
        <p:spPr>
          <a:xfrm>
            <a:off x="7022312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6" name="Ellipse 35"/>
          <p:cNvSpPr/>
          <p:nvPr/>
        </p:nvSpPr>
        <p:spPr>
          <a:xfrm>
            <a:off x="6039367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7" name="Ellipse 36"/>
          <p:cNvSpPr/>
          <p:nvPr/>
        </p:nvSpPr>
        <p:spPr>
          <a:xfrm>
            <a:off x="6543423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8" name="Ellipse 37"/>
          <p:cNvSpPr/>
          <p:nvPr/>
        </p:nvSpPr>
        <p:spPr>
          <a:xfrm>
            <a:off x="7047479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799442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8989247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9925351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299570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235674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222112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8030424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9025251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9961355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3263566" y="2814350"/>
            <a:ext cx="318268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4199670" y="2814350"/>
            <a:ext cx="224658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5186108" y="2814350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6835578" y="2814350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6835577" y="2814350"/>
            <a:ext cx="215367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6835577" y="2814350"/>
            <a:ext cx="308977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3342918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5278745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76" name="Rechteck 75"/>
          <p:cNvSpPr/>
          <p:nvPr/>
        </p:nvSpPr>
        <p:spPr>
          <a:xfrm>
            <a:off x="9107051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6960096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78" name="Ellipse 77"/>
          <p:cNvSpPr/>
          <p:nvPr/>
        </p:nvSpPr>
        <p:spPr>
          <a:xfrm>
            <a:off x="7464152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79" name="Ellipse 78"/>
          <p:cNvSpPr/>
          <p:nvPr/>
        </p:nvSpPr>
        <p:spPr>
          <a:xfrm>
            <a:off x="7968208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80" name="Rechteck 79"/>
          <p:cNvSpPr/>
          <p:nvPr/>
        </p:nvSpPr>
        <p:spPr>
          <a:xfrm>
            <a:off x="6097231" y="192190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2589282" y="3546251"/>
            <a:ext cx="1656184" cy="2185407"/>
            <a:chOff x="1115616" y="2827767"/>
            <a:chExt cx="1656184" cy="2185407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39566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28915" y="4797152"/>
              <a:ext cx="10837" cy="21602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4511824" y="3546253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8211587" y="3546253"/>
            <a:ext cx="1759560" cy="2185407"/>
            <a:chOff x="1012240" y="2827769"/>
            <a:chExt cx="1759560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    </a:t>
            </a:r>
            <a:r>
              <a:rPr lang="de-DE" dirty="0">
                <a:ea typeface="+mj-lt"/>
                <a:cs typeface="+mj-lt"/>
              </a:rPr>
              <a:t>EUF-CMA </a:t>
            </a:r>
            <a:r>
              <a:rPr lang="de-DE" dirty="0" err="1">
                <a:ea typeface="+mj-lt"/>
                <a:cs typeface="+mj-lt"/>
              </a:rPr>
              <a:t>for</a:t>
            </a:r>
            <a:r>
              <a:rPr lang="de-DE" dirty="0">
                <a:ea typeface="+mj-lt"/>
                <a:cs typeface="+mj-lt"/>
              </a:rPr>
              <a:t> OTS</a:t>
            </a:r>
          </a:p>
        </p:txBody>
      </p:sp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3216275" y="2060575"/>
            <a:ext cx="6192838" cy="3610074"/>
            <a:chOff x="1979613" y="2339975"/>
            <a:chExt cx="6192787" cy="3609404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6284" r="81213" b="23967"/>
            <a:stretch>
              <a:fillRect/>
            </a:stretch>
          </p:blipFill>
          <p:spPr bwMode="auto">
            <a:xfrm>
              <a:off x="1979613" y="3357563"/>
              <a:ext cx="1425575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Gerade Verbindung mit Pfeil 6"/>
            <p:cNvCxnSpPr/>
            <p:nvPr/>
          </p:nvCxnSpPr>
          <p:spPr>
            <a:xfrm rot="5400000">
              <a:off x="2505923" y="3104214"/>
              <a:ext cx="64758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87" name="Textfeld 8"/>
                <p:cNvSpPr txBox="1">
                  <a:spLocks noChangeArrowheads="1"/>
                </p:cNvSpPr>
                <p:nvPr/>
              </p:nvSpPr>
              <p:spPr bwMode="auto">
                <a:xfrm>
                  <a:off x="2208345" y="2414805"/>
                  <a:ext cx="1268412" cy="64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de-DE" sz="1800" baseline="30000" dirty="0"/>
                </a:p>
                <a:p>
                  <a:endParaRPr lang="de-DE" sz="1800" dirty="0"/>
                </a:p>
              </p:txBody>
            </p:sp>
          </mc:Choice>
          <mc:Fallback xmlns="">
            <p:sp>
              <p:nvSpPr>
                <p:cNvPr id="20487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08345" y="2414805"/>
                  <a:ext cx="1268412" cy="6462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hteck 9"/>
            <p:cNvSpPr/>
            <p:nvPr/>
          </p:nvSpPr>
          <p:spPr>
            <a:xfrm>
              <a:off x="5646708" y="3357374"/>
              <a:ext cx="1263640" cy="12237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800" dirty="0"/>
                <a:t>SIGN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rot="5400000">
              <a:off x="6084099" y="2996284"/>
              <a:ext cx="43172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0" name="Textfeld 14"/>
                <p:cNvSpPr txBox="1">
                  <a:spLocks noChangeArrowheads="1"/>
                </p:cNvSpPr>
                <p:nvPr/>
              </p:nvSpPr>
              <p:spPr bwMode="auto">
                <a:xfrm>
                  <a:off x="6011863" y="2339975"/>
                  <a:ext cx="5048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de-DE" sz="1800" dirty="0"/>
                </a:p>
              </p:txBody>
            </p:sp>
          </mc:Choice>
          <mc:Fallback xmlns="">
            <p:sp>
              <p:nvSpPr>
                <p:cNvPr id="20490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1863" y="2339975"/>
                  <a:ext cx="504825" cy="3692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Gerade Verbindung mit Pfeil 15"/>
            <p:cNvCxnSpPr/>
            <p:nvPr/>
          </p:nvCxnSpPr>
          <p:spPr>
            <a:xfrm>
              <a:off x="3405176" y="3581170"/>
              <a:ext cx="210342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2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4211638" y="3203575"/>
                  <a:ext cx="5048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de-DE" sz="1800" dirty="0"/>
                </a:p>
              </p:txBody>
            </p:sp>
          </mc:Choice>
          <mc:Fallback xmlns="">
            <p:sp>
              <p:nvSpPr>
                <p:cNvPr id="20492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11638" y="3203575"/>
                  <a:ext cx="504825" cy="369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Gerade Verbindung mit Pfeil 19"/>
            <p:cNvCxnSpPr/>
            <p:nvPr/>
          </p:nvCxnSpPr>
          <p:spPr>
            <a:xfrm>
              <a:off x="3405176" y="4292238"/>
              <a:ext cx="210342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4" name="Textfeld 20"/>
                <p:cNvSpPr txBox="1">
                  <a:spLocks noChangeArrowheads="1"/>
                </p:cNvSpPr>
                <p:nvPr/>
              </p:nvSpPr>
              <p:spPr bwMode="auto">
                <a:xfrm>
                  <a:off x="4067175" y="3914775"/>
                  <a:ext cx="9366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800" dirty="0"/>
                </a:p>
              </p:txBody>
            </p:sp>
          </mc:Choice>
          <mc:Fallback xmlns="">
            <p:sp>
              <p:nvSpPr>
                <p:cNvPr id="20494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7175" y="3914775"/>
                  <a:ext cx="936625" cy="369888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Gerade Verbindung mit Pfeil 21"/>
            <p:cNvCxnSpPr/>
            <p:nvPr/>
          </p:nvCxnSpPr>
          <p:spPr>
            <a:xfrm rot="5400000">
              <a:off x="2510685" y="4904105"/>
              <a:ext cx="64758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6" name="Textfeld 22"/>
                <p:cNvSpPr txBox="1">
                  <a:spLocks noChangeArrowheads="1"/>
                </p:cNvSpPr>
                <p:nvPr/>
              </p:nvSpPr>
              <p:spPr bwMode="auto">
                <a:xfrm>
                  <a:off x="2366963" y="5373688"/>
                  <a:ext cx="10382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800" dirty="0"/>
                </a:p>
              </p:txBody>
            </p:sp>
          </mc:Choice>
          <mc:Fallback xmlns="">
            <p:sp>
              <p:nvSpPr>
                <p:cNvPr id="20496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66963" y="5373688"/>
                  <a:ext cx="1038225" cy="369263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7" name="Textfeld 23"/>
                <p:cNvSpPr txBox="1">
                  <a:spLocks noChangeArrowheads="1"/>
                </p:cNvSpPr>
                <p:nvPr/>
              </p:nvSpPr>
              <p:spPr bwMode="auto">
                <a:xfrm>
                  <a:off x="4354462" y="5303168"/>
                  <a:ext cx="3817938" cy="64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sz="1800" dirty="0"/>
                    <a:t>Success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1800" dirty="0"/>
                    <a:t>and Verify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de-DE" sz="1800" dirty="0"/>
                    <a:t> Accept </a:t>
                  </a:r>
                </a:p>
              </p:txBody>
            </p:sp>
          </mc:Choice>
          <mc:Fallback xmlns="">
            <p:sp>
              <p:nvSpPr>
                <p:cNvPr id="20497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4462" y="5303168"/>
                  <a:ext cx="3817938" cy="646211"/>
                </a:xfrm>
                <a:prstGeom prst="rect">
                  <a:avLst/>
                </a:prstGeom>
                <a:blipFill>
                  <a:blip r:embed="rId9"/>
                  <a:stretch>
                    <a:fillRect l="-1278" t="-3774" b="-1509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2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Signature</a:t>
            </a:r>
            <a:r>
              <a:rPr lang="de-DE" dirty="0"/>
              <a:t> </a:t>
            </a:r>
            <a:r>
              <a:rPr lang="de-DE" dirty="0" err="1"/>
              <a:t>Schemes</a:t>
            </a:r>
            <a:r>
              <a:rPr lang="de-DE" dirty="0"/>
              <a:t> </a:t>
            </a:r>
            <a:r>
              <a:rPr lang="de-DE" sz="2000" dirty="0"/>
              <a:t>[Mer89]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PAGE </a:t>
            </a:r>
            <a:fld id="{F6191C09-C392-4E8C-984F-AEB7D870D5B3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8" name="Picture 136" descr="Merkle tree (Diss)"/>
          <p:cNvPicPr>
            <a:picLocks noChangeAspect="1" noChangeArrowheads="1"/>
          </p:cNvPicPr>
          <p:nvPr/>
        </p:nvPicPr>
        <p:blipFill>
          <a:blip r:embed="rId2" cstate="print"/>
          <a:srcRect l="6985" t="9598" b="11301"/>
          <a:stretch>
            <a:fillRect/>
          </a:stretch>
        </p:blipFill>
        <p:spPr bwMode="auto">
          <a:xfrm>
            <a:off x="6248400" y="2348883"/>
            <a:ext cx="3956532" cy="26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282967"/>
              </p:ext>
            </p:extLst>
          </p:nvPr>
        </p:nvGraphicFramePr>
        <p:xfrm>
          <a:off x="2082741" y="1811359"/>
          <a:ext cx="3999104" cy="346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9428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ABD62B-42B3-4801-B92C-E1F13CCBD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7AABD62B-42B3-4801-B92C-E1F13CCBD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AABD62B-42B3-4801-B92C-E1F13CCBD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Theorem:</a:t>
            </a:r>
          </a:p>
          <a:p>
            <a:pPr marL="0" indent="0">
              <a:buNone/>
            </a:pPr>
            <a:r>
              <a:rPr lang="de-DE" dirty="0"/>
              <a:t>If H is one-way then LD-OTS is one-time eu-cma-secure.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Merkle’s</a:t>
            </a:r>
            <a:r>
              <a:rPr lang="en-US" dirty="0"/>
              <a:t> Hash-based Signatures</a:t>
            </a:r>
            <a:endParaRPr lang="de-DE" dirty="0"/>
          </a:p>
        </p:txBody>
      </p:sp>
      <p:sp>
        <p:nvSpPr>
          <p:cNvPr id="370" name="Inhaltsplatzhalter 2"/>
          <p:cNvSpPr>
            <a:spLocks noGrp="1"/>
          </p:cNvSpPr>
          <p:nvPr>
            <p:ph idx="1"/>
          </p:nvPr>
        </p:nvSpPr>
        <p:spPr bwMode="auto">
          <a:xfrm>
            <a:off x="1800026" y="1507801"/>
            <a:ext cx="8640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369" name="Ellipse 368"/>
          <p:cNvSpPr/>
          <p:nvPr/>
        </p:nvSpPr>
        <p:spPr>
          <a:xfrm>
            <a:off x="5424289" y="1328411"/>
            <a:ext cx="1354137" cy="368300"/>
          </a:xfrm>
          <a:prstGeom prst="ellips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8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371" name="Gruppieren 75"/>
          <p:cNvGrpSpPr>
            <a:grpSpLocks/>
          </p:cNvGrpSpPr>
          <p:nvPr/>
        </p:nvGrpSpPr>
        <p:grpSpPr bwMode="auto">
          <a:xfrm>
            <a:off x="4825798" y="2263448"/>
            <a:ext cx="1079500" cy="1512888"/>
            <a:chOff x="3275856" y="2492896"/>
            <a:chExt cx="1080120" cy="1512168"/>
          </a:xfrm>
        </p:grpSpPr>
        <p:sp>
          <p:nvSpPr>
            <p:cNvPr id="372" name="Rechteck 37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>
                <a:defRPr/>
              </a:pPr>
              <a:r>
                <a:rPr lang="de-DE" sz="20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3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37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375" name="Gruppieren 80"/>
          <p:cNvGrpSpPr>
            <a:grpSpLocks/>
          </p:cNvGrpSpPr>
          <p:nvPr/>
        </p:nvGrpSpPr>
        <p:grpSpPr bwMode="auto">
          <a:xfrm>
            <a:off x="3097014" y="4811389"/>
            <a:ext cx="809625" cy="1133475"/>
            <a:chOff x="3275856" y="2492896"/>
            <a:chExt cx="1080120" cy="1512168"/>
          </a:xfrm>
        </p:grpSpPr>
        <p:sp>
          <p:nvSpPr>
            <p:cNvPr id="376" name="Rechteck 37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" name="Gruppieren 85"/>
          <p:cNvGrpSpPr>
            <a:grpSpLocks/>
          </p:cNvGrpSpPr>
          <p:nvPr/>
        </p:nvGrpSpPr>
        <p:grpSpPr bwMode="auto">
          <a:xfrm>
            <a:off x="4105076" y="4801861"/>
            <a:ext cx="809625" cy="1135062"/>
            <a:chOff x="3275856" y="2492896"/>
            <a:chExt cx="1080120" cy="1512168"/>
          </a:xfrm>
        </p:grpSpPr>
        <p:sp>
          <p:nvSpPr>
            <p:cNvPr id="380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3" name="Gruppieren 94"/>
          <p:cNvGrpSpPr>
            <a:grpSpLocks/>
          </p:cNvGrpSpPr>
          <p:nvPr/>
        </p:nvGrpSpPr>
        <p:grpSpPr bwMode="auto">
          <a:xfrm>
            <a:off x="5136951" y="4801861"/>
            <a:ext cx="811213" cy="1135062"/>
            <a:chOff x="3275856" y="2492896"/>
            <a:chExt cx="1080120" cy="1512168"/>
          </a:xfrm>
        </p:grpSpPr>
        <p:sp>
          <p:nvSpPr>
            <p:cNvPr id="384" name="Rechteck 383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5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6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uppieren 119"/>
          <p:cNvGrpSpPr>
            <a:grpSpLocks/>
          </p:cNvGrpSpPr>
          <p:nvPr/>
        </p:nvGrpSpPr>
        <p:grpSpPr bwMode="auto">
          <a:xfrm>
            <a:off x="6218039" y="4798689"/>
            <a:ext cx="809625" cy="1133475"/>
            <a:chOff x="3275856" y="2492896"/>
            <a:chExt cx="1080120" cy="1512168"/>
          </a:xfrm>
        </p:grpSpPr>
        <p:sp>
          <p:nvSpPr>
            <p:cNvPr id="388" name="Rechteck 387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9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uppieren 123"/>
          <p:cNvGrpSpPr>
            <a:grpSpLocks/>
          </p:cNvGrpSpPr>
          <p:nvPr/>
        </p:nvGrpSpPr>
        <p:grpSpPr bwMode="auto">
          <a:xfrm>
            <a:off x="7208639" y="4787576"/>
            <a:ext cx="809625" cy="1135063"/>
            <a:chOff x="3275856" y="2492896"/>
            <a:chExt cx="1080120" cy="1512168"/>
          </a:xfrm>
        </p:grpSpPr>
        <p:sp>
          <p:nvSpPr>
            <p:cNvPr id="392" name="Rechteck 39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3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5" name="Gruppieren 127"/>
          <p:cNvGrpSpPr>
            <a:grpSpLocks/>
          </p:cNvGrpSpPr>
          <p:nvPr/>
        </p:nvGrpSpPr>
        <p:grpSpPr bwMode="auto">
          <a:xfrm>
            <a:off x="8216701" y="4812976"/>
            <a:ext cx="809625" cy="1135063"/>
            <a:chOff x="3275856" y="2492896"/>
            <a:chExt cx="1080120" cy="1512168"/>
          </a:xfrm>
        </p:grpSpPr>
        <p:sp>
          <p:nvSpPr>
            <p:cNvPr id="396" name="Rechteck 39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Gruppieren 131"/>
          <p:cNvGrpSpPr>
            <a:grpSpLocks/>
          </p:cNvGrpSpPr>
          <p:nvPr/>
        </p:nvGrpSpPr>
        <p:grpSpPr bwMode="auto">
          <a:xfrm>
            <a:off x="9151736" y="4812976"/>
            <a:ext cx="811212" cy="1135063"/>
            <a:chOff x="3275856" y="2492896"/>
            <a:chExt cx="1080120" cy="1512168"/>
          </a:xfrm>
        </p:grpSpPr>
        <p:sp>
          <p:nvSpPr>
            <p:cNvPr id="400" name="Rechteck 39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0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3" name="Trapezoid 402"/>
          <p:cNvSpPr/>
          <p:nvPr/>
        </p:nvSpPr>
        <p:spPr>
          <a:xfrm>
            <a:off x="32097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4" name="Gerade Verbindung mit Pfeil 403"/>
          <p:cNvCxnSpPr>
            <a:endCxn id="403" idx="2"/>
          </p:cNvCxnSpPr>
          <p:nvPr/>
        </p:nvCxnSpPr>
        <p:spPr>
          <a:xfrm flipH="1" flipV="1">
            <a:off x="3520873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5" name="Trapezoid 404"/>
          <p:cNvSpPr/>
          <p:nvPr/>
        </p:nvSpPr>
        <p:spPr>
          <a:xfrm>
            <a:off x="2304848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sp>
        <p:nvSpPr>
          <p:cNvPr id="406" name="Trapezoid 405"/>
          <p:cNvSpPr/>
          <p:nvPr/>
        </p:nvSpPr>
        <p:spPr>
          <a:xfrm>
            <a:off x="4201914" y="4055739"/>
            <a:ext cx="623887" cy="433387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7" name="Gerade Verbindung mit Pfeil 406"/>
          <p:cNvCxnSpPr>
            <a:endCxn id="406" idx="2"/>
          </p:cNvCxnSpPr>
          <p:nvPr/>
        </p:nvCxnSpPr>
        <p:spPr>
          <a:xfrm flipH="1" flipV="1">
            <a:off x="4513061" y="4489123"/>
            <a:ext cx="0" cy="43973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8" name="Trapezoid 407"/>
          <p:cNvSpPr/>
          <p:nvPr/>
        </p:nvSpPr>
        <p:spPr>
          <a:xfrm>
            <a:off x="520997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9" name="Gerade Verbindung mit Pfeil 408"/>
          <p:cNvCxnSpPr>
            <a:endCxn id="408" idx="2"/>
          </p:cNvCxnSpPr>
          <p:nvPr/>
        </p:nvCxnSpPr>
        <p:spPr>
          <a:xfrm flipH="1" flipV="1">
            <a:off x="5521123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0" name="Trapezoid 409"/>
          <p:cNvSpPr/>
          <p:nvPr/>
        </p:nvSpPr>
        <p:spPr>
          <a:xfrm>
            <a:off x="6337098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1" name="Gerade Verbindung mit Pfeil 410"/>
          <p:cNvCxnSpPr>
            <a:endCxn id="410" idx="2"/>
          </p:cNvCxnSpPr>
          <p:nvPr/>
        </p:nvCxnSpPr>
        <p:spPr>
          <a:xfrm flipH="1" flipV="1">
            <a:off x="6648248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2" name="Trapezoid 411"/>
          <p:cNvSpPr/>
          <p:nvPr/>
        </p:nvSpPr>
        <p:spPr>
          <a:xfrm>
            <a:off x="72991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3" name="Gerade Verbindung mit Pfeil 412"/>
          <p:cNvCxnSpPr>
            <a:endCxn id="412" idx="2"/>
          </p:cNvCxnSpPr>
          <p:nvPr/>
        </p:nvCxnSpPr>
        <p:spPr>
          <a:xfrm flipH="1" flipV="1">
            <a:off x="7610273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4" name="Trapezoid 413"/>
          <p:cNvSpPr/>
          <p:nvPr/>
        </p:nvSpPr>
        <p:spPr>
          <a:xfrm>
            <a:off x="8307186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5" name="Gerade Verbindung mit Pfeil 414"/>
          <p:cNvCxnSpPr>
            <a:endCxn id="414" idx="2"/>
          </p:cNvCxnSpPr>
          <p:nvPr/>
        </p:nvCxnSpPr>
        <p:spPr>
          <a:xfrm flipH="1" flipV="1">
            <a:off x="8618336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6" name="Trapezoid 415"/>
          <p:cNvSpPr/>
          <p:nvPr/>
        </p:nvSpPr>
        <p:spPr>
          <a:xfrm>
            <a:off x="924222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7" name="Gerade Verbindung mit Pfeil 416"/>
          <p:cNvCxnSpPr>
            <a:endCxn id="416" idx="2"/>
          </p:cNvCxnSpPr>
          <p:nvPr/>
        </p:nvCxnSpPr>
        <p:spPr>
          <a:xfrm flipH="1" flipV="1">
            <a:off x="9553373" y="4495476"/>
            <a:ext cx="1588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8" name="Trapezoid 417"/>
          <p:cNvSpPr/>
          <p:nvPr/>
        </p:nvSpPr>
        <p:spPr>
          <a:xfrm>
            <a:off x="2762048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9" name="Gewinkelte Verbindung 418"/>
          <p:cNvCxnSpPr>
            <a:stCxn id="405" idx="0"/>
            <a:endCxn id="418" idx="2"/>
          </p:cNvCxnSpPr>
          <p:nvPr/>
        </p:nvCxnSpPr>
        <p:spPr>
          <a:xfrm rot="5400000" flipH="1" flipV="1">
            <a:off x="2700932" y="3691405"/>
            <a:ext cx="287337" cy="457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0" name="Gewinkelte Verbindung 419"/>
          <p:cNvCxnSpPr>
            <a:stCxn id="403" idx="0"/>
            <a:endCxn id="418" idx="2"/>
          </p:cNvCxnSpPr>
          <p:nvPr/>
        </p:nvCxnSpPr>
        <p:spPr>
          <a:xfrm rot="16200000" flipV="1">
            <a:off x="3153370" y="3696170"/>
            <a:ext cx="287337" cy="4476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1" name="Trapezoid 420"/>
          <p:cNvSpPr/>
          <p:nvPr/>
        </p:nvSpPr>
        <p:spPr>
          <a:xfrm>
            <a:off x="4682923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2" name="Gewinkelte Verbindung 421"/>
          <p:cNvCxnSpPr>
            <a:stCxn id="406" idx="0"/>
            <a:endCxn id="421" idx="2"/>
          </p:cNvCxnSpPr>
          <p:nvPr/>
        </p:nvCxnSpPr>
        <p:spPr>
          <a:xfrm rot="5400000" flipH="1" flipV="1">
            <a:off x="4613867" y="3675530"/>
            <a:ext cx="279400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3" name="Gewinkelte Verbindung 422"/>
          <p:cNvCxnSpPr>
            <a:stCxn id="408" idx="0"/>
            <a:endCxn id="421" idx="2"/>
          </p:cNvCxnSpPr>
          <p:nvPr/>
        </p:nvCxnSpPr>
        <p:spPr>
          <a:xfrm rot="16200000" flipV="1">
            <a:off x="5113932" y="3656480"/>
            <a:ext cx="287337" cy="5270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4" name="Trapezoid 423"/>
          <p:cNvSpPr/>
          <p:nvPr/>
        </p:nvSpPr>
        <p:spPr>
          <a:xfrm>
            <a:off x="6802239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5" name="Gewinkelte Verbindung 424"/>
          <p:cNvCxnSpPr>
            <a:stCxn id="410" idx="0"/>
            <a:endCxn id="424" idx="2"/>
          </p:cNvCxnSpPr>
          <p:nvPr/>
        </p:nvCxnSpPr>
        <p:spPr>
          <a:xfrm rot="5400000" flipH="1" flipV="1">
            <a:off x="6737945" y="3686645"/>
            <a:ext cx="287337" cy="4667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6" name="Gewinkelte Verbindung 425"/>
          <p:cNvCxnSpPr>
            <a:stCxn id="412" idx="0"/>
            <a:endCxn id="424" idx="2"/>
          </p:cNvCxnSpPr>
          <p:nvPr/>
        </p:nvCxnSpPr>
        <p:spPr>
          <a:xfrm rot="16200000" flipV="1">
            <a:off x="7218957" y="3672355"/>
            <a:ext cx="287337" cy="4953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7" name="Trapezoid 426"/>
          <p:cNvSpPr/>
          <p:nvPr/>
        </p:nvSpPr>
        <p:spPr>
          <a:xfrm>
            <a:off x="8786614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8" name="Gewinkelte Verbindung 427"/>
          <p:cNvCxnSpPr>
            <a:stCxn id="414" idx="0"/>
            <a:endCxn id="427" idx="2"/>
          </p:cNvCxnSpPr>
          <p:nvPr/>
        </p:nvCxnSpPr>
        <p:spPr>
          <a:xfrm rot="5400000" flipH="1" flipV="1">
            <a:off x="8715176" y="3679499"/>
            <a:ext cx="287337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9" name="Gewinkelte Verbindung 428"/>
          <p:cNvCxnSpPr>
            <a:stCxn id="416" idx="0"/>
            <a:endCxn id="427" idx="2"/>
          </p:cNvCxnSpPr>
          <p:nvPr/>
        </p:nvCxnSpPr>
        <p:spPr>
          <a:xfrm rot="16200000" flipV="1">
            <a:off x="9182695" y="3692995"/>
            <a:ext cx="287337" cy="4540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0" name="Trapezoid 429"/>
          <p:cNvSpPr/>
          <p:nvPr/>
        </p:nvSpPr>
        <p:spPr>
          <a:xfrm>
            <a:off x="3746298" y="2623811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1" name="Gewinkelte Verbindung 430"/>
          <p:cNvCxnSpPr>
            <a:stCxn id="418" idx="0"/>
            <a:endCxn id="430" idx="2"/>
          </p:cNvCxnSpPr>
          <p:nvPr/>
        </p:nvCxnSpPr>
        <p:spPr>
          <a:xfrm rot="5400000" flipH="1" flipV="1">
            <a:off x="3420863" y="2707949"/>
            <a:ext cx="288925" cy="9842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2" name="Gewinkelte Verbindung 431"/>
          <p:cNvCxnSpPr>
            <a:stCxn id="421" idx="0"/>
            <a:endCxn id="430" idx="2"/>
          </p:cNvCxnSpPr>
          <p:nvPr/>
        </p:nvCxnSpPr>
        <p:spPr>
          <a:xfrm rot="16200000" flipV="1">
            <a:off x="4381301" y="2731764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3" name="Trapezoid 432"/>
          <p:cNvSpPr/>
          <p:nvPr/>
        </p:nvSpPr>
        <p:spPr>
          <a:xfrm>
            <a:off x="7851573" y="2623811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4" name="Gewinkelte Verbindung 433"/>
          <p:cNvCxnSpPr>
            <a:stCxn id="424" idx="0"/>
            <a:endCxn id="433" idx="2"/>
          </p:cNvCxnSpPr>
          <p:nvPr/>
        </p:nvCxnSpPr>
        <p:spPr>
          <a:xfrm rot="5400000" flipH="1" flipV="1">
            <a:off x="7494388" y="2676199"/>
            <a:ext cx="288925" cy="1047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5" name="Gewinkelte Verbindung 434"/>
          <p:cNvCxnSpPr>
            <a:stCxn id="427" idx="0"/>
            <a:endCxn id="433" idx="2"/>
          </p:cNvCxnSpPr>
          <p:nvPr/>
        </p:nvCxnSpPr>
        <p:spPr>
          <a:xfrm rot="16200000" flipV="1">
            <a:off x="8486576" y="2731764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6" name="Trapezoid 435"/>
          <p:cNvSpPr/>
          <p:nvPr/>
        </p:nvSpPr>
        <p:spPr>
          <a:xfrm>
            <a:off x="5794173" y="1904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7" name="Gewinkelte Verbindung 436"/>
          <p:cNvCxnSpPr>
            <a:stCxn id="430" idx="0"/>
            <a:endCxn id="436" idx="2"/>
          </p:cNvCxnSpPr>
          <p:nvPr/>
        </p:nvCxnSpPr>
        <p:spPr>
          <a:xfrm rot="5400000" flipH="1" flipV="1">
            <a:off x="4937717" y="1456207"/>
            <a:ext cx="287338" cy="20478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8" name="Gewinkelte Verbindung 437"/>
          <p:cNvCxnSpPr>
            <a:stCxn id="433" idx="0"/>
            <a:endCxn id="436" idx="2"/>
          </p:cNvCxnSpPr>
          <p:nvPr/>
        </p:nvCxnSpPr>
        <p:spPr>
          <a:xfrm rot="16200000" flipV="1">
            <a:off x="6990354" y="1451442"/>
            <a:ext cx="287338" cy="2057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9" name="Gewinkelte Verbindung 438"/>
          <p:cNvCxnSpPr>
            <a:stCxn id="436" idx="0"/>
          </p:cNvCxnSpPr>
          <p:nvPr/>
        </p:nvCxnSpPr>
        <p:spPr>
          <a:xfrm rot="16200000" flipV="1">
            <a:off x="5996582" y="1795930"/>
            <a:ext cx="217487" cy="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0" name="Textfeld 439"/>
          <p:cNvSpPr txBox="1">
            <a:spLocks noChangeArrowheads="1"/>
          </p:cNvSpPr>
          <p:nvPr/>
        </p:nvSpPr>
        <p:spPr bwMode="auto">
          <a:xfrm>
            <a:off x="5833864" y="132841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kern="0">
                <a:solidFill>
                  <a:sysClr val="windowText" lastClr="000000"/>
                </a:solidFill>
              </a:rPr>
              <a:t>PK</a:t>
            </a:r>
          </a:p>
        </p:txBody>
      </p:sp>
      <p:sp>
        <p:nvSpPr>
          <p:cNvPr id="441" name="Ellipse 440"/>
          <p:cNvSpPr/>
          <p:nvPr/>
        </p:nvSpPr>
        <p:spPr>
          <a:xfrm>
            <a:off x="2439588" y="3842079"/>
            <a:ext cx="371078" cy="3710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8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2" name="Ellipse 441"/>
          <p:cNvSpPr/>
          <p:nvPr/>
        </p:nvSpPr>
        <p:spPr>
          <a:xfrm>
            <a:off x="4815537" y="3135817"/>
            <a:ext cx="352425" cy="3516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8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3" name="Ellipse 442"/>
          <p:cNvSpPr/>
          <p:nvPr/>
        </p:nvSpPr>
        <p:spPr>
          <a:xfrm>
            <a:off x="7984023" y="2415734"/>
            <a:ext cx="352425" cy="3516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8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4" name="Text Box 41"/>
          <p:cNvSpPr txBox="1">
            <a:spLocks noChangeArrowheads="1"/>
          </p:cNvSpPr>
          <p:nvPr/>
        </p:nvSpPr>
        <p:spPr bwMode="auto">
          <a:xfrm>
            <a:off x="6476602" y="1615900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,     ,     ,     ,      )</a:t>
            </a:r>
          </a:p>
        </p:txBody>
      </p:sp>
      <p:pic>
        <p:nvPicPr>
          <p:cNvPr id="445" name="Picture 42" descr="doc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8777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Oval 44"/>
          <p:cNvSpPr>
            <a:spLocks noChangeArrowheads="1"/>
          </p:cNvSpPr>
          <p:nvPr/>
        </p:nvSpPr>
        <p:spPr bwMode="auto">
          <a:xfrm>
            <a:off x="885018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47" name="Oval 45"/>
          <p:cNvSpPr>
            <a:spLocks noChangeArrowheads="1"/>
          </p:cNvSpPr>
          <p:nvPr/>
        </p:nvSpPr>
        <p:spPr bwMode="auto">
          <a:xfrm>
            <a:off x="9321705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48" name="Oval 46"/>
          <p:cNvSpPr>
            <a:spLocks noChangeArrowheads="1"/>
          </p:cNvSpPr>
          <p:nvPr/>
        </p:nvSpPr>
        <p:spPr bwMode="auto">
          <a:xfrm>
            <a:off x="9825439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pic>
        <p:nvPicPr>
          <p:cNvPr id="44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9761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" name="Gruppieren 80"/>
          <p:cNvGrpSpPr>
            <a:grpSpLocks/>
          </p:cNvGrpSpPr>
          <p:nvPr/>
        </p:nvGrpSpPr>
        <p:grpSpPr bwMode="auto">
          <a:xfrm>
            <a:off x="2212022" y="4792961"/>
            <a:ext cx="809625" cy="1133475"/>
            <a:chOff x="3275856" y="2492896"/>
            <a:chExt cx="1080120" cy="1512168"/>
          </a:xfrm>
        </p:grpSpPr>
        <p:sp>
          <p:nvSpPr>
            <p:cNvPr id="451" name="Rechteck 450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52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3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4" name="Ellipse 453"/>
          <p:cNvSpPr/>
          <p:nvPr/>
        </p:nvSpPr>
        <p:spPr>
          <a:xfrm>
            <a:off x="1760336" y="5432098"/>
            <a:ext cx="8666162" cy="515938"/>
          </a:xfrm>
          <a:prstGeom prst="ellipse">
            <a:avLst/>
          </a:prstGeom>
          <a:solidFill>
            <a:srgbClr val="00B0F0">
              <a:alpha val="27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500" b="1" kern="0" dirty="0">
                <a:solidFill>
                  <a:srgbClr val="000000"/>
                </a:solidFill>
                <a:latin typeface="Verdana"/>
              </a:rPr>
              <a:t>SK</a:t>
            </a:r>
          </a:p>
        </p:txBody>
      </p:sp>
      <p:sp>
        <p:nvSpPr>
          <p:cNvPr id="455" name="Ellipse 454"/>
          <p:cNvSpPr/>
          <p:nvPr/>
        </p:nvSpPr>
        <p:spPr>
          <a:xfrm>
            <a:off x="2955726" y="4684386"/>
            <a:ext cx="1101725" cy="1395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800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456" name="Gerade Verbindung mit Pfeil 455"/>
          <p:cNvCxnSpPr>
            <a:endCxn id="405" idx="2"/>
          </p:cNvCxnSpPr>
          <p:nvPr/>
        </p:nvCxnSpPr>
        <p:spPr>
          <a:xfrm flipH="1" flipV="1">
            <a:off x="2615998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30704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382E-6 L -0.3033 0.34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  <p:bldP spid="369" grpId="0" animBg="1"/>
      <p:bldP spid="403" grpId="0" animBg="1"/>
      <p:bldP spid="405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18" grpId="0" animBg="1"/>
      <p:bldP spid="421" grpId="0" animBg="1"/>
      <p:bldP spid="424" grpId="0" animBg="1"/>
      <p:bldP spid="427" grpId="0" animBg="1"/>
      <p:bldP spid="430" grpId="0" animBg="1"/>
      <p:bldP spid="433" grpId="0" animBg="1"/>
      <p:bldP spid="436" grpId="0" animBg="1"/>
      <p:bldP spid="440" grpId="0"/>
      <p:bldP spid="441" grpId="0" animBg="1"/>
      <p:bldP spid="442" grpId="0" animBg="1"/>
      <p:bldP spid="443" grpId="0" animBg="1"/>
      <p:bldP spid="444" grpId="0"/>
      <p:bldP spid="446" grpId="0" animBg="1"/>
      <p:bldP spid="447" grpId="0" animBg="1"/>
      <p:bldP spid="448" grpId="0" animBg="1"/>
      <p:bldP spid="454" grpId="0" animBg="1"/>
      <p:bldP spid="4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Theorem:</a:t>
            </a:r>
          </a:p>
          <a:p>
            <a:pPr marL="0" indent="0">
              <a:buNone/>
            </a:pPr>
            <a:r>
              <a:rPr lang="de-DE" dirty="0"/>
              <a:t>MSS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euf-cma-secure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OTS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one</a:t>
            </a:r>
            <a:r>
              <a:rPr lang="de-DE" dirty="0"/>
              <a:t>-time </a:t>
            </a:r>
            <a:r>
              <a:rPr lang="de-DE" dirty="0" err="1"/>
              <a:t>eu-cma</a:t>
            </a:r>
            <a:r>
              <a:rPr lang="de-DE" dirty="0"/>
              <a:t> </a:t>
            </a:r>
            <a:r>
              <a:rPr lang="de-DE" dirty="0" err="1"/>
              <a:t>secure</a:t>
            </a:r>
            <a:r>
              <a:rPr lang="de-DE" dirty="0"/>
              <a:t> </a:t>
            </a:r>
            <a:r>
              <a:rPr lang="de-DE" dirty="0" err="1"/>
              <a:t>signature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and H is a random element from a family of collision resistant hash functions.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8190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Winternitz-OTS</a:t>
            </a:r>
            <a:endParaRPr lang="en-US" sz="6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4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LD-OTS </a:t>
            </a:r>
            <a:r>
              <a:rPr lang="en-US" sz="2400" dirty="0"/>
              <a:t>[Lam79]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2063552" y="1747395"/>
            <a:ext cx="7993062" cy="4541838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b="1" kern="0" dirty="0"/>
              <a:t>Message</a:t>
            </a:r>
            <a:r>
              <a:rPr lang="en-US" sz="2000" kern="0" dirty="0"/>
              <a:t> M = b1,…,</a:t>
            </a:r>
            <a:r>
              <a:rPr lang="en-US" sz="2000" kern="0" dirty="0" err="1"/>
              <a:t>bm</a:t>
            </a:r>
            <a:r>
              <a:rPr lang="en-US" sz="2000" kern="0" dirty="0"/>
              <a:t>, OWF H                                 = n bit</a:t>
            </a:r>
          </a:p>
          <a:p>
            <a:pPr>
              <a:buFont typeface="Wingdings" pitchFamily="2" charset="2"/>
              <a:buNone/>
            </a:pPr>
            <a:endParaRPr lang="en-US" sz="2000" kern="0" dirty="0"/>
          </a:p>
          <a:p>
            <a:pPr>
              <a:buFont typeface="Wingdings" pitchFamily="2" charset="2"/>
              <a:buNone/>
            </a:pPr>
            <a:endParaRPr lang="en-US" sz="2000" kern="0" dirty="0"/>
          </a:p>
          <a:p>
            <a:pPr>
              <a:buFont typeface="Wingdings" pitchFamily="2" charset="2"/>
              <a:buNone/>
            </a:pPr>
            <a:r>
              <a:rPr lang="en-US" sz="2000" b="1" kern="0" dirty="0"/>
              <a:t>SK</a:t>
            </a:r>
          </a:p>
          <a:p>
            <a:pPr>
              <a:buFont typeface="Wingdings" pitchFamily="2" charset="2"/>
              <a:buNone/>
            </a:pPr>
            <a:endParaRPr lang="en-US" sz="3600" kern="0" dirty="0"/>
          </a:p>
          <a:p>
            <a:pPr>
              <a:buFont typeface="Wingdings" pitchFamily="2" charset="2"/>
              <a:buNone/>
            </a:pPr>
            <a:r>
              <a:rPr lang="en-US" sz="2000" b="1" kern="0" dirty="0"/>
              <a:t>PK</a:t>
            </a:r>
          </a:p>
          <a:p>
            <a:pPr>
              <a:buFont typeface="Wingdings" pitchFamily="2" charset="2"/>
              <a:buNone/>
            </a:pPr>
            <a:endParaRPr lang="de-DE" sz="2000" kern="0" dirty="0"/>
          </a:p>
          <a:p>
            <a:pPr>
              <a:buFont typeface="Wingdings" pitchFamily="2" charset="2"/>
              <a:buNone/>
            </a:pPr>
            <a:endParaRPr lang="en-US" sz="2000" kern="0" dirty="0"/>
          </a:p>
          <a:p>
            <a:pPr>
              <a:buFont typeface="Wingdings" pitchFamily="2" charset="2"/>
              <a:buNone/>
            </a:pPr>
            <a:endParaRPr lang="en-US" sz="2000" kern="0" dirty="0"/>
          </a:p>
          <a:p>
            <a:pPr>
              <a:buFont typeface="Wingdings" pitchFamily="2" charset="2"/>
              <a:buNone/>
            </a:pPr>
            <a:r>
              <a:rPr lang="en-US" sz="2000" b="1" kern="0" dirty="0"/>
              <a:t>Sig</a:t>
            </a:r>
          </a:p>
        </p:txBody>
      </p:sp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615" y="2174140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2707100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3643204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7" name="Rechteck 8"/>
          <p:cNvSpPr/>
          <p:nvPr/>
        </p:nvSpPr>
        <p:spPr>
          <a:xfrm>
            <a:off x="4646420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8" name="Rechteck 11"/>
          <p:cNvSpPr/>
          <p:nvPr/>
        </p:nvSpPr>
        <p:spPr>
          <a:xfrm>
            <a:off x="7454732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9" name="Rechteck 12"/>
          <p:cNvSpPr/>
          <p:nvPr/>
        </p:nvSpPr>
        <p:spPr>
          <a:xfrm>
            <a:off x="8466337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sz="1800" dirty="0"/>
          </a:p>
        </p:txBody>
      </p:sp>
      <p:sp>
        <p:nvSpPr>
          <p:cNvPr id="10" name="Rechteck 13"/>
          <p:cNvSpPr/>
          <p:nvPr/>
        </p:nvSpPr>
        <p:spPr>
          <a:xfrm>
            <a:off x="9402441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2707100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3643204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4646420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4" name="Rechteck 19"/>
          <p:cNvSpPr/>
          <p:nvPr/>
        </p:nvSpPr>
        <p:spPr>
          <a:xfrm>
            <a:off x="7454732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5" name="Rechteck 20"/>
          <p:cNvSpPr/>
          <p:nvPr/>
        </p:nvSpPr>
        <p:spPr>
          <a:xfrm>
            <a:off x="8466337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sz="1800" dirty="0"/>
          </a:p>
        </p:txBody>
      </p:sp>
      <p:sp>
        <p:nvSpPr>
          <p:cNvPr id="16" name="Rechteck 21"/>
          <p:cNvSpPr/>
          <p:nvPr/>
        </p:nvSpPr>
        <p:spPr>
          <a:xfrm>
            <a:off x="9402441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3175152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4111256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7"/>
          <p:cNvCxnSpPr>
            <a:stCxn id="7" idx="2"/>
            <a:endCxn id="13" idx="0"/>
          </p:cNvCxnSpPr>
          <p:nvPr/>
        </p:nvCxnSpPr>
        <p:spPr>
          <a:xfrm>
            <a:off x="5114472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5942564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1" name="Ellipse 33"/>
          <p:cNvSpPr/>
          <p:nvPr/>
        </p:nvSpPr>
        <p:spPr>
          <a:xfrm>
            <a:off x="6446620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2" name="Ellipse 34"/>
          <p:cNvSpPr/>
          <p:nvPr/>
        </p:nvSpPr>
        <p:spPr>
          <a:xfrm>
            <a:off x="6950676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3" name="Ellipse 35"/>
          <p:cNvSpPr/>
          <p:nvPr/>
        </p:nvSpPr>
        <p:spPr>
          <a:xfrm>
            <a:off x="5967731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4" name="Ellipse 36"/>
          <p:cNvSpPr/>
          <p:nvPr/>
        </p:nvSpPr>
        <p:spPr>
          <a:xfrm>
            <a:off x="6471787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5" name="Ellipse 37"/>
          <p:cNvSpPr/>
          <p:nvPr/>
        </p:nvSpPr>
        <p:spPr>
          <a:xfrm>
            <a:off x="6975843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7922784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8934389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9870493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3211156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0" name="Textfeld 50"/>
          <p:cNvSpPr txBox="1"/>
          <p:nvPr/>
        </p:nvSpPr>
        <p:spPr>
          <a:xfrm>
            <a:off x="4147260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1" name="Textfeld 51"/>
          <p:cNvSpPr txBox="1"/>
          <p:nvPr/>
        </p:nvSpPr>
        <p:spPr>
          <a:xfrm>
            <a:off x="5150476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2" name="Textfeld 52"/>
          <p:cNvSpPr txBox="1"/>
          <p:nvPr/>
        </p:nvSpPr>
        <p:spPr>
          <a:xfrm>
            <a:off x="7958788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3" name="Textfeld 53"/>
          <p:cNvSpPr txBox="1"/>
          <p:nvPr/>
        </p:nvSpPr>
        <p:spPr>
          <a:xfrm>
            <a:off x="8970393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4" name="Textfeld 54"/>
          <p:cNvSpPr txBox="1"/>
          <p:nvPr/>
        </p:nvSpPr>
        <p:spPr>
          <a:xfrm>
            <a:off x="9906497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3175152" y="2450352"/>
            <a:ext cx="3199462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4111256" y="2450352"/>
            <a:ext cx="226335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61"/>
          <p:cNvCxnSpPr>
            <a:stCxn id="4" idx="1"/>
            <a:endCxn id="7" idx="0"/>
          </p:cNvCxnSpPr>
          <p:nvPr/>
        </p:nvCxnSpPr>
        <p:spPr>
          <a:xfrm flipH="1">
            <a:off x="5114472" y="2450352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6763942" y="2450352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6763941" y="2450352"/>
            <a:ext cx="21704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6763941" y="2450352"/>
            <a:ext cx="3106552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73"/>
          <p:cNvSpPr/>
          <p:nvPr/>
        </p:nvSpPr>
        <p:spPr>
          <a:xfrm>
            <a:off x="3254504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42" name="Rechteck 74"/>
          <p:cNvSpPr/>
          <p:nvPr/>
        </p:nvSpPr>
        <p:spPr>
          <a:xfrm>
            <a:off x="5207109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43" name="Rechteck 75"/>
          <p:cNvSpPr/>
          <p:nvPr/>
        </p:nvSpPr>
        <p:spPr>
          <a:xfrm>
            <a:off x="9052193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44" name="Ellipse 76"/>
          <p:cNvSpPr/>
          <p:nvPr/>
        </p:nvSpPr>
        <p:spPr>
          <a:xfrm>
            <a:off x="6888460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45" name="Ellipse 77"/>
          <p:cNvSpPr/>
          <p:nvPr/>
        </p:nvSpPr>
        <p:spPr>
          <a:xfrm>
            <a:off x="7392516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46" name="Ellipse 78"/>
          <p:cNvSpPr/>
          <p:nvPr/>
        </p:nvSpPr>
        <p:spPr>
          <a:xfrm>
            <a:off x="7896572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47" name="Rechteck 79"/>
          <p:cNvSpPr/>
          <p:nvPr/>
        </p:nvSpPr>
        <p:spPr>
          <a:xfrm>
            <a:off x="6164357" y="1819188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48" name="Gruppieren 99"/>
          <p:cNvGrpSpPr/>
          <p:nvPr/>
        </p:nvGrpSpPr>
        <p:grpSpPr>
          <a:xfrm>
            <a:off x="2500868" y="3187809"/>
            <a:ext cx="1656184" cy="2179850"/>
            <a:chOff x="1115616" y="2833326"/>
            <a:chExt cx="1656184" cy="2179850"/>
          </a:xfrm>
        </p:grpSpPr>
        <p:sp>
          <p:nvSpPr>
            <p:cNvPr id="49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50" name="Gerade Verbindung mit Pfeil 81"/>
            <p:cNvCxnSpPr/>
            <p:nvPr/>
          </p:nvCxnSpPr>
          <p:spPr>
            <a:xfrm>
              <a:off x="1819137" y="2833326"/>
              <a:ext cx="275891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84"/>
            <p:cNvCxnSpPr/>
            <p:nvPr/>
          </p:nvCxnSpPr>
          <p:spPr>
            <a:xfrm flipH="1">
              <a:off x="2570816" y="2833326"/>
              <a:ext cx="140685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88"/>
            <p:cNvCxnSpPr>
              <a:stCxn id="53" idx="3"/>
              <a:endCxn id="49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54" name="Gerade Verbindung mit Pfeil 96"/>
            <p:cNvCxnSpPr>
              <a:stCxn id="49" idx="2"/>
              <a:endCxn id="41" idx="0"/>
            </p:cNvCxnSpPr>
            <p:nvPr/>
          </p:nvCxnSpPr>
          <p:spPr>
            <a:xfrm flipH="1">
              <a:off x="2328915" y="4797152"/>
              <a:ext cx="10837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100"/>
          <p:cNvGrpSpPr/>
          <p:nvPr/>
        </p:nvGrpSpPr>
        <p:grpSpPr>
          <a:xfrm>
            <a:off x="4440188" y="3182255"/>
            <a:ext cx="1656184" cy="2185407"/>
            <a:chOff x="1115616" y="2827769"/>
            <a:chExt cx="1656184" cy="2185407"/>
          </a:xfrm>
        </p:grpSpPr>
        <p:sp>
          <p:nvSpPr>
            <p:cNvPr id="56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rgbClr val="333399">
                      <a:lumMod val="50000"/>
                    </a:srgbClr>
                  </a:solidFill>
                </a:rPr>
                <a:t>Mux</a:t>
              </a:r>
            </a:p>
          </p:txBody>
        </p:sp>
        <p:cxnSp>
          <p:nvCxnSpPr>
            <p:cNvPr id="57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104"/>
            <p:cNvCxnSpPr>
              <a:stCxn id="60" idx="3"/>
              <a:endCxn id="56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61" name="Gerade Verbindung mit Pfeil 106"/>
            <p:cNvCxnSpPr>
              <a:stCxn id="56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ieren 107"/>
          <p:cNvGrpSpPr/>
          <p:nvPr/>
        </p:nvGrpSpPr>
        <p:grpSpPr>
          <a:xfrm>
            <a:off x="8260105" y="3182255"/>
            <a:ext cx="1656184" cy="2185407"/>
            <a:chOff x="1115616" y="2827769"/>
            <a:chExt cx="1656184" cy="2185407"/>
          </a:xfrm>
        </p:grpSpPr>
        <p:sp>
          <p:nvSpPr>
            <p:cNvPr id="63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rgbClr val="333399">
                      <a:lumMod val="50000"/>
                    </a:srgbClr>
                  </a:solidFill>
                </a:rPr>
                <a:t>Mux</a:t>
              </a:r>
            </a:p>
          </p:txBody>
        </p:sp>
        <p:cxnSp>
          <p:nvCxnSpPr>
            <p:cNvPr id="64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111"/>
            <p:cNvCxnSpPr>
              <a:stCxn id="67" idx="3"/>
              <a:endCxn id="63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11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bn</a:t>
              </a:r>
              <a:endParaRPr lang="en-US" sz="1400" b="1" dirty="0"/>
            </a:p>
          </p:txBody>
        </p:sp>
        <p:cxnSp>
          <p:nvCxnSpPr>
            <p:cNvPr id="68" name="Gerade Verbindung mit Pfeil 113"/>
            <p:cNvCxnSpPr>
              <a:stCxn id="63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Date Placeholder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LD-OTS in MSS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/>
              <a:t>Verification: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/>
              <a:t>	1. Verify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/>
              <a:t>	2. Verify authenticity of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800" b="1" dirty="0"/>
              <a:t>We can do better!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3416161" y="1615900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,     ,     ,     ,      )</a:t>
            </a: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5789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6261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6764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022" y="2920225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577" y="345925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Trivial Optimization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415482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04207" y="1551458"/>
            <a:ext cx="7993062" cy="4541838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b="1" kern="0" dirty="0"/>
              <a:t>Message</a:t>
            </a:r>
            <a:r>
              <a:rPr lang="en-US" sz="2000" kern="0" dirty="0"/>
              <a:t> M = b1,…,</a:t>
            </a:r>
            <a:r>
              <a:rPr lang="en-US" sz="2000" kern="0" dirty="0" err="1"/>
              <a:t>bm</a:t>
            </a:r>
            <a:r>
              <a:rPr lang="en-US" sz="2000" kern="0" dirty="0"/>
              <a:t>, OWF H                                = n bit</a:t>
            </a:r>
          </a:p>
          <a:p>
            <a:pPr>
              <a:buFont typeface="Wingdings" pitchFamily="2" charset="2"/>
              <a:buNone/>
            </a:pPr>
            <a:endParaRPr lang="en-US" sz="2000" kern="0" dirty="0"/>
          </a:p>
          <a:p>
            <a:pPr>
              <a:buFont typeface="Wingdings" pitchFamily="2" charset="2"/>
              <a:buNone/>
            </a:pPr>
            <a:endParaRPr lang="en-US" sz="2000" kern="0" dirty="0"/>
          </a:p>
          <a:p>
            <a:pPr>
              <a:buFont typeface="Wingdings" pitchFamily="2" charset="2"/>
              <a:buNone/>
            </a:pPr>
            <a:endParaRPr lang="en-US" sz="2000" b="1" kern="0" dirty="0"/>
          </a:p>
          <a:p>
            <a:pPr>
              <a:buFont typeface="Wingdings" pitchFamily="2" charset="2"/>
              <a:buNone/>
            </a:pPr>
            <a:endParaRPr lang="en-US" sz="3600" kern="0" dirty="0"/>
          </a:p>
          <a:p>
            <a:pPr>
              <a:buFont typeface="Wingdings" pitchFamily="2" charset="2"/>
              <a:buNone/>
            </a:pPr>
            <a:endParaRPr lang="en-US" sz="2000" kern="0" dirty="0"/>
          </a:p>
        </p:txBody>
      </p:sp>
      <p:pic>
        <p:nvPicPr>
          <p:cNvPr id="5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270" y="2174140"/>
            <a:ext cx="389327" cy="552424"/>
          </a:xfrm>
          <a:prstGeom prst="rect">
            <a:avLst/>
          </a:prstGeom>
          <a:noFill/>
        </p:spPr>
      </p:pic>
      <p:sp>
        <p:nvSpPr>
          <p:cNvPr id="6" name="Rechteck 6"/>
          <p:cNvSpPr/>
          <p:nvPr/>
        </p:nvSpPr>
        <p:spPr>
          <a:xfrm>
            <a:off x="2339366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7" name="Rechteck 7"/>
          <p:cNvSpPr/>
          <p:nvPr/>
        </p:nvSpPr>
        <p:spPr>
          <a:xfrm>
            <a:off x="3275470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8"/>
          <p:cNvSpPr/>
          <p:nvPr/>
        </p:nvSpPr>
        <p:spPr>
          <a:xfrm>
            <a:off x="4287075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9" name="Rechteck 11"/>
          <p:cNvSpPr/>
          <p:nvPr/>
        </p:nvSpPr>
        <p:spPr>
          <a:xfrm>
            <a:off x="7095387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0" name="Rechteck 12"/>
          <p:cNvSpPr/>
          <p:nvPr/>
        </p:nvSpPr>
        <p:spPr>
          <a:xfrm>
            <a:off x="8106992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sz="1800" dirty="0"/>
          </a:p>
        </p:txBody>
      </p:sp>
      <p:sp>
        <p:nvSpPr>
          <p:cNvPr id="11" name="Rechteck 13"/>
          <p:cNvSpPr/>
          <p:nvPr/>
        </p:nvSpPr>
        <p:spPr>
          <a:xfrm>
            <a:off x="9043096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2" name="Rechteck 14"/>
          <p:cNvSpPr/>
          <p:nvPr/>
        </p:nvSpPr>
        <p:spPr>
          <a:xfrm>
            <a:off x="2339366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3" name="Rechteck 15"/>
          <p:cNvSpPr/>
          <p:nvPr/>
        </p:nvSpPr>
        <p:spPr>
          <a:xfrm>
            <a:off x="3275470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4" name="Rechteck 16"/>
          <p:cNvSpPr/>
          <p:nvPr/>
        </p:nvSpPr>
        <p:spPr>
          <a:xfrm>
            <a:off x="4287075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5" name="Rechteck 19"/>
          <p:cNvSpPr/>
          <p:nvPr/>
        </p:nvSpPr>
        <p:spPr>
          <a:xfrm>
            <a:off x="7095387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6" name="Rechteck 20"/>
          <p:cNvSpPr/>
          <p:nvPr/>
        </p:nvSpPr>
        <p:spPr>
          <a:xfrm>
            <a:off x="8106992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sz="1800" dirty="0"/>
          </a:p>
        </p:txBody>
      </p:sp>
      <p:sp>
        <p:nvSpPr>
          <p:cNvPr id="17" name="Rechteck 21"/>
          <p:cNvSpPr/>
          <p:nvPr/>
        </p:nvSpPr>
        <p:spPr>
          <a:xfrm>
            <a:off x="9043096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8" name="Gerade Verbindung mit Pfeil 23"/>
          <p:cNvCxnSpPr>
            <a:stCxn id="6" idx="2"/>
            <a:endCxn id="12" idx="0"/>
          </p:cNvCxnSpPr>
          <p:nvPr/>
        </p:nvCxnSpPr>
        <p:spPr>
          <a:xfrm>
            <a:off x="2807418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4"/>
          <p:cNvCxnSpPr>
            <a:stCxn id="7" idx="2"/>
            <a:endCxn id="13" idx="0"/>
          </p:cNvCxnSpPr>
          <p:nvPr/>
        </p:nvCxnSpPr>
        <p:spPr>
          <a:xfrm>
            <a:off x="3743522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27"/>
          <p:cNvCxnSpPr/>
          <p:nvPr/>
        </p:nvCxnSpPr>
        <p:spPr>
          <a:xfrm>
            <a:off x="4679626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32"/>
          <p:cNvSpPr/>
          <p:nvPr/>
        </p:nvSpPr>
        <p:spPr>
          <a:xfrm>
            <a:off x="5583219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2" name="Ellipse 33"/>
          <p:cNvSpPr/>
          <p:nvPr/>
        </p:nvSpPr>
        <p:spPr>
          <a:xfrm>
            <a:off x="6087275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3" name="Ellipse 34"/>
          <p:cNvSpPr/>
          <p:nvPr/>
        </p:nvSpPr>
        <p:spPr>
          <a:xfrm>
            <a:off x="6591331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4" name="Ellipse 35"/>
          <p:cNvSpPr/>
          <p:nvPr/>
        </p:nvSpPr>
        <p:spPr>
          <a:xfrm>
            <a:off x="5608386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5" name="Ellipse 36"/>
          <p:cNvSpPr/>
          <p:nvPr/>
        </p:nvSpPr>
        <p:spPr>
          <a:xfrm>
            <a:off x="6112442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6" name="Ellipse 37"/>
          <p:cNvSpPr/>
          <p:nvPr/>
        </p:nvSpPr>
        <p:spPr>
          <a:xfrm>
            <a:off x="6616498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cxnSp>
        <p:nvCxnSpPr>
          <p:cNvPr id="27" name="Gerade Verbindung mit Pfeil 38"/>
          <p:cNvCxnSpPr>
            <a:stCxn id="9" idx="2"/>
            <a:endCxn id="15" idx="0"/>
          </p:cNvCxnSpPr>
          <p:nvPr/>
        </p:nvCxnSpPr>
        <p:spPr>
          <a:xfrm>
            <a:off x="7563439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1"/>
          <p:cNvCxnSpPr>
            <a:stCxn id="10" idx="2"/>
            <a:endCxn id="16" idx="0"/>
          </p:cNvCxnSpPr>
          <p:nvPr/>
        </p:nvCxnSpPr>
        <p:spPr>
          <a:xfrm>
            <a:off x="8575044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46"/>
          <p:cNvCxnSpPr>
            <a:stCxn id="11" idx="2"/>
            <a:endCxn id="17" idx="0"/>
          </p:cNvCxnSpPr>
          <p:nvPr/>
        </p:nvCxnSpPr>
        <p:spPr>
          <a:xfrm>
            <a:off x="9511148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49"/>
          <p:cNvSpPr txBox="1"/>
          <p:nvPr/>
        </p:nvSpPr>
        <p:spPr>
          <a:xfrm>
            <a:off x="2843422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1" name="Textfeld 50"/>
          <p:cNvSpPr txBox="1"/>
          <p:nvPr/>
        </p:nvSpPr>
        <p:spPr>
          <a:xfrm>
            <a:off x="3779526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2" name="Textfeld 51"/>
          <p:cNvSpPr txBox="1"/>
          <p:nvPr/>
        </p:nvSpPr>
        <p:spPr>
          <a:xfrm>
            <a:off x="4791131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3" name="Textfeld 52"/>
          <p:cNvSpPr txBox="1"/>
          <p:nvPr/>
        </p:nvSpPr>
        <p:spPr>
          <a:xfrm>
            <a:off x="7599443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4" name="Textfeld 53"/>
          <p:cNvSpPr txBox="1"/>
          <p:nvPr/>
        </p:nvSpPr>
        <p:spPr>
          <a:xfrm>
            <a:off x="8611048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5" name="Textfeld 54"/>
          <p:cNvSpPr txBox="1"/>
          <p:nvPr/>
        </p:nvSpPr>
        <p:spPr>
          <a:xfrm>
            <a:off x="9547152" y="3398279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cxnSp>
        <p:nvCxnSpPr>
          <p:cNvPr id="36" name="Gerade Verbindung mit Pfeil 55"/>
          <p:cNvCxnSpPr>
            <a:stCxn id="5" idx="1"/>
            <a:endCxn id="6" idx="0"/>
          </p:cNvCxnSpPr>
          <p:nvPr/>
        </p:nvCxnSpPr>
        <p:spPr>
          <a:xfrm flipH="1">
            <a:off x="2807419" y="2450352"/>
            <a:ext cx="3207851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58"/>
          <p:cNvCxnSpPr>
            <a:stCxn id="5" idx="1"/>
            <a:endCxn id="7" idx="0"/>
          </p:cNvCxnSpPr>
          <p:nvPr/>
        </p:nvCxnSpPr>
        <p:spPr>
          <a:xfrm flipH="1">
            <a:off x="3743523" y="2450352"/>
            <a:ext cx="2271747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1"/>
          <p:cNvCxnSpPr>
            <a:stCxn id="5" idx="1"/>
            <a:endCxn id="8" idx="0"/>
          </p:cNvCxnSpPr>
          <p:nvPr/>
        </p:nvCxnSpPr>
        <p:spPr>
          <a:xfrm flipH="1">
            <a:off x="4755127" y="2450352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4"/>
          <p:cNvCxnSpPr>
            <a:stCxn id="5" idx="3"/>
            <a:endCxn id="9" idx="0"/>
          </p:cNvCxnSpPr>
          <p:nvPr/>
        </p:nvCxnSpPr>
        <p:spPr>
          <a:xfrm>
            <a:off x="6404597" y="2450352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67"/>
          <p:cNvCxnSpPr>
            <a:stCxn id="5" idx="3"/>
            <a:endCxn id="10" idx="0"/>
          </p:cNvCxnSpPr>
          <p:nvPr/>
        </p:nvCxnSpPr>
        <p:spPr>
          <a:xfrm>
            <a:off x="6404596" y="2450352"/>
            <a:ext cx="21704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70"/>
          <p:cNvCxnSpPr>
            <a:stCxn id="5" idx="3"/>
            <a:endCxn id="11" idx="0"/>
          </p:cNvCxnSpPr>
          <p:nvPr/>
        </p:nvCxnSpPr>
        <p:spPr>
          <a:xfrm>
            <a:off x="6404596" y="2450352"/>
            <a:ext cx="3106552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73"/>
          <p:cNvSpPr/>
          <p:nvPr/>
        </p:nvSpPr>
        <p:spPr>
          <a:xfrm>
            <a:off x="2363654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45" name="Ellipse 76"/>
          <p:cNvSpPr/>
          <p:nvPr/>
        </p:nvSpPr>
        <p:spPr>
          <a:xfrm>
            <a:off x="5664647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46" name="Ellipse 77"/>
          <p:cNvSpPr/>
          <p:nvPr/>
        </p:nvSpPr>
        <p:spPr>
          <a:xfrm>
            <a:off x="6168703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47" name="Ellipse 78"/>
          <p:cNvSpPr/>
          <p:nvPr/>
        </p:nvSpPr>
        <p:spPr>
          <a:xfrm>
            <a:off x="6672759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48" name="Rechteck 79"/>
          <p:cNvSpPr/>
          <p:nvPr/>
        </p:nvSpPr>
        <p:spPr>
          <a:xfrm>
            <a:off x="5664964" y="1629587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49" name="Gruppieren 99"/>
          <p:cNvGrpSpPr/>
          <p:nvPr/>
        </p:nvGrpSpPr>
        <p:grpSpPr>
          <a:xfrm>
            <a:off x="1988746" y="3187809"/>
            <a:ext cx="1262588" cy="2179850"/>
            <a:chOff x="1509212" y="2833326"/>
            <a:chExt cx="1262588" cy="2179850"/>
          </a:xfrm>
        </p:grpSpPr>
        <p:sp>
          <p:nvSpPr>
            <p:cNvPr id="50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51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88"/>
            <p:cNvCxnSpPr>
              <a:endCxn id="50" idx="1"/>
            </p:cNvCxnSpPr>
            <p:nvPr/>
          </p:nvCxnSpPr>
          <p:spPr>
            <a:xfrm>
              <a:off x="1789900" y="4545124"/>
              <a:ext cx="20421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92"/>
            <p:cNvSpPr txBox="1"/>
            <p:nvPr/>
          </p:nvSpPr>
          <p:spPr>
            <a:xfrm>
              <a:off x="1509212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55" name="Gerade Verbindung mit Pfeil 96"/>
            <p:cNvCxnSpPr>
              <a:stCxn id="50" idx="2"/>
              <a:endCxn id="42" idx="0"/>
            </p:cNvCxnSpPr>
            <p:nvPr/>
          </p:nvCxnSpPr>
          <p:spPr>
            <a:xfrm flipH="1">
              <a:off x="2335394" y="4797152"/>
              <a:ext cx="435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hteck 73"/>
          <p:cNvSpPr/>
          <p:nvPr/>
        </p:nvSpPr>
        <p:spPr>
          <a:xfrm>
            <a:off x="3311047" y="5367662"/>
            <a:ext cx="936104" cy="221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1,1</a:t>
            </a:r>
          </a:p>
        </p:txBody>
      </p:sp>
      <p:grpSp>
        <p:nvGrpSpPr>
          <p:cNvPr id="82" name="Gruppieren 99"/>
          <p:cNvGrpSpPr/>
          <p:nvPr/>
        </p:nvGrpSpPr>
        <p:grpSpPr>
          <a:xfrm>
            <a:off x="3323342" y="3193369"/>
            <a:ext cx="1617732" cy="2174293"/>
            <a:chOff x="1907704" y="2833326"/>
            <a:chExt cx="1617732" cy="2174293"/>
          </a:xfrm>
        </p:grpSpPr>
        <p:sp>
          <p:nvSpPr>
            <p:cNvPr id="83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84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8"/>
            <p:cNvCxnSpPr>
              <a:stCxn id="87" idx="1"/>
              <a:endCxn id="83" idx="3"/>
            </p:cNvCxnSpPr>
            <p:nvPr/>
          </p:nvCxnSpPr>
          <p:spPr>
            <a:xfrm flipH="1" flipV="1">
              <a:off x="2685390" y="4545124"/>
              <a:ext cx="248602" cy="1043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feld 92"/>
                <p:cNvSpPr txBox="1"/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1400" b="1" dirty="0"/>
                    <a:t>b1</a:t>
                  </a:r>
                </a:p>
              </p:txBody>
            </p:sp>
          </mc:Choice>
          <mc:Fallback xmlns="">
            <p:sp>
              <p:nvSpPr>
                <p:cNvPr id="87" name="Textfeld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blipFill>
                  <a:blip r:embed="rId3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Gerade Verbindung mit Pfeil 96"/>
            <p:cNvCxnSpPr>
              <a:stCxn id="83" idx="2"/>
              <a:endCxn id="81" idx="0"/>
            </p:cNvCxnSpPr>
            <p:nvPr/>
          </p:nvCxnSpPr>
          <p:spPr>
            <a:xfrm>
              <a:off x="2339752" y="4797152"/>
              <a:ext cx="6931" cy="2104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hteck 73"/>
          <p:cNvSpPr/>
          <p:nvPr/>
        </p:nvSpPr>
        <p:spPr>
          <a:xfrm>
            <a:off x="8055693" y="5365974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m,0</a:t>
            </a:r>
          </a:p>
        </p:txBody>
      </p:sp>
      <p:grpSp>
        <p:nvGrpSpPr>
          <p:cNvPr id="95" name="Gruppieren 99"/>
          <p:cNvGrpSpPr/>
          <p:nvPr/>
        </p:nvGrpSpPr>
        <p:grpSpPr>
          <a:xfrm>
            <a:off x="7587644" y="3186124"/>
            <a:ext cx="1359311" cy="2179850"/>
            <a:chOff x="1412489" y="2833326"/>
            <a:chExt cx="1359311" cy="2179850"/>
          </a:xfrm>
        </p:grpSpPr>
        <p:sp>
          <p:nvSpPr>
            <p:cNvPr id="96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97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88"/>
            <p:cNvCxnSpPr>
              <a:endCxn id="96" idx="1"/>
            </p:cNvCxnSpPr>
            <p:nvPr/>
          </p:nvCxnSpPr>
          <p:spPr>
            <a:xfrm>
              <a:off x="1789900" y="4545124"/>
              <a:ext cx="20421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feld 92"/>
            <p:cNvSpPr txBox="1"/>
            <p:nvPr/>
          </p:nvSpPr>
          <p:spPr>
            <a:xfrm>
              <a:off x="1412489" y="4390271"/>
              <a:ext cx="528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01" name="Gerade Verbindung mit Pfeil 96"/>
            <p:cNvCxnSpPr>
              <a:stCxn id="96" idx="2"/>
              <a:endCxn id="94" idx="0"/>
            </p:cNvCxnSpPr>
            <p:nvPr/>
          </p:nvCxnSpPr>
          <p:spPr>
            <a:xfrm>
              <a:off x="2339752" y="4797152"/>
              <a:ext cx="1722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hteck 73"/>
          <p:cNvSpPr/>
          <p:nvPr/>
        </p:nvSpPr>
        <p:spPr>
          <a:xfrm>
            <a:off x="9003086" y="5365977"/>
            <a:ext cx="936104" cy="221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m,1</a:t>
            </a:r>
          </a:p>
        </p:txBody>
      </p:sp>
      <p:grpSp>
        <p:nvGrpSpPr>
          <p:cNvPr id="103" name="Gruppieren 99"/>
          <p:cNvGrpSpPr/>
          <p:nvPr/>
        </p:nvGrpSpPr>
        <p:grpSpPr>
          <a:xfrm>
            <a:off x="9018960" y="3191684"/>
            <a:ext cx="1617732" cy="2174293"/>
            <a:chOff x="1907704" y="2833326"/>
            <a:chExt cx="1617732" cy="2174293"/>
          </a:xfrm>
        </p:grpSpPr>
        <p:sp>
          <p:nvSpPr>
            <p:cNvPr id="104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105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88"/>
            <p:cNvCxnSpPr>
              <a:stCxn id="108" idx="1"/>
              <a:endCxn id="104" idx="3"/>
            </p:cNvCxnSpPr>
            <p:nvPr/>
          </p:nvCxnSpPr>
          <p:spPr>
            <a:xfrm flipH="1" flipV="1">
              <a:off x="2685390" y="4545124"/>
              <a:ext cx="248602" cy="1043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feld 92"/>
                <p:cNvSpPr txBox="1"/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1400" b="1" dirty="0"/>
                    <a:t>bm</a:t>
                  </a:r>
                </a:p>
              </p:txBody>
            </p:sp>
          </mc:Choice>
          <mc:Fallback xmlns="">
            <p:sp>
              <p:nvSpPr>
                <p:cNvPr id="108" name="Textfeld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blipFill>
                  <a:blip r:embed="rId4"/>
                  <a:stretch>
                    <a:fillRect t="-4000" r="-103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Gerade Verbindung mit Pfeil 96"/>
            <p:cNvCxnSpPr>
              <a:stCxn id="104" idx="2"/>
              <a:endCxn id="102" idx="0"/>
            </p:cNvCxnSpPr>
            <p:nvPr/>
          </p:nvCxnSpPr>
          <p:spPr>
            <a:xfrm>
              <a:off x="2339752" y="4797152"/>
              <a:ext cx="28519" cy="2104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728347" y="5289320"/>
            <a:ext cx="458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1" kern="0" dirty="0"/>
              <a:t>Sig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28347" y="3969694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1" kern="0" dirty="0"/>
              <a:t>PK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06769" y="2889574"/>
            <a:ext cx="420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0" dirty="0"/>
              <a:t>SK</a:t>
            </a:r>
            <a:endParaRPr lang="en-US" sz="1800" dirty="0"/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9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Optimized LD-OTS in MSS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/>
              <a:t>Verification: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/>
              <a:t>	1. Compute        from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/>
              <a:t>	2. Verify authenticity of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/>
              <a:t>Steps 1 + 2 together verify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800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3416161" y="1615900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,     ,     ,     ,      )</a:t>
            </a: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5789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6261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6764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877" y="2858384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639" y="294146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95827" y="1251865"/>
            <a:ext cx="55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rgbClr val="FF0000"/>
                </a:solidFill>
              </a:rPr>
              <a:t>X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3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626" y="3468767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473" y="4401046"/>
            <a:ext cx="4299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Let‘s sort this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415482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1704207" y="1551458"/>
                <a:ext cx="7993062" cy="4541838"/>
              </a:xfrm>
              <a:prstGeom prst="rect">
                <a:avLst/>
              </a:prstGeom>
            </p:spPr>
            <p:txBody>
              <a:bodyPr/>
              <a:lstStyle>
                <a:lvl1pPr marL="179388" indent="-1793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9250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538163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717550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90805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3652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224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2796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368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None/>
                </a:pPr>
                <a:r>
                  <a:rPr lang="en-US" sz="2000" b="1" kern="0" dirty="0"/>
                  <a:t>Message</a:t>
                </a:r>
                <a:r>
                  <a:rPr lang="en-US" sz="2000" kern="0" dirty="0"/>
                  <a:t> M = b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,…,</a:t>
                </a:r>
                <a:r>
                  <a:rPr lang="en-US" sz="2000" kern="0" dirty="0" err="1"/>
                  <a:t>b</a:t>
                </a:r>
                <a:r>
                  <a:rPr lang="en-US" sz="2000" kern="0" baseline="-25000" dirty="0" err="1"/>
                  <a:t>m</a:t>
                </a:r>
                <a:r>
                  <a:rPr lang="en-US" sz="2000" kern="0" dirty="0"/>
                  <a:t>, OWF H                    </a:t>
                </a:r>
              </a:p>
              <a:p>
                <a:pPr>
                  <a:buNone/>
                </a:pPr>
                <a:r>
                  <a:rPr lang="en-US" sz="2000" b="1" kern="0" dirty="0"/>
                  <a:t>SK: </a:t>
                </a:r>
                <a:r>
                  <a:rPr lang="en-US" sz="2000" kern="0" dirty="0"/>
                  <a:t>sk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,…,sk</a:t>
                </a:r>
                <a:r>
                  <a:rPr lang="en-US" sz="2000" kern="0" baseline="-25000" dirty="0"/>
                  <a:t>m</a:t>
                </a:r>
                <a:r>
                  <a:rPr lang="en-US" sz="2000" kern="0" dirty="0"/>
                  <a:t>,sk</a:t>
                </a:r>
                <a:r>
                  <a:rPr lang="en-US" sz="2000" kern="0" baseline="-25000" dirty="0"/>
                  <a:t>m+1</a:t>
                </a:r>
                <a:r>
                  <a:rPr lang="en-US" sz="2000" kern="0" dirty="0"/>
                  <a:t>,…,sk</a:t>
                </a:r>
                <a:r>
                  <a:rPr lang="en-US" sz="2000" kern="0" baseline="-25000" dirty="0"/>
                  <a:t>2m</a:t>
                </a:r>
              </a:p>
              <a:p>
                <a:pPr>
                  <a:buNone/>
                </a:pPr>
                <a:r>
                  <a:rPr lang="en-US" sz="2000" b="1" kern="0" dirty="0"/>
                  <a:t>PK: </a:t>
                </a:r>
                <a:r>
                  <a:rPr lang="en-US" sz="2000" kern="0" dirty="0"/>
                  <a:t>H(sk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),…,H(</a:t>
                </a:r>
                <a:r>
                  <a:rPr lang="en-US" sz="2000" kern="0" dirty="0" err="1"/>
                  <a:t>sk</a:t>
                </a:r>
                <a:r>
                  <a:rPr lang="en-US" sz="2000" kern="0" baseline="-25000" dirty="0" err="1"/>
                  <a:t>m</a:t>
                </a:r>
                <a:r>
                  <a:rPr lang="en-US" sz="2000" kern="0" dirty="0"/>
                  <a:t>),H(sk</a:t>
                </a:r>
                <a:r>
                  <a:rPr lang="en-US" sz="2000" kern="0" baseline="-25000" dirty="0"/>
                  <a:t>m+1</a:t>
                </a:r>
                <a:r>
                  <a:rPr lang="en-US" sz="2000" kern="0" dirty="0"/>
                  <a:t>),…,H(sk</a:t>
                </a:r>
                <a:r>
                  <a:rPr lang="en-US" sz="2000" kern="0" baseline="-25000" dirty="0"/>
                  <a:t>2m</a:t>
                </a:r>
                <a:r>
                  <a:rPr lang="en-US" sz="2000" kern="0" dirty="0"/>
                  <a:t>)</a:t>
                </a:r>
                <a:endParaRPr lang="en-US" sz="2000" b="1" kern="0" dirty="0"/>
              </a:p>
              <a:p>
                <a:pPr>
                  <a:buNone/>
                </a:pPr>
                <a:r>
                  <a:rPr lang="de-DE" sz="2000" b="1" kern="0" dirty="0"/>
                  <a:t>Encode M: </a:t>
                </a:r>
                <a:r>
                  <a:rPr lang="de-DE" sz="2000" kern="0" dirty="0"/>
                  <a:t>M‘ = M||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DE" sz="2000" kern="0" dirty="0">
                    <a:solidFill>
                      <a:schemeClr val="accent1">
                        <a:lumMod val="75000"/>
                      </a:schemeClr>
                    </a:solidFill>
                  </a:rPr>
                  <a:t>M</a:t>
                </a:r>
                <a:r>
                  <a:rPr lang="de-DE" sz="2000" b="1" kern="0" dirty="0"/>
                  <a:t> = </a:t>
                </a:r>
                <a:r>
                  <a:rPr lang="en-US" sz="2000" kern="0" dirty="0"/>
                  <a:t>b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,…,</a:t>
                </a:r>
                <a:r>
                  <a:rPr lang="en-US" sz="2000" kern="0" dirty="0" err="1"/>
                  <a:t>b</a:t>
                </a:r>
                <a:r>
                  <a:rPr lang="en-US" sz="2000" kern="0" baseline="-25000" dirty="0" err="1"/>
                  <a:t>m</a:t>
                </a:r>
                <a:r>
                  <a:rPr lang="en-US" sz="2000" kern="0" dirty="0"/>
                  <a:t>,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kern="0" dirty="0">
                    <a:solidFill>
                      <a:srgbClr val="0070C0"/>
                    </a:solidFill>
                  </a:rPr>
                  <a:t>b</a:t>
                </a:r>
                <a:r>
                  <a:rPr lang="en-US" sz="2000" kern="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kern="0" dirty="0">
                    <a:solidFill>
                      <a:srgbClr val="0070C0"/>
                    </a:solidFill>
                  </a:rPr>
                  <a:t>,…,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kern="0" dirty="0" err="1">
                    <a:solidFill>
                      <a:srgbClr val="0070C0"/>
                    </a:solidFill>
                  </a:rPr>
                  <a:t>b</a:t>
                </a:r>
                <a:r>
                  <a:rPr lang="en-US" sz="2000" kern="0" baseline="-25000" dirty="0" err="1">
                    <a:solidFill>
                      <a:srgbClr val="0070C0"/>
                    </a:solidFill>
                  </a:rPr>
                  <a:t>m</a:t>
                </a:r>
                <a:r>
                  <a:rPr lang="en-US" sz="2000" kern="0" dirty="0">
                    <a:solidFill>
                      <a:srgbClr val="0070C0"/>
                    </a:solidFill>
                  </a:rPr>
                  <a:t>              </a:t>
                </a:r>
                <a:br>
                  <a:rPr lang="en-US" sz="2000" kern="0" dirty="0">
                    <a:solidFill>
                      <a:srgbClr val="0070C0"/>
                    </a:solidFill>
                  </a:rPr>
                </a:br>
                <a:r>
                  <a:rPr lang="en-US" sz="2000" kern="0" dirty="0">
                    <a:solidFill>
                      <a:srgbClr val="0070C0"/>
                    </a:solidFill>
                  </a:rPr>
                  <a:t>		</a:t>
                </a:r>
                <a:r>
                  <a:rPr lang="en-US" sz="2000" kern="0" dirty="0"/>
                  <a:t>(instead of</a:t>
                </a:r>
                <a:r>
                  <a:rPr lang="en-US" sz="2000" kern="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kern="0" dirty="0"/>
                  <a:t>b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,</a:t>
                </a:r>
                <a:r>
                  <a:rPr lang="en-US" sz="2000" kern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kern="0" dirty="0">
                    <a:solidFill>
                      <a:srgbClr val="0070C0"/>
                    </a:solidFill>
                  </a:rPr>
                  <a:t>b</a:t>
                </a:r>
                <a:r>
                  <a:rPr lang="en-US" sz="2000" kern="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kern="0" dirty="0">
                    <a:solidFill>
                      <a:srgbClr val="0070C0"/>
                    </a:solidFill>
                  </a:rPr>
                  <a:t>,</a:t>
                </a:r>
                <a:r>
                  <a:rPr lang="en-US" sz="2000" kern="0" dirty="0"/>
                  <a:t>…,</a:t>
                </a:r>
                <a:r>
                  <a:rPr lang="en-US" sz="2000" kern="0" dirty="0" err="1"/>
                  <a:t>b</a:t>
                </a:r>
                <a:r>
                  <a:rPr lang="en-US" sz="2000" kern="0" baseline="-25000" dirty="0" err="1"/>
                  <a:t>m</a:t>
                </a:r>
                <a:r>
                  <a:rPr lang="en-US" sz="2000" kern="0" dirty="0"/>
                  <a:t>,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kern="0" dirty="0" err="1">
                    <a:solidFill>
                      <a:srgbClr val="0070C0"/>
                    </a:solidFill>
                  </a:rPr>
                  <a:t>b</a:t>
                </a:r>
                <a:r>
                  <a:rPr lang="en-US" sz="2000" kern="0" baseline="-25000" dirty="0" err="1">
                    <a:solidFill>
                      <a:srgbClr val="0070C0"/>
                    </a:solidFill>
                  </a:rPr>
                  <a:t>m</a:t>
                </a:r>
                <a:r>
                  <a:rPr lang="en-US" sz="2000" kern="0" dirty="0">
                    <a:solidFill>
                      <a:srgbClr val="0070C0"/>
                    </a:solidFill>
                  </a:rPr>
                  <a:t> )</a:t>
                </a:r>
                <a:endParaRPr lang="en-US" sz="2000" b="1" kern="0" dirty="0"/>
              </a:p>
              <a:p>
                <a:pPr>
                  <a:buFont typeface="Wingdings" pitchFamily="2" charset="2"/>
                  <a:buNone/>
                </a:pPr>
                <a:endParaRPr lang="en-US" sz="2000" kern="0" dirty="0"/>
              </a:p>
              <a:p>
                <a:pPr>
                  <a:buNone/>
                </a:pPr>
                <a:r>
                  <a:rPr lang="de-DE" sz="2000" b="1" kern="0" dirty="0"/>
                  <a:t>			</a:t>
                </a:r>
                <a:r>
                  <a:rPr lang="en-US" sz="2000" kern="0" dirty="0"/>
                  <a:t> sk</a:t>
                </a:r>
                <a:r>
                  <a:rPr lang="en-US" sz="2000" kern="0" baseline="-25000" dirty="0"/>
                  <a:t>i 	</a:t>
                </a:r>
                <a:r>
                  <a:rPr lang="en-US" sz="2000" kern="0" dirty="0"/>
                  <a:t>, if b</a:t>
                </a:r>
                <a:r>
                  <a:rPr lang="en-US" sz="2000" kern="0" baseline="-25000" dirty="0"/>
                  <a:t>i</a:t>
                </a:r>
                <a:r>
                  <a:rPr lang="en-US" sz="2000" kern="0" dirty="0"/>
                  <a:t> = 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sz="2000" b="1" kern="0" dirty="0"/>
                  <a:t>Sig: </a:t>
                </a:r>
                <a:r>
                  <a:rPr lang="en-US" sz="2000" kern="0" dirty="0"/>
                  <a:t>sig</a:t>
                </a:r>
                <a:r>
                  <a:rPr lang="en-US" sz="2000" kern="0" baseline="-25000" dirty="0"/>
                  <a:t>i</a:t>
                </a:r>
                <a:r>
                  <a:rPr lang="en-US" sz="2000" b="1" kern="0" dirty="0"/>
                  <a:t> = 	</a:t>
                </a:r>
              </a:p>
              <a:p>
                <a:pPr>
                  <a:buNone/>
                </a:pPr>
                <a:r>
                  <a:rPr lang="de-DE" sz="2000" b="1" kern="0" dirty="0"/>
                  <a:t>			</a:t>
                </a:r>
                <a:r>
                  <a:rPr lang="de-DE" sz="2000" kern="0" dirty="0"/>
                  <a:t>H</a:t>
                </a:r>
                <a:r>
                  <a:rPr lang="en-US" sz="2000" kern="0" dirty="0"/>
                  <a:t>(sk</a:t>
                </a:r>
                <a:r>
                  <a:rPr lang="en-US" sz="2000" kern="0" baseline="-25000" dirty="0"/>
                  <a:t>i</a:t>
                </a:r>
                <a:r>
                  <a:rPr lang="en-US" sz="2000" kern="0" dirty="0"/>
                  <a:t>)  	, otherwise</a:t>
                </a:r>
              </a:p>
              <a:p>
                <a:pPr>
                  <a:buNone/>
                </a:pPr>
                <a:endParaRPr lang="de-DE" sz="2000" b="1" kern="0" dirty="0"/>
              </a:p>
            </p:txBody>
          </p:sp>
        </mc:Choice>
        <mc:Fallback xmlns=""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07" y="1551458"/>
                <a:ext cx="7993062" cy="4541838"/>
              </a:xfrm>
              <a:prstGeom prst="rect">
                <a:avLst/>
              </a:prstGeom>
              <a:blipFill>
                <a:blip r:embed="rId2"/>
                <a:stretch>
                  <a:fillRect l="-839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/>
          <p:cNvSpPr/>
          <p:nvPr/>
        </p:nvSpPr>
        <p:spPr>
          <a:xfrm>
            <a:off x="3287688" y="3674230"/>
            <a:ext cx="216024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4" name="TextBox 43"/>
          <p:cNvSpPr txBox="1"/>
          <p:nvPr/>
        </p:nvSpPr>
        <p:spPr>
          <a:xfrm>
            <a:off x="5879976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b="1" kern="0" dirty="0">
                <a:solidFill>
                  <a:srgbClr val="CC0927"/>
                </a:solidFill>
              </a:rPr>
              <a:t>Checksum with bad performance!</a:t>
            </a:r>
            <a:endParaRPr lang="en-US" sz="1800" b="1" kern="0" dirty="0">
              <a:solidFill>
                <a:srgbClr val="CC0927"/>
              </a:solidFill>
            </a:endParaRPr>
          </a:p>
          <a:p>
            <a:endParaRPr lang="en-US" sz="1800" dirty="0"/>
          </a:p>
        </p:txBody>
      </p:sp>
      <p:sp>
        <p:nvSpPr>
          <p:cNvPr id="56" name="Oval 55"/>
          <p:cNvSpPr/>
          <p:nvPr/>
        </p:nvSpPr>
        <p:spPr>
          <a:xfrm>
            <a:off x="5276932" y="2583566"/>
            <a:ext cx="2088232" cy="576064"/>
          </a:xfrm>
          <a:prstGeom prst="ellipse">
            <a:avLst/>
          </a:prstGeom>
          <a:noFill/>
          <a:ln>
            <a:solidFill>
              <a:srgbClr val="CC0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Optimized LD-OTS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415482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1704207" y="1551458"/>
                <a:ext cx="7993062" cy="4541838"/>
              </a:xfrm>
              <a:prstGeom prst="rect">
                <a:avLst/>
              </a:prstGeom>
            </p:spPr>
            <p:txBody>
              <a:bodyPr/>
              <a:lstStyle>
                <a:lvl1pPr marL="179388" indent="-1793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9250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538163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717550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90805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3652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224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2796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368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None/>
                </a:pPr>
                <a:r>
                  <a:rPr lang="en-US" sz="2000" b="1" kern="0" dirty="0"/>
                  <a:t>Message</a:t>
                </a:r>
                <a:r>
                  <a:rPr lang="en-US" sz="2000" kern="0" dirty="0"/>
                  <a:t> M = b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,…,</a:t>
                </a:r>
                <a:r>
                  <a:rPr lang="en-US" sz="2000" kern="0" dirty="0" err="1"/>
                  <a:t>b</a:t>
                </a:r>
                <a:r>
                  <a:rPr lang="en-US" sz="2000" kern="0" baseline="-25000" dirty="0" err="1"/>
                  <a:t>m</a:t>
                </a:r>
                <a:r>
                  <a:rPr lang="en-US" sz="2000" kern="0" dirty="0"/>
                  <a:t>, OWF H                    </a:t>
                </a:r>
              </a:p>
              <a:p>
                <a:pPr>
                  <a:buNone/>
                </a:pPr>
                <a:r>
                  <a:rPr lang="en-US" sz="2000" b="1" kern="0" dirty="0"/>
                  <a:t>SK: </a:t>
                </a:r>
                <a:r>
                  <a:rPr lang="en-US" sz="2000" kern="0" dirty="0"/>
                  <a:t>sk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,…,sk</a:t>
                </a:r>
                <a:r>
                  <a:rPr lang="en-US" sz="2000" kern="0" baseline="-25000" dirty="0"/>
                  <a:t>m</a:t>
                </a:r>
                <a:r>
                  <a:rPr lang="en-US" sz="2000" kern="0" dirty="0"/>
                  <a:t>,sk</a:t>
                </a:r>
                <a:r>
                  <a:rPr lang="en-US" sz="2000" kern="0" baseline="-25000" dirty="0"/>
                  <a:t>m+1</a:t>
                </a:r>
                <a:r>
                  <a:rPr lang="en-US" sz="2000" kern="0" dirty="0"/>
                  <a:t>,…,sk</a:t>
                </a:r>
                <a:r>
                  <a:rPr lang="en-US" sz="2000" kern="0" baseline="-25000" dirty="0">
                    <a:solidFill>
                      <a:srgbClr val="0070C0"/>
                    </a:solidFill>
                  </a:rPr>
                  <a:t>m+1+log m</a:t>
                </a:r>
              </a:p>
              <a:p>
                <a:pPr>
                  <a:buNone/>
                </a:pPr>
                <a:r>
                  <a:rPr lang="en-US" sz="2000" b="1" kern="0" dirty="0"/>
                  <a:t>PK: </a:t>
                </a:r>
                <a:r>
                  <a:rPr lang="en-US" sz="2000" kern="0" dirty="0"/>
                  <a:t>H(sk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),…,H(</a:t>
                </a:r>
                <a:r>
                  <a:rPr lang="en-US" sz="2000" kern="0" dirty="0" err="1"/>
                  <a:t>sk</a:t>
                </a:r>
                <a:r>
                  <a:rPr lang="en-US" sz="2000" kern="0" baseline="-25000" dirty="0" err="1"/>
                  <a:t>m</a:t>
                </a:r>
                <a:r>
                  <a:rPr lang="en-US" sz="2000" kern="0" dirty="0"/>
                  <a:t>),H(sk</a:t>
                </a:r>
                <a:r>
                  <a:rPr lang="en-US" sz="2000" kern="0" baseline="-25000" dirty="0"/>
                  <a:t>m+1</a:t>
                </a:r>
                <a:r>
                  <a:rPr lang="en-US" sz="2000" kern="0" dirty="0"/>
                  <a:t>),…,H(sk</a:t>
                </a:r>
                <a:r>
                  <a:rPr lang="en-US" sz="2000" kern="0" baseline="-25000" dirty="0">
                    <a:solidFill>
                      <a:srgbClr val="0070C0"/>
                    </a:solidFill>
                  </a:rPr>
                  <a:t>m+1+log m</a:t>
                </a:r>
                <a:r>
                  <a:rPr lang="en-US" sz="2000" kern="0" dirty="0"/>
                  <a:t>)</a:t>
                </a:r>
                <a:endParaRPr lang="en-US" sz="2000" b="1" kern="0" dirty="0"/>
              </a:p>
              <a:p>
                <a:pPr>
                  <a:buNone/>
                </a:pPr>
                <a:r>
                  <a:rPr lang="de-DE" sz="2000" b="1" kern="0" dirty="0"/>
                  <a:t>Encode M: </a:t>
                </a:r>
                <a:r>
                  <a:rPr lang="de-DE" sz="2000" kern="0" dirty="0"/>
                  <a:t>M‘ =</a:t>
                </a:r>
                <a:r>
                  <a:rPr lang="de-DE" sz="2000" b="1" kern="0" dirty="0"/>
                  <a:t> </a:t>
                </a:r>
                <a:r>
                  <a:rPr lang="en-US" sz="2000" kern="0" dirty="0"/>
                  <a:t>b</a:t>
                </a:r>
                <a:r>
                  <a:rPr lang="en-US" sz="2000" kern="0" baseline="-25000" dirty="0"/>
                  <a:t>1</a:t>
                </a:r>
                <a:r>
                  <a:rPr lang="en-US" sz="2000" kern="0" dirty="0"/>
                  <a:t>,…,</a:t>
                </a:r>
                <a:r>
                  <a:rPr lang="en-US" sz="2000" kern="0" dirty="0" err="1"/>
                  <a:t>b</a:t>
                </a:r>
                <a:r>
                  <a:rPr lang="en-US" sz="2000" kern="0" baseline="-25000" dirty="0" err="1"/>
                  <a:t>m</a:t>
                </a:r>
                <a:r>
                  <a:rPr lang="en-US" sz="2000" kern="0" dirty="0"/>
                  <a:t>,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nary>
                      <m:naryPr>
                        <m:chr m:val="∑"/>
                        <m:ctrlPr>
                          <a:rPr lang="en-US" sz="200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00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00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b="1" kern="0" dirty="0"/>
              </a:p>
              <a:p>
                <a:pPr>
                  <a:buFont typeface="Wingdings" pitchFamily="2" charset="2"/>
                  <a:buNone/>
                </a:pPr>
                <a:endParaRPr lang="en-US" sz="2000" kern="0" dirty="0"/>
              </a:p>
              <a:p>
                <a:pPr>
                  <a:buNone/>
                </a:pPr>
                <a:r>
                  <a:rPr lang="de-DE" sz="2000" b="1" kern="0" dirty="0"/>
                  <a:t>			</a:t>
                </a:r>
                <a:r>
                  <a:rPr lang="en-US" sz="2000" kern="0" dirty="0"/>
                  <a:t> sk</a:t>
                </a:r>
                <a:r>
                  <a:rPr lang="en-US" sz="2000" kern="0" baseline="-25000" dirty="0"/>
                  <a:t>i 	</a:t>
                </a:r>
                <a:r>
                  <a:rPr lang="en-US" sz="2000" kern="0" dirty="0"/>
                  <a:t>, if b</a:t>
                </a:r>
                <a:r>
                  <a:rPr lang="en-US" sz="2000" kern="0" baseline="-25000" dirty="0"/>
                  <a:t>i</a:t>
                </a:r>
                <a:r>
                  <a:rPr lang="en-US" sz="2000" kern="0" dirty="0"/>
                  <a:t> = 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sz="2000" b="1" kern="0" dirty="0"/>
                  <a:t>Sig: </a:t>
                </a:r>
                <a:r>
                  <a:rPr lang="en-US" sz="2000" kern="0" dirty="0"/>
                  <a:t>sig</a:t>
                </a:r>
                <a:r>
                  <a:rPr lang="en-US" sz="2000" kern="0" baseline="-25000" dirty="0"/>
                  <a:t>i</a:t>
                </a:r>
                <a:r>
                  <a:rPr lang="en-US" sz="2000" b="1" kern="0" dirty="0"/>
                  <a:t> = 	</a:t>
                </a:r>
              </a:p>
              <a:p>
                <a:pPr>
                  <a:buNone/>
                </a:pPr>
                <a:r>
                  <a:rPr lang="de-DE" sz="2000" b="1" kern="0" dirty="0"/>
                  <a:t>			</a:t>
                </a:r>
                <a:r>
                  <a:rPr lang="de-DE" sz="2000" kern="0" dirty="0"/>
                  <a:t>H</a:t>
                </a:r>
                <a:r>
                  <a:rPr lang="en-US" sz="2000" kern="0" dirty="0"/>
                  <a:t>(sk</a:t>
                </a:r>
                <a:r>
                  <a:rPr lang="en-US" sz="2000" kern="0" baseline="-25000" dirty="0"/>
                  <a:t>i</a:t>
                </a:r>
                <a:r>
                  <a:rPr lang="en-US" sz="2000" kern="0" dirty="0"/>
                  <a:t>)  	, otherwise</a:t>
                </a:r>
              </a:p>
              <a:p>
                <a:pPr>
                  <a:buNone/>
                </a:pPr>
                <a:endParaRPr lang="de-DE" sz="2000" b="1" kern="0" dirty="0"/>
              </a:p>
              <a:p>
                <a:pPr>
                  <a:buNone/>
                </a:pPr>
                <a:r>
                  <a:rPr lang="de-DE" sz="2000" b="1" kern="0" dirty="0"/>
                  <a:t>IF one b</a:t>
                </a:r>
                <a:r>
                  <a:rPr lang="de-DE" sz="2000" b="1" kern="0" baseline="-25000" dirty="0"/>
                  <a:t>i</a:t>
                </a:r>
                <a:r>
                  <a:rPr lang="de-DE" sz="2000" b="1" kern="0" dirty="0"/>
                  <a:t> is flipped from 1 to 0, another b</a:t>
                </a:r>
                <a:r>
                  <a:rPr lang="de-DE" sz="2000" b="1" kern="0" baseline="-25000" dirty="0"/>
                  <a:t>j</a:t>
                </a:r>
                <a:r>
                  <a:rPr lang="de-DE" sz="2000" b="1" kern="0" dirty="0"/>
                  <a:t> will flip from 0 to 1</a:t>
                </a:r>
              </a:p>
              <a:p>
                <a:pPr>
                  <a:buNone/>
                </a:pPr>
                <a:endParaRPr lang="de-DE" sz="2000" b="1" kern="0" dirty="0"/>
              </a:p>
            </p:txBody>
          </p:sp>
        </mc:Choice>
        <mc:Fallback xmlns=""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07" y="1551458"/>
                <a:ext cx="7993062" cy="4541838"/>
              </a:xfrm>
              <a:prstGeom prst="rect">
                <a:avLst/>
              </a:prstGeom>
              <a:blipFill>
                <a:blip r:embed="rId2"/>
                <a:stretch>
                  <a:fillRect l="-839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/>
          <p:cNvSpPr/>
          <p:nvPr/>
        </p:nvSpPr>
        <p:spPr>
          <a:xfrm>
            <a:off x="3287688" y="3356992"/>
            <a:ext cx="216024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RSA – DSA – EC-DSA...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PAGE </a:t>
            </a:r>
            <a:fld id="{F6191C09-C392-4E8C-984F-AEB7D870D5B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Rechteck 24"/>
          <p:cNvSpPr/>
          <p:nvPr/>
        </p:nvSpPr>
        <p:spPr>
          <a:xfrm>
            <a:off x="4448204" y="1682791"/>
            <a:ext cx="1728191" cy="64807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Intractability Assumption</a:t>
            </a:r>
          </a:p>
        </p:txBody>
      </p:sp>
      <p:sp>
        <p:nvSpPr>
          <p:cNvPr id="7" name="Rechteck 26"/>
          <p:cNvSpPr/>
          <p:nvPr/>
        </p:nvSpPr>
        <p:spPr>
          <a:xfrm>
            <a:off x="5582869" y="4923152"/>
            <a:ext cx="1296839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Digital signature scheme</a:t>
            </a:r>
          </a:p>
        </p:txBody>
      </p:sp>
      <p:cxnSp>
        <p:nvCxnSpPr>
          <p:cNvPr id="8" name="Gerade Verbindung mit Pfeil 27"/>
          <p:cNvCxnSpPr>
            <a:endCxn id="7" idx="0"/>
          </p:cNvCxnSpPr>
          <p:nvPr/>
        </p:nvCxnSpPr>
        <p:spPr>
          <a:xfrm rot="5400000">
            <a:off x="5439198" y="4131064"/>
            <a:ext cx="1584176" cy="158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32"/>
          <p:cNvSpPr/>
          <p:nvPr/>
        </p:nvSpPr>
        <p:spPr>
          <a:xfrm>
            <a:off x="6528052" y="1682792"/>
            <a:ext cx="1728191" cy="648072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Cryptographic </a:t>
            </a:r>
            <a:br>
              <a:rPr lang="en-US" sz="1400" dirty="0"/>
            </a:br>
            <a:r>
              <a:rPr lang="en-US" sz="1400" dirty="0"/>
              <a:t>hash function</a:t>
            </a:r>
          </a:p>
        </p:txBody>
      </p:sp>
      <p:cxnSp>
        <p:nvCxnSpPr>
          <p:cNvPr id="10" name="Gewinkelte Verbindung 25"/>
          <p:cNvCxnSpPr>
            <a:stCxn id="6" idx="2"/>
          </p:cNvCxnSpPr>
          <p:nvPr/>
        </p:nvCxnSpPr>
        <p:spPr>
          <a:xfrm rot="16200000" flipH="1">
            <a:off x="5267734" y="2375428"/>
            <a:ext cx="1008908" cy="919783"/>
          </a:xfrm>
          <a:prstGeom prst="bentConnector3">
            <a:avLst>
              <a:gd name="adj1" fmla="val 100037"/>
            </a:avLst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Form 31"/>
          <p:cNvCxnSpPr>
            <a:stCxn id="9" idx="2"/>
          </p:cNvCxnSpPr>
          <p:nvPr/>
        </p:nvCxnSpPr>
        <p:spPr>
          <a:xfrm rot="5400000">
            <a:off x="6306866" y="2254494"/>
            <a:ext cx="1008906" cy="1161653"/>
          </a:xfrm>
          <a:prstGeom prst="bentConnector2">
            <a:avLst/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9"/>
          <p:cNvSpPr/>
          <p:nvPr/>
        </p:nvSpPr>
        <p:spPr>
          <a:xfrm>
            <a:off x="2467227" y="2690904"/>
            <a:ext cx="2485033" cy="1080120"/>
          </a:xfrm>
          <a:prstGeom prst="ellipse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RSA, DH, SVP, MQ, …</a:t>
            </a:r>
          </a:p>
        </p:txBody>
      </p:sp>
      <p:cxnSp>
        <p:nvCxnSpPr>
          <p:cNvPr id="13" name="Gerade Verbindung mit Pfeil 11"/>
          <p:cNvCxnSpPr/>
          <p:nvPr/>
        </p:nvCxnSpPr>
        <p:spPr>
          <a:xfrm flipV="1">
            <a:off x="4288945" y="2402870"/>
            <a:ext cx="504056" cy="360042"/>
          </a:xfrm>
          <a:prstGeom prst="straightConnector1">
            <a:avLst/>
          </a:prstGeom>
          <a:ln w="28575">
            <a:solidFill>
              <a:srgbClr val="0009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2"/>
          <p:cNvGrpSpPr/>
          <p:nvPr/>
        </p:nvGrpSpPr>
        <p:grpSpPr>
          <a:xfrm>
            <a:off x="3783360" y="1340771"/>
            <a:ext cx="1664568" cy="2556255"/>
            <a:chOff x="4131568" y="3429000"/>
            <a:chExt cx="656458" cy="1008114"/>
          </a:xfrm>
        </p:grpSpPr>
        <p:cxnSp>
          <p:nvCxnSpPr>
            <p:cNvPr id="15" name="Gerade Verbindung 13"/>
            <p:cNvCxnSpPr/>
            <p:nvPr/>
          </p:nvCxnSpPr>
          <p:spPr>
            <a:xfrm rot="16200000" flipH="1">
              <a:off x="4063751" y="3640833"/>
              <a:ext cx="792092" cy="65645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/>
            <p:cNvCxnSpPr/>
            <p:nvPr/>
          </p:nvCxnSpPr>
          <p:spPr>
            <a:xfrm rot="5400000">
              <a:off x="3928120" y="3712841"/>
              <a:ext cx="1008114" cy="44043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5037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Function chains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Function family: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Chain: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𝐻</m:t>
                    </m:r>
                    <m:d>
                      <m:dPr>
                        <m:ctrlPr>
                          <a:rPr lang="de-DE" i="1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𝑖</m:t>
                            </m:r>
                            <m:r>
                              <a:rPr lang="de-DE" i="1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de-DE" i="1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i="1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𝐻</m:t>
                    </m:r>
                    <m:r>
                      <a:rPr lang="de-DE" i="1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∘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𝐻</m:t>
                    </m:r>
                    <m:r>
                      <a:rPr lang="de-DE" i="1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∘…∘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𝐻</m:t>
                    </m:r>
                    <m:r>
                      <a:rPr lang="de-DE" i="1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(</m:t>
                    </m:r>
                    <m:r>
                      <a:rPr lang="de-DE" i="1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𝑥</m:t>
                    </m:r>
                    <m:r>
                      <a:rPr lang="de-DE" i="1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b="1" baseline="30000" dirty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02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19923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8" name="Ellipse 7"/>
          <p:cNvSpPr/>
          <p:nvPr/>
        </p:nvSpPr>
        <p:spPr>
          <a:xfrm>
            <a:off x="26400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22082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2877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2" name="Ellipse 11"/>
          <p:cNvSpPr/>
          <p:nvPr/>
        </p:nvSpPr>
        <p:spPr>
          <a:xfrm>
            <a:off x="39354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35036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8559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583116" y="5181600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6" name="Ellipse 15"/>
          <p:cNvSpPr/>
          <p:nvPr/>
        </p:nvSpPr>
        <p:spPr>
          <a:xfrm>
            <a:off x="52324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48006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8801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9" name="Ellipse 18"/>
          <p:cNvSpPr/>
          <p:nvPr/>
        </p:nvSpPr>
        <p:spPr>
          <a:xfrm>
            <a:off x="65278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60960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4483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1513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71755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67437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78247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6" name="Ellipse 25"/>
          <p:cNvSpPr/>
          <p:nvPr/>
        </p:nvSpPr>
        <p:spPr>
          <a:xfrm>
            <a:off x="84724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80406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91201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9" name="Ellipse 28"/>
          <p:cNvSpPr/>
          <p:nvPr/>
        </p:nvSpPr>
        <p:spPr>
          <a:xfrm>
            <a:off x="97678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93360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86883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391400" y="5289550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feld 32"/>
          <p:cNvSpPr txBox="1">
            <a:spLocks noChangeArrowheads="1"/>
          </p:cNvSpPr>
          <p:nvPr/>
        </p:nvSpPr>
        <p:spPr bwMode="auto">
          <a:xfrm>
            <a:off x="1635869" y="4745002"/>
            <a:ext cx="129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x</a:t>
            </a:r>
            <a:endParaRPr lang="de-DE" sz="2000" i="1" dirty="0">
              <a:ea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feld 33"/>
              <p:cNvSpPr txBox="1">
                <a:spLocks noChangeArrowheads="1"/>
              </p:cNvSpPr>
              <p:nvPr/>
            </p:nvSpPr>
            <p:spPr bwMode="auto">
              <a:xfrm>
                <a:off x="2078558" y="5590736"/>
                <a:ext cx="1810137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 =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endParaRPr lang="de-DE" sz="14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7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558" y="5590736"/>
                <a:ext cx="1810137" cy="392993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feld 34"/>
              <p:cNvSpPr txBox="1">
                <a:spLocks noChangeArrowheads="1"/>
              </p:cNvSpPr>
              <p:nvPr/>
            </p:nvSpPr>
            <p:spPr bwMode="auto">
              <a:xfrm>
                <a:off x="9445691" y="5425284"/>
                <a:ext cx="1330832" cy="40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)  </m:t>
                      </m:r>
                    </m:oMath>
                  </m:oMathPara>
                </a14:m>
                <a:endParaRPr lang="de-DE" sz="20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8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5691" y="5425284"/>
                <a:ext cx="1330832" cy="407099"/>
              </a:xfrm>
              <a:prstGeom prst="rect">
                <a:avLst/>
              </a:prstGeom>
              <a:blipFill>
                <a:blip r:embed="rId5"/>
                <a:stretch>
                  <a:fillRect b="-134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/>
          <p:cNvSpPr/>
          <p:nvPr/>
        </p:nvSpPr>
        <p:spPr>
          <a:xfrm rot="5400000">
            <a:off x="6419896" y="2960159"/>
            <a:ext cx="233626" cy="1825537"/>
          </a:xfrm>
          <a:prstGeom prst="rightBrace">
            <a:avLst>
              <a:gd name="adj1" fmla="val 8333"/>
              <a:gd name="adj2" fmla="val 48896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5971715" y="4097686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i-times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1056" grpId="0"/>
      <p:bldP spid="1057" grpId="0"/>
      <p:bldP spid="10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WOTS</a:t>
            </a:r>
            <a:r>
              <a:rPr lang="de-DE" baseline="30000" dirty="0"/>
              <a:t> 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94921"/>
                <a:ext cx="7886700" cy="4351338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>
                    <a:ea typeface="Verdana" pitchFamily="34" charset="0"/>
                    <a:cs typeface="Verdana" pitchFamily="34" charset="0"/>
                  </a:rPr>
                  <a:t>Winternitz parameter </a:t>
                </a:r>
                <a:r>
                  <a:rPr lang="en-US" b="1" i="1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w</a:t>
                </a:r>
                <a:r>
                  <a:rPr lang="en-US" dirty="0">
                    <a:ea typeface="Verdana" pitchFamily="34" charset="0"/>
                    <a:cs typeface="Verdana" pitchFamily="34" charset="0"/>
                  </a:rPr>
                  <a:t>, security parameter </a:t>
                </a:r>
                <a:r>
                  <a:rPr lang="en-US" b="1" i="1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n</a:t>
                </a:r>
                <a:r>
                  <a:rPr lang="en-US" dirty="0">
                    <a:ea typeface="Verdana" pitchFamily="34" charset="0"/>
                    <a:cs typeface="Verdana" pitchFamily="34" charset="0"/>
                  </a:rPr>
                  <a:t>, message length </a:t>
                </a:r>
                <a:r>
                  <a:rPr lang="en-US" b="1" i="1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m</a:t>
                </a:r>
                <a:r>
                  <a:rPr lang="en-US" dirty="0">
                    <a:ea typeface="Verdana" pitchFamily="34" charset="0"/>
                    <a:cs typeface="Verdana" pitchFamily="34" charset="0"/>
                  </a:rPr>
                  <a:t>, function family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>
                    <a:ea typeface="Verdana" pitchFamily="34" charset="0"/>
                    <a:cs typeface="Verdana" pitchFamily="34" charset="0"/>
                  </a:rPr>
                  <a:t>Key Generation: </a:t>
                </a:r>
                <a:r>
                  <a:rPr lang="en-US" dirty="0">
                    <a:ea typeface="Verdana" pitchFamily="34" charset="0"/>
                    <a:cs typeface="Verdana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𝑙</m:t>
                    </m:r>
                  </m:oMath>
                </a14:m>
                <a:r>
                  <a:rPr lang="en-US" dirty="0">
                    <a:ea typeface="Verdana" pitchFamily="34" charset="0"/>
                    <a:cs typeface="Verdana" pitchFamily="34" charset="0"/>
                  </a:rPr>
                  <a:t>,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09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94921"/>
                <a:ext cx="7886700" cy="4351338"/>
              </a:xfrm>
              <a:blipFill>
                <a:blip r:embed="rId3"/>
                <a:stretch>
                  <a:fillRect l="-1546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1992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8" name="Ellipse 7"/>
          <p:cNvSpPr/>
          <p:nvPr/>
        </p:nvSpPr>
        <p:spPr>
          <a:xfrm>
            <a:off x="2640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2208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287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2" name="Ellipse 11"/>
          <p:cNvSpPr/>
          <p:nvPr/>
        </p:nvSpPr>
        <p:spPr>
          <a:xfrm>
            <a:off x="3935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3503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855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583116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6" name="Ellipse 15"/>
          <p:cNvSpPr/>
          <p:nvPr/>
        </p:nvSpPr>
        <p:spPr>
          <a:xfrm>
            <a:off x="5232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4800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880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9" name="Ellipse 18"/>
          <p:cNvSpPr/>
          <p:nvPr/>
        </p:nvSpPr>
        <p:spPr>
          <a:xfrm>
            <a:off x="6527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6096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448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151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7175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6743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7824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6" name="Ellipse 25"/>
          <p:cNvSpPr/>
          <p:nvPr/>
        </p:nvSpPr>
        <p:spPr>
          <a:xfrm>
            <a:off x="8472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8040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9120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9" name="Ellipse 28"/>
          <p:cNvSpPr/>
          <p:nvPr/>
        </p:nvSpPr>
        <p:spPr>
          <a:xfrm>
            <a:off x="9767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9336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8688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391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feld 32"/>
          <p:cNvSpPr txBox="1">
            <a:spLocks noChangeArrowheads="1"/>
          </p:cNvSpPr>
          <p:nvPr/>
        </p:nvSpPr>
        <p:spPr bwMode="auto">
          <a:xfrm>
            <a:off x="1524003" y="5732466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7" name="Textfeld 33"/>
          <p:cNvSpPr txBox="1">
            <a:spLocks noChangeArrowheads="1"/>
          </p:cNvSpPr>
          <p:nvPr/>
        </p:nvSpPr>
        <p:spPr bwMode="auto">
          <a:xfrm>
            <a:off x="2279653" y="5060953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8" name="Textfeld 34"/>
          <p:cNvSpPr txBox="1">
            <a:spLocks noChangeArrowheads="1"/>
          </p:cNvSpPr>
          <p:nvPr/>
        </p:nvSpPr>
        <p:spPr bwMode="auto">
          <a:xfrm>
            <a:off x="9480553" y="5060953"/>
            <a:ext cx="165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992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37" name="Ellipse 36"/>
          <p:cNvSpPr/>
          <p:nvPr/>
        </p:nvSpPr>
        <p:spPr>
          <a:xfrm>
            <a:off x="2640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38" name="Gerade Verbindung mit Pfeil 37"/>
          <p:cNvCxnSpPr>
            <a:stCxn id="36" idx="6"/>
            <a:endCxn id="37" idx="2"/>
          </p:cNvCxnSpPr>
          <p:nvPr/>
        </p:nvCxnSpPr>
        <p:spPr>
          <a:xfrm>
            <a:off x="2208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3287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40" name="Ellipse 39"/>
          <p:cNvSpPr/>
          <p:nvPr/>
        </p:nvSpPr>
        <p:spPr>
          <a:xfrm>
            <a:off x="3935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41" name="Gerade Verbindung mit Pfeil 40"/>
          <p:cNvCxnSpPr>
            <a:stCxn id="39" idx="6"/>
            <a:endCxn id="40" idx="2"/>
          </p:cNvCxnSpPr>
          <p:nvPr/>
        </p:nvCxnSpPr>
        <p:spPr>
          <a:xfrm>
            <a:off x="3503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855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4583116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44" name="Ellipse 43"/>
          <p:cNvSpPr/>
          <p:nvPr/>
        </p:nvSpPr>
        <p:spPr>
          <a:xfrm>
            <a:off x="5232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45" name="Gerade Verbindung mit Pfeil 44"/>
          <p:cNvCxnSpPr>
            <a:stCxn id="43" idx="6"/>
            <a:endCxn id="44" idx="2"/>
          </p:cNvCxnSpPr>
          <p:nvPr/>
        </p:nvCxnSpPr>
        <p:spPr>
          <a:xfrm>
            <a:off x="4800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5880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47" name="Ellipse 46"/>
          <p:cNvSpPr/>
          <p:nvPr/>
        </p:nvSpPr>
        <p:spPr>
          <a:xfrm>
            <a:off x="6527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48" name="Gerade Verbindung mit Pfeil 47"/>
          <p:cNvCxnSpPr>
            <a:stCxn id="46" idx="6"/>
            <a:endCxn id="47" idx="2"/>
          </p:cNvCxnSpPr>
          <p:nvPr/>
        </p:nvCxnSpPr>
        <p:spPr>
          <a:xfrm>
            <a:off x="6096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448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4151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7175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52" name="Gerade Verbindung mit Pfeil 51"/>
          <p:cNvCxnSpPr>
            <a:endCxn id="51" idx="2"/>
          </p:cNvCxnSpPr>
          <p:nvPr/>
        </p:nvCxnSpPr>
        <p:spPr>
          <a:xfrm>
            <a:off x="6743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7824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4" name="Ellipse 53"/>
          <p:cNvSpPr/>
          <p:nvPr/>
        </p:nvSpPr>
        <p:spPr>
          <a:xfrm>
            <a:off x="8472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55" name="Gerade Verbindung mit Pfeil 54"/>
          <p:cNvCxnSpPr>
            <a:stCxn id="53" idx="6"/>
            <a:endCxn id="54" idx="2"/>
          </p:cNvCxnSpPr>
          <p:nvPr/>
        </p:nvCxnSpPr>
        <p:spPr>
          <a:xfrm>
            <a:off x="8040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9120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7" name="Ellipse 56"/>
          <p:cNvSpPr/>
          <p:nvPr/>
        </p:nvSpPr>
        <p:spPr>
          <a:xfrm>
            <a:off x="9767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58" name="Gerade Verbindung mit Pfeil 57"/>
          <p:cNvCxnSpPr>
            <a:stCxn id="56" idx="6"/>
            <a:endCxn id="57" idx="2"/>
          </p:cNvCxnSpPr>
          <p:nvPr/>
        </p:nvCxnSpPr>
        <p:spPr>
          <a:xfrm>
            <a:off x="9336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8688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7391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4" name="Textfeld 60"/>
          <p:cNvSpPr txBox="1">
            <a:spLocks noChangeArrowheads="1"/>
          </p:cNvSpPr>
          <p:nvPr/>
        </p:nvSpPr>
        <p:spPr bwMode="auto">
          <a:xfrm>
            <a:off x="1524003" y="3359153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5" name="Textfeld 61"/>
          <p:cNvSpPr txBox="1">
            <a:spLocks noChangeArrowheads="1"/>
          </p:cNvSpPr>
          <p:nvPr/>
        </p:nvSpPr>
        <p:spPr bwMode="auto">
          <a:xfrm>
            <a:off x="2279653" y="4057653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6" name="Textfeld 62"/>
          <p:cNvSpPr txBox="1">
            <a:spLocks noChangeArrowheads="1"/>
          </p:cNvSpPr>
          <p:nvPr/>
        </p:nvSpPr>
        <p:spPr bwMode="auto">
          <a:xfrm>
            <a:off x="9409116" y="3313116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157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2900" y="436562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Gerade Verbindung mit Pfeil 65"/>
          <p:cNvCxnSpPr/>
          <p:nvPr/>
        </p:nvCxnSpPr>
        <p:spPr>
          <a:xfrm flipV="1">
            <a:off x="1774825" y="3913191"/>
            <a:ext cx="217488" cy="452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endCxn id="7" idx="1"/>
          </p:cNvCxnSpPr>
          <p:nvPr/>
        </p:nvCxnSpPr>
        <p:spPr>
          <a:xfrm>
            <a:off x="1774825" y="4941891"/>
            <a:ext cx="247650" cy="534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5992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1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WOTS Signature generation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1774828" y="1773238"/>
            <a:ext cx="6049963" cy="215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Rechteck 11"/>
          <p:cNvSpPr/>
          <p:nvPr/>
        </p:nvSpPr>
        <p:spPr>
          <a:xfrm>
            <a:off x="1774828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7965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2782891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3287716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3790953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4295778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480060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5303841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5808666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6311903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6816725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7319966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7824791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‘</a:t>
            </a:r>
            <a:r>
              <a:rPr lang="de-DE" sz="1000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8334375" y="2781300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8837616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9348791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852028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>
            <a:stCxn id="10" idx="2"/>
            <a:endCxn id="12" idx="0"/>
          </p:cNvCxnSpPr>
          <p:nvPr/>
        </p:nvCxnSpPr>
        <p:spPr>
          <a:xfrm flipH="1">
            <a:off x="2027238" y="1989138"/>
            <a:ext cx="27733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0" idx="2"/>
            <a:endCxn id="13" idx="0"/>
          </p:cNvCxnSpPr>
          <p:nvPr/>
        </p:nvCxnSpPr>
        <p:spPr>
          <a:xfrm flipH="1">
            <a:off x="2532066" y="1989138"/>
            <a:ext cx="226853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</p:cNvCxnSpPr>
          <p:nvPr/>
        </p:nvCxnSpPr>
        <p:spPr>
          <a:xfrm flipH="1">
            <a:off x="3000378" y="1989138"/>
            <a:ext cx="18002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0" idx="2"/>
          </p:cNvCxnSpPr>
          <p:nvPr/>
        </p:nvCxnSpPr>
        <p:spPr>
          <a:xfrm flipH="1">
            <a:off x="3503616" y="1989138"/>
            <a:ext cx="129698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10" idx="2"/>
          </p:cNvCxnSpPr>
          <p:nvPr/>
        </p:nvCxnSpPr>
        <p:spPr>
          <a:xfrm flipH="1">
            <a:off x="4008438" y="1989138"/>
            <a:ext cx="7921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0" idx="2"/>
          </p:cNvCxnSpPr>
          <p:nvPr/>
        </p:nvCxnSpPr>
        <p:spPr>
          <a:xfrm flipH="1">
            <a:off x="4511678" y="1989138"/>
            <a:ext cx="2889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0" idx="2"/>
            <a:endCxn id="19" idx="0"/>
          </p:cNvCxnSpPr>
          <p:nvPr/>
        </p:nvCxnSpPr>
        <p:spPr>
          <a:xfrm>
            <a:off x="4800603" y="1989138"/>
            <a:ext cx="2508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0" idx="2"/>
            <a:endCxn id="20" idx="0"/>
          </p:cNvCxnSpPr>
          <p:nvPr/>
        </p:nvCxnSpPr>
        <p:spPr>
          <a:xfrm>
            <a:off x="4800600" y="1989138"/>
            <a:ext cx="7556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10" idx="2"/>
            <a:endCxn id="21" idx="0"/>
          </p:cNvCxnSpPr>
          <p:nvPr/>
        </p:nvCxnSpPr>
        <p:spPr>
          <a:xfrm>
            <a:off x="4800600" y="1989138"/>
            <a:ext cx="1258888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10" idx="2"/>
            <a:endCxn id="22" idx="0"/>
          </p:cNvCxnSpPr>
          <p:nvPr/>
        </p:nvCxnSpPr>
        <p:spPr>
          <a:xfrm>
            <a:off x="4800603" y="1989138"/>
            <a:ext cx="1763713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10" idx="2"/>
            <a:endCxn id="23" idx="0"/>
          </p:cNvCxnSpPr>
          <p:nvPr/>
        </p:nvCxnSpPr>
        <p:spPr>
          <a:xfrm>
            <a:off x="4800600" y="1989138"/>
            <a:ext cx="22669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0" idx="2"/>
            <a:endCxn id="24" idx="0"/>
          </p:cNvCxnSpPr>
          <p:nvPr/>
        </p:nvCxnSpPr>
        <p:spPr>
          <a:xfrm>
            <a:off x="4800603" y="1989138"/>
            <a:ext cx="277177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eschweifte Klammer rechts 65"/>
          <p:cNvSpPr/>
          <p:nvPr/>
        </p:nvSpPr>
        <p:spPr>
          <a:xfrm rot="5400000">
            <a:off x="4674397" y="99222"/>
            <a:ext cx="252413" cy="60483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00090C"/>
              </a:solidFill>
            </a:endParaRPr>
          </a:p>
        </p:txBody>
      </p:sp>
      <p:sp>
        <p:nvSpPr>
          <p:cNvPr id="67" name="Bogen 66"/>
          <p:cNvSpPr/>
          <p:nvPr/>
        </p:nvSpPr>
        <p:spPr>
          <a:xfrm>
            <a:off x="4840291" y="3205166"/>
            <a:ext cx="4249737" cy="1512887"/>
          </a:xfrm>
          <a:prstGeom prst="arc">
            <a:avLst>
              <a:gd name="adj1" fmla="val 108423"/>
              <a:gd name="adj2" fmla="val 10786543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8" name="Geschweifte Klammer rechts 67"/>
          <p:cNvSpPr/>
          <p:nvPr/>
        </p:nvSpPr>
        <p:spPr>
          <a:xfrm rot="5400000">
            <a:off x="8958263" y="2582863"/>
            <a:ext cx="252412" cy="25193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70" name="Rechteck 69"/>
          <p:cNvSpPr/>
          <p:nvPr/>
        </p:nvSpPr>
        <p:spPr>
          <a:xfrm>
            <a:off x="7820219" y="3509769"/>
            <a:ext cx="2527300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C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72" name="Gerade Verbindung 71"/>
          <p:cNvCxnSpPr>
            <a:stCxn id="67" idx="2"/>
            <a:endCxn id="66" idx="1"/>
          </p:cNvCxnSpPr>
          <p:nvPr/>
        </p:nvCxnSpPr>
        <p:spPr>
          <a:xfrm flipH="1" flipV="1">
            <a:off x="4800600" y="3249616"/>
            <a:ext cx="39688" cy="720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70" idx="0"/>
            <a:endCxn id="25" idx="2"/>
          </p:cNvCxnSpPr>
          <p:nvPr/>
        </p:nvCxnSpPr>
        <p:spPr>
          <a:xfrm flipH="1" flipV="1">
            <a:off x="8076409" y="2997201"/>
            <a:ext cx="100746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0" idx="0"/>
            <a:endCxn id="26" idx="2"/>
          </p:cNvCxnSpPr>
          <p:nvPr/>
        </p:nvCxnSpPr>
        <p:spPr>
          <a:xfrm flipH="1" flipV="1">
            <a:off x="8585995" y="2997201"/>
            <a:ext cx="497875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70" idx="0"/>
            <a:endCxn id="27" idx="2"/>
          </p:cNvCxnSpPr>
          <p:nvPr/>
        </p:nvCxnSpPr>
        <p:spPr>
          <a:xfrm flipV="1">
            <a:off x="9083870" y="2997201"/>
            <a:ext cx="6159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70" idx="0"/>
            <a:endCxn id="28" idx="2"/>
          </p:cNvCxnSpPr>
          <p:nvPr/>
        </p:nvCxnSpPr>
        <p:spPr>
          <a:xfrm flipV="1">
            <a:off x="9083869" y="2997201"/>
            <a:ext cx="51654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stCxn id="70" idx="0"/>
            <a:endCxn id="29" idx="2"/>
          </p:cNvCxnSpPr>
          <p:nvPr/>
        </p:nvCxnSpPr>
        <p:spPr>
          <a:xfrm flipV="1">
            <a:off x="9083870" y="2997201"/>
            <a:ext cx="1020571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/>
          <p:cNvSpPr/>
          <p:nvPr/>
        </p:nvSpPr>
        <p:spPr>
          <a:xfrm>
            <a:off x="1992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50" name="Ellipse 149"/>
          <p:cNvSpPr/>
          <p:nvPr/>
        </p:nvSpPr>
        <p:spPr>
          <a:xfrm>
            <a:off x="2640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2208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3287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53" name="Ellipse 152"/>
          <p:cNvSpPr/>
          <p:nvPr/>
        </p:nvSpPr>
        <p:spPr>
          <a:xfrm>
            <a:off x="3935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3503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2855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4583116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57" name="Ellipse 156"/>
          <p:cNvSpPr/>
          <p:nvPr/>
        </p:nvSpPr>
        <p:spPr>
          <a:xfrm>
            <a:off x="5232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4800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5880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60" name="Ellipse 159"/>
          <p:cNvSpPr/>
          <p:nvPr/>
        </p:nvSpPr>
        <p:spPr>
          <a:xfrm>
            <a:off x="6527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6096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5448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4151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7175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6743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7824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67" name="Ellipse 166"/>
          <p:cNvSpPr/>
          <p:nvPr/>
        </p:nvSpPr>
        <p:spPr>
          <a:xfrm>
            <a:off x="8472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8040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9120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70" name="Ellipse 169"/>
          <p:cNvSpPr/>
          <p:nvPr/>
        </p:nvSpPr>
        <p:spPr>
          <a:xfrm>
            <a:off x="9767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9336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8688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7391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173"/>
          <p:cNvSpPr txBox="1">
            <a:spLocks noChangeArrowheads="1"/>
          </p:cNvSpPr>
          <p:nvPr/>
        </p:nvSpPr>
        <p:spPr bwMode="auto">
          <a:xfrm>
            <a:off x="1524003" y="5732466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9120188" y="5013328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992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78" name="Ellipse 177"/>
          <p:cNvSpPr/>
          <p:nvPr/>
        </p:nvSpPr>
        <p:spPr>
          <a:xfrm>
            <a:off x="2640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2208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3287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81" name="Ellipse 180"/>
          <p:cNvSpPr/>
          <p:nvPr/>
        </p:nvSpPr>
        <p:spPr>
          <a:xfrm>
            <a:off x="3935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3503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2855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4583116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85" name="Ellipse 184"/>
          <p:cNvSpPr/>
          <p:nvPr/>
        </p:nvSpPr>
        <p:spPr>
          <a:xfrm>
            <a:off x="5232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4800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5880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88" name="Ellipse 187"/>
          <p:cNvSpPr/>
          <p:nvPr/>
        </p:nvSpPr>
        <p:spPr>
          <a:xfrm>
            <a:off x="6527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6096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5448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4151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7175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6743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7824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95" name="Ellipse 194"/>
          <p:cNvSpPr/>
          <p:nvPr/>
        </p:nvSpPr>
        <p:spPr>
          <a:xfrm>
            <a:off x="8472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8040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9120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98" name="Ellipse 197"/>
          <p:cNvSpPr/>
          <p:nvPr/>
        </p:nvSpPr>
        <p:spPr>
          <a:xfrm>
            <a:off x="9767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9336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8688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7391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/>
          <p:cNvSpPr txBox="1">
            <a:spLocks noChangeArrowheads="1"/>
          </p:cNvSpPr>
          <p:nvPr/>
        </p:nvSpPr>
        <p:spPr bwMode="auto">
          <a:xfrm>
            <a:off x="1524003" y="3359153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9120191" y="3313116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5992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2027241" y="1989138"/>
            <a:ext cx="2016125" cy="17081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>
            <a:spLocks noChangeArrowheads="1"/>
          </p:cNvSpPr>
          <p:nvPr/>
        </p:nvSpPr>
        <p:spPr bwMode="auto">
          <a:xfrm>
            <a:off x="3581400" y="3984628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en-US" sz="1400" baseline="2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13" name="Gerade Verbindung mit Pfeil 212"/>
          <p:cNvCxnSpPr>
            <a:endCxn id="160" idx="0"/>
          </p:cNvCxnSpPr>
          <p:nvPr/>
        </p:nvCxnSpPr>
        <p:spPr>
          <a:xfrm flipH="1">
            <a:off x="6635750" y="1989141"/>
            <a:ext cx="3468688" cy="34559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feld 216"/>
          <p:cNvSpPr txBox="1">
            <a:spLocks noChangeArrowheads="1"/>
          </p:cNvSpPr>
          <p:nvPr/>
        </p:nvSpPr>
        <p:spPr bwMode="auto">
          <a:xfrm>
            <a:off x="6169025" y="5732466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de-DE" sz="1400" b="1" baseline="20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de-DE" sz="1400" b="1" baseline="-25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Rechteck 110"/>
          <p:cNvSpPr/>
          <p:nvPr/>
        </p:nvSpPr>
        <p:spPr>
          <a:xfrm>
            <a:off x="1891342" y="4347104"/>
            <a:ext cx="240445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-0.1469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149" grpId="0" animBg="1"/>
      <p:bldP spid="150" grpId="0" animBg="1"/>
      <p:bldP spid="152" grpId="0" animBg="1"/>
      <p:bldP spid="153" grpId="0" animBg="1"/>
      <p:bldP spid="156" grpId="0" animBg="1"/>
      <p:bldP spid="157" grpId="0" animBg="1"/>
      <p:bldP spid="159" grpId="0" animBg="1"/>
      <p:bldP spid="160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4" grpId="0"/>
      <p:bldP spid="176" grpId="0"/>
      <p:bldP spid="177" grpId="0" animBg="1"/>
      <p:bldP spid="178" grpId="0" animBg="1"/>
      <p:bldP spid="180" grpId="0" animBg="1"/>
      <p:bldP spid="181" grpId="0" animBg="1"/>
      <p:bldP spid="184" grpId="0" animBg="1"/>
      <p:bldP spid="185" grpId="0" animBg="1"/>
      <p:bldP spid="187" grpId="0" animBg="1"/>
      <p:bldP spid="188" grpId="0" animBg="1"/>
      <p:bldP spid="192" grpId="0" animBg="1"/>
      <p:bldP spid="194" grpId="0" animBg="1"/>
      <p:bldP spid="195" grpId="0" animBg="1"/>
      <p:bldP spid="197" grpId="0" animBg="1"/>
      <p:bldP spid="198" grpId="0" animBg="1"/>
      <p:bldP spid="202" grpId="0"/>
      <p:bldP spid="204" grpId="0"/>
      <p:bldP spid="212" grpId="0"/>
      <p:bldP spid="217" grpId="0"/>
      <p:bldP spid="1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WOTS Signature Verification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630935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213575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2638998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3143823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3647060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4151885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465670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5159948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5664773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6168010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6672832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7176073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7680898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8190482" y="2349004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chemeClr val="tx1"/>
                </a:solidFill>
              </a:rPr>
              <a:t>b</a:t>
            </a:r>
            <a:r>
              <a:rPr lang="de-DE" sz="10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de-DE" sz="1000" baseline="-25000" dirty="0">
                <a:solidFill>
                  <a:schemeClr val="tx1"/>
                </a:solidFill>
              </a:rPr>
              <a:t>1+2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8693723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9204898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708135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8484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50" name="Ellipse 149"/>
          <p:cNvSpPr/>
          <p:nvPr/>
        </p:nvSpPr>
        <p:spPr>
          <a:xfrm>
            <a:off x="24961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20643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31438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53" name="Ellipse 152"/>
          <p:cNvSpPr/>
          <p:nvPr/>
        </p:nvSpPr>
        <p:spPr>
          <a:xfrm>
            <a:off x="37915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33597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27120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4439223" y="5445125"/>
            <a:ext cx="217487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57" name="Ellipse 156"/>
          <p:cNvSpPr/>
          <p:nvPr/>
        </p:nvSpPr>
        <p:spPr>
          <a:xfrm>
            <a:off x="50885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46567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57362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60" name="Ellipse 159"/>
          <p:cNvSpPr/>
          <p:nvPr/>
        </p:nvSpPr>
        <p:spPr>
          <a:xfrm>
            <a:off x="63839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59521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53044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40074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70316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6599807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76808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67" name="Ellipse 166"/>
          <p:cNvSpPr/>
          <p:nvPr/>
        </p:nvSpPr>
        <p:spPr>
          <a:xfrm>
            <a:off x="83285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78967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89762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70" name="Ellipse 169"/>
          <p:cNvSpPr/>
          <p:nvPr/>
        </p:nvSpPr>
        <p:spPr>
          <a:xfrm>
            <a:off x="96239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91921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85444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7247507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10200456" y="5094152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8484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78" name="Ellipse 177"/>
          <p:cNvSpPr/>
          <p:nvPr/>
        </p:nvSpPr>
        <p:spPr>
          <a:xfrm>
            <a:off x="24961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20643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31438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81" name="Ellipse 180"/>
          <p:cNvSpPr/>
          <p:nvPr/>
        </p:nvSpPr>
        <p:spPr>
          <a:xfrm>
            <a:off x="379152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33597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27120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4439223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85" name="Ellipse 184"/>
          <p:cNvSpPr/>
          <p:nvPr/>
        </p:nvSpPr>
        <p:spPr>
          <a:xfrm>
            <a:off x="50885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46567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57362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88" name="Ellipse 187"/>
          <p:cNvSpPr/>
          <p:nvPr/>
        </p:nvSpPr>
        <p:spPr>
          <a:xfrm>
            <a:off x="63839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59521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53044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400742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70316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65998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76808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95" name="Ellipse 194"/>
          <p:cNvSpPr/>
          <p:nvPr/>
        </p:nvSpPr>
        <p:spPr>
          <a:xfrm>
            <a:off x="83285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78967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89762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98" name="Ellipse 197"/>
          <p:cNvSpPr/>
          <p:nvPr/>
        </p:nvSpPr>
        <p:spPr>
          <a:xfrm>
            <a:off x="96239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91921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85444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7247507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10191469" y="3331046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5848920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1883348" y="2564904"/>
            <a:ext cx="2016125" cy="113238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mit Pfeil 212"/>
          <p:cNvCxnSpPr>
            <a:stCxn id="29" idx="2"/>
            <a:endCxn id="160" idx="0"/>
          </p:cNvCxnSpPr>
          <p:nvPr/>
        </p:nvCxnSpPr>
        <p:spPr>
          <a:xfrm flipH="1">
            <a:off x="6491857" y="2564907"/>
            <a:ext cx="3468688" cy="28802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eck 101"/>
          <p:cNvSpPr/>
          <p:nvPr/>
        </p:nvSpPr>
        <p:spPr>
          <a:xfrm>
            <a:off x="1745476" y="4216653"/>
            <a:ext cx="254934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03" name="Textfeld 102"/>
          <p:cNvSpPr txBox="1">
            <a:spLocks noChangeArrowheads="1"/>
          </p:cNvSpPr>
          <p:nvPr/>
        </p:nvSpPr>
        <p:spPr bwMode="auto">
          <a:xfrm>
            <a:off x="3759632" y="3861051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5" name="Textfeld 104"/>
          <p:cNvSpPr txBox="1">
            <a:spLocks noChangeArrowheads="1"/>
          </p:cNvSpPr>
          <p:nvPr/>
        </p:nvSpPr>
        <p:spPr bwMode="auto">
          <a:xfrm>
            <a:off x="6312024" y="5661251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0272588" y="544534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12" name="Ellipse 111"/>
          <p:cNvSpPr/>
          <p:nvPr/>
        </p:nvSpPr>
        <p:spPr>
          <a:xfrm>
            <a:off x="10272588" y="369751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feld 112"/>
              <p:cNvSpPr txBox="1">
                <a:spLocks noChangeArrowheads="1"/>
              </p:cNvSpPr>
              <p:nvPr/>
            </p:nvSpPr>
            <p:spPr bwMode="auto">
              <a:xfrm>
                <a:off x="4223794" y="3331045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400" baseline="200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3" name="Textfeld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794" y="3331045"/>
                <a:ext cx="1080615" cy="312586"/>
              </a:xfrm>
              <a:prstGeom prst="rect">
                <a:avLst/>
              </a:prstGeom>
              <a:blipFill>
                <a:blip r:embed="rId3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feld 113"/>
              <p:cNvSpPr txBox="1">
                <a:spLocks noChangeArrowheads="1"/>
              </p:cNvSpPr>
              <p:nvPr/>
            </p:nvSpPr>
            <p:spPr bwMode="auto">
              <a:xfrm>
                <a:off x="4943380" y="3985321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feld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3380" y="3985321"/>
                <a:ext cx="1080615" cy="312586"/>
              </a:xfrm>
              <a:prstGeom prst="rect">
                <a:avLst/>
              </a:prstGeom>
              <a:blipFill>
                <a:blip r:embed="rId4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feld 114"/>
              <p:cNvSpPr txBox="1">
                <a:spLocks noChangeArrowheads="1"/>
              </p:cNvSpPr>
              <p:nvPr/>
            </p:nvSpPr>
            <p:spPr bwMode="auto">
              <a:xfrm>
                <a:off x="5519444" y="3337249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feld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9444" y="3337249"/>
                <a:ext cx="1080615" cy="312586"/>
              </a:xfrm>
              <a:prstGeom prst="rect">
                <a:avLst/>
              </a:prstGeom>
              <a:blipFill>
                <a:blip r:embed="rId5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feld 115"/>
              <p:cNvSpPr txBox="1">
                <a:spLocks noChangeArrowheads="1"/>
              </p:cNvSpPr>
              <p:nvPr/>
            </p:nvSpPr>
            <p:spPr bwMode="auto">
              <a:xfrm>
                <a:off x="9204898" y="4012611"/>
                <a:ext cx="1175307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feld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04898" y="4012611"/>
                <a:ext cx="1175307" cy="315856"/>
              </a:xfrm>
              <a:prstGeom prst="rect">
                <a:avLst/>
              </a:prstGeom>
              <a:blipFill>
                <a:blip r:embed="rId6"/>
                <a:stretch>
                  <a:fillRect t="-1923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>
                <a:spLocks noChangeArrowheads="1"/>
              </p:cNvSpPr>
              <p:nvPr/>
            </p:nvSpPr>
            <p:spPr bwMode="auto">
              <a:xfrm>
                <a:off x="9299590" y="5661250"/>
                <a:ext cx="1188899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𝒍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en-US" sz="1400" b="1" i="1" baseline="-25000" dirty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l</a:t>
                </a:r>
                <a:r>
                  <a:rPr lang="en-US" sz="1400" b="1" i="1" dirty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9590" y="5661250"/>
                <a:ext cx="1188899" cy="315856"/>
              </a:xfrm>
              <a:prstGeom prst="rect">
                <a:avLst/>
              </a:prstGeom>
              <a:blipFill>
                <a:blip r:embed="rId7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feld 117"/>
          <p:cNvSpPr txBox="1">
            <a:spLocks noChangeArrowheads="1"/>
          </p:cNvSpPr>
          <p:nvPr/>
        </p:nvSpPr>
        <p:spPr bwMode="auto">
          <a:xfrm>
            <a:off x="9840419" y="360887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9885244" y="535528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1774825" y="1628800"/>
            <a:ext cx="417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1800" dirty="0">
                <a:solidFill>
                  <a:srgbClr val="00090C"/>
                </a:solidFill>
              </a:rPr>
              <a:t>Verifier knows: M, w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WOTS Function Chains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774828" y="1592263"/>
                <a:ext cx="8640763" cy="450056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 </a:t>
                </a:r>
              </a:p>
              <a:p>
                <a:pPr>
                  <a:buNone/>
                </a:pPr>
                <a:endParaRPr lang="de-DE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</a:p>
              <a:p>
                <a:r>
                  <a:rPr lang="en-US" dirty="0"/>
                  <a:t>WOTS: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000" dirty="0"/>
                </a:br>
                <a:endParaRPr lang="en-US" sz="1000" dirty="0"/>
              </a:p>
              <a:p>
                <a:r>
                  <a:rPr lang="en-US" dirty="0"/>
                  <a:t>WOTS</a:t>
                </a:r>
                <a:r>
                  <a:rPr lang="en-US" baseline="30000" dirty="0"/>
                  <a:t>+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000" dirty="0"/>
                </a:br>
                <a:endParaRPr lang="en-US" sz="1000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6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4828" y="1592263"/>
                <a:ext cx="8640763" cy="4500562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6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WOTS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/>
                  <a:t>Theorem (informally)</a:t>
                </a:r>
                <a:r>
                  <a:rPr lang="en-US" dirty="0"/>
                  <a:t>:</a:t>
                </a:r>
              </a:p>
              <a:p>
                <a:pPr eaLnBrk="1" hangingPunct="1"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strongly unforgeable under chosen message attacks if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collision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strongly unforgeable under chosen message attacks if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nd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-preimage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de-DE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strongly unforgeable under chosen message attacks if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nd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-preimage resistant and decisional 2</a:t>
                </a:r>
                <a:r>
                  <a:rPr lang="en-US" sz="2400" i="1" baseline="30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nd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-preimage resistant family of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1945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8BE7A-E06A-B90D-D07F-F3DFC3FBCF36}"/>
              </a:ext>
            </a:extLst>
          </p:cNvPr>
          <p:cNvSpPr/>
          <p:nvPr/>
        </p:nvSpPr>
        <p:spPr>
          <a:xfrm>
            <a:off x="642134" y="4589123"/>
            <a:ext cx="11198831" cy="950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2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660458"/>
            <a:ext cx="7886700" cy="1325563"/>
          </a:xfrm>
        </p:spPr>
        <p:txBody>
          <a:bodyPr/>
          <a:lstStyle/>
          <a:p>
            <a:pPr algn="ctr"/>
            <a:r>
              <a:rPr lang="de-DE" sz="6000" dirty="0"/>
              <a:t>XMSS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0465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Tree: </a:t>
            </a:r>
            <a:r>
              <a:rPr lang="de-DE" dirty="0"/>
              <a:t>Uses bitmasks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Leafs:</a:t>
            </a:r>
            <a:r>
              <a:rPr lang="en-US" dirty="0">
                <a:solidFill>
                  <a:srgbClr val="00090C"/>
                </a:solidFill>
              </a:rPr>
              <a:t> </a:t>
            </a:r>
            <a:r>
              <a:rPr lang="de-DE" dirty="0"/>
              <a:t>Use binary tree</a:t>
            </a:r>
            <a:br>
              <a:rPr lang="de-DE" dirty="0"/>
            </a:br>
            <a:r>
              <a:rPr lang="de-DE" dirty="0"/>
              <a:t>with bitmasks</a:t>
            </a:r>
          </a:p>
          <a:p>
            <a:pPr marL="0" indent="0">
              <a:buNone/>
            </a:pPr>
            <a:endParaRPr lang="de-DE" sz="1300" dirty="0"/>
          </a:p>
          <a:p>
            <a:pPr marL="0" indent="0">
              <a:buNone/>
            </a:pPr>
            <a:r>
              <a:rPr lang="de-DE" dirty="0"/>
              <a:t>OTS: WOTS</a:t>
            </a:r>
            <a:r>
              <a:rPr lang="de-DE" baseline="30000" dirty="0"/>
              <a:t>+</a:t>
            </a:r>
          </a:p>
          <a:p>
            <a:pPr marL="0" indent="0">
              <a:buNone/>
            </a:pPr>
            <a:endParaRPr lang="de-DE" sz="1300" dirty="0"/>
          </a:p>
          <a:p>
            <a:pPr marL="0" indent="0">
              <a:buNone/>
            </a:pPr>
            <a:r>
              <a:rPr lang="de-DE" dirty="0"/>
              <a:t>Message digest: </a:t>
            </a:r>
            <a:br>
              <a:rPr lang="de-DE" dirty="0"/>
            </a:br>
            <a:r>
              <a:rPr lang="de-DE" dirty="0"/>
              <a:t>Randomized hashing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dirty="0"/>
              <a:t>Collision-resilient</a:t>
            </a:r>
          </a:p>
          <a:p>
            <a:pPr marL="0" indent="0">
              <a:buNone/>
            </a:pPr>
            <a:r>
              <a:rPr lang="de-DE" dirty="0"/>
              <a:t>-&gt; signature size halved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5900383" y="4456319"/>
            <a:ext cx="4090269" cy="1440160"/>
            <a:chOff x="6195958" y="3933056"/>
            <a:chExt cx="2120458" cy="746601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95958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6487382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6759378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052190" y="4558925"/>
              <a:ext cx="116570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7345002" y="4558925"/>
              <a:ext cx="115182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7636426" y="4558925"/>
              <a:ext cx="116570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907035" y="4558925"/>
              <a:ext cx="117957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8198459" y="4558925"/>
              <a:ext cx="117957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6351384" y="4356315"/>
              <a:ext cx="116570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916192" y="4356315"/>
              <a:ext cx="117957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7499041" y="4356315"/>
              <a:ext cx="117957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8063848" y="4356315"/>
              <a:ext cx="116570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6644196" y="4156482"/>
              <a:ext cx="115182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793241" y="4156482"/>
              <a:ext cx="113794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207617" y="3933056"/>
              <a:ext cx="117957" cy="12073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6293099" y="4478436"/>
              <a:ext cx="117958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6411057" y="4478436"/>
              <a:ext cx="94366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6857908" y="4478436"/>
              <a:ext cx="116570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6974477" y="4478436"/>
              <a:ext cx="98529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7440756" y="4478436"/>
              <a:ext cx="117957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7558713" y="4478436"/>
              <a:ext cx="97141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8006952" y="4478436"/>
              <a:ext cx="116570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8123521" y="4478436"/>
              <a:ext cx="95753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6449914" y="4277214"/>
              <a:ext cx="25256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6702481" y="4277214"/>
              <a:ext cx="233139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7597570" y="4277214"/>
              <a:ext cx="25256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7850137" y="4277214"/>
              <a:ext cx="23452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6741338" y="4053789"/>
              <a:ext cx="525951" cy="122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7267289" y="4053789"/>
              <a:ext cx="542605" cy="122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</p:grp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6218313" y="219638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79" name="Oval 35"/>
          <p:cNvSpPr>
            <a:spLocks noChangeArrowheads="1"/>
          </p:cNvSpPr>
          <p:nvPr/>
        </p:nvSpPr>
        <p:spPr bwMode="auto">
          <a:xfrm>
            <a:off x="8305875" y="219638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297813" y="1523320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grpSp>
        <p:nvGrpSpPr>
          <p:cNvPr id="81" name="Gruppieren 17"/>
          <p:cNvGrpSpPr/>
          <p:nvPr/>
        </p:nvGrpSpPr>
        <p:grpSpPr>
          <a:xfrm>
            <a:off x="6625364" y="1930369"/>
            <a:ext cx="1680511" cy="485924"/>
            <a:chOff x="1251830" y="3776497"/>
            <a:chExt cx="1680511" cy="485924"/>
          </a:xfrm>
        </p:grpSpPr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V="1">
              <a:off x="2126001" y="3776497"/>
              <a:ext cx="0" cy="485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 sz="1800"/>
            </a:p>
          </p:txBody>
        </p:sp>
      </p:grpSp>
      <p:graphicFrame>
        <p:nvGraphicFramePr>
          <p:cNvPr id="85" name="Object 203"/>
          <p:cNvGraphicFramePr>
            <a:graphicFrameLocks noChangeAspect="1"/>
          </p:cNvGraphicFramePr>
          <p:nvPr/>
        </p:nvGraphicFramePr>
        <p:xfrm>
          <a:off x="7654092" y="1980748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77492" imgH="164814" progId="Equation.3">
                  <p:embed/>
                </p:oleObj>
              </mc:Choice>
              <mc:Fallback>
                <p:oleObj name="Formel" r:id="rId2" imgW="177492" imgH="164814" progId="Equation.3">
                  <p:embed/>
                  <p:pic>
                    <p:nvPicPr>
                      <p:cNvPr id="85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092" y="1980748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Oval 34"/>
          <p:cNvSpPr>
            <a:spLocks noChangeArrowheads="1"/>
          </p:cNvSpPr>
          <p:nvPr/>
        </p:nvSpPr>
        <p:spPr bwMode="auto">
          <a:xfrm>
            <a:off x="7921868" y="3742030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87" name="Oval 35"/>
          <p:cNvSpPr>
            <a:spLocks noChangeArrowheads="1"/>
          </p:cNvSpPr>
          <p:nvPr/>
        </p:nvSpPr>
        <p:spPr bwMode="auto">
          <a:xfrm>
            <a:off x="10009430" y="3742030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88" name="Oval 38"/>
          <p:cNvSpPr>
            <a:spLocks noChangeArrowheads="1"/>
          </p:cNvSpPr>
          <p:nvPr/>
        </p:nvSpPr>
        <p:spPr bwMode="auto">
          <a:xfrm>
            <a:off x="9001368" y="3068961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grpSp>
        <p:nvGrpSpPr>
          <p:cNvPr id="89" name="Gruppieren 25"/>
          <p:cNvGrpSpPr/>
          <p:nvPr/>
        </p:nvGrpSpPr>
        <p:grpSpPr>
          <a:xfrm>
            <a:off x="8328919" y="3476012"/>
            <a:ext cx="1680511" cy="485923"/>
            <a:chOff x="1251830" y="3776498"/>
            <a:chExt cx="1680511" cy="485923"/>
          </a:xfrm>
        </p:grpSpPr>
        <p:sp>
          <p:nvSpPr>
            <p:cNvPr id="90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91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grpSp>
          <p:nvGrpSpPr>
            <p:cNvPr id="92" name="Gruppieren 103"/>
            <p:cNvGrpSpPr/>
            <p:nvPr/>
          </p:nvGrpSpPr>
          <p:grpSpPr>
            <a:xfrm>
              <a:off x="2033900" y="4013448"/>
              <a:ext cx="184200" cy="176966"/>
              <a:chOff x="859408" y="3933055"/>
              <a:chExt cx="184200" cy="176966"/>
            </a:xfrm>
          </p:grpSpPr>
          <p:sp>
            <p:nvSpPr>
              <p:cNvPr id="97" name="Ellipse 33"/>
              <p:cNvSpPr/>
              <p:nvPr/>
            </p:nvSpPr>
            <p:spPr>
              <a:xfrm>
                <a:off x="859409" y="3933055"/>
                <a:ext cx="184199" cy="17696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cxnSp>
            <p:nvCxnSpPr>
              <p:cNvPr id="98" name="Gerade Verbindung 34"/>
              <p:cNvCxnSpPr/>
              <p:nvPr/>
            </p:nvCxnSpPr>
            <p:spPr>
              <a:xfrm rot="16200000" flipH="1">
                <a:off x="863026" y="4021538"/>
                <a:ext cx="1769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35"/>
              <p:cNvCxnSpPr>
                <a:stCxn id="97" idx="2"/>
                <a:endCxn id="97" idx="6"/>
              </p:cNvCxnSpPr>
              <p:nvPr/>
            </p:nvCxnSpPr>
            <p:spPr>
              <a:xfrm rot="10800000" flipH="1">
                <a:off x="859408" y="4021538"/>
                <a:ext cx="184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Line 57"/>
            <p:cNvSpPr>
              <a:spLocks noChangeShapeType="1"/>
            </p:cNvSpPr>
            <p:nvPr/>
          </p:nvSpPr>
          <p:spPr bwMode="auto">
            <a:xfrm flipH="1" flipV="1">
              <a:off x="2123001" y="4190414"/>
              <a:ext cx="0" cy="720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2126001" y="3776498"/>
              <a:ext cx="0" cy="236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95" name="Textfeld 31"/>
            <p:cNvSpPr txBox="1"/>
            <p:nvPr/>
          </p:nvSpPr>
          <p:spPr>
            <a:xfrm>
              <a:off x="1350309" y="3869432"/>
              <a:ext cx="504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/>
                <a:t>b</a:t>
              </a:r>
              <a:r>
                <a:rPr lang="de-DE" sz="1800" baseline="-25000" dirty="0"/>
                <a:t>i</a:t>
              </a:r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 flipH="1">
              <a:off x="1698520" y="4101931"/>
              <a:ext cx="4107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</p:grpSp>
      <p:graphicFrame>
        <p:nvGraphicFramePr>
          <p:cNvPr id="100" name="Object 203"/>
          <p:cNvGraphicFramePr>
            <a:graphicFrameLocks noChangeAspect="1"/>
          </p:cNvGraphicFramePr>
          <p:nvPr/>
        </p:nvGraphicFramePr>
        <p:xfrm>
          <a:off x="9357647" y="3386311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77492" imgH="164814" progId="Equation.3">
                  <p:embed/>
                </p:oleObj>
              </mc:Choice>
              <mc:Fallback>
                <p:oleObj name="Formel" r:id="rId4" imgW="177492" imgH="164814" progId="Equation.3">
                  <p:embed/>
                  <p:pic>
                    <p:nvPicPr>
                      <p:cNvPr id="100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7647" y="3386311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Pfeil nach rechts 37"/>
          <p:cNvSpPr/>
          <p:nvPr/>
        </p:nvSpPr>
        <p:spPr>
          <a:xfrm rot="1495683">
            <a:off x="7749745" y="2607471"/>
            <a:ext cx="936104" cy="580135"/>
          </a:xfrm>
          <a:prstGeom prst="rightArrow">
            <a:avLst/>
          </a:prstGeom>
          <a:solidFill>
            <a:srgbClr val="CC0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5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Multi-Tree </a:t>
            </a:r>
            <a:r>
              <a:rPr lang="de-DE" dirty="0"/>
              <a:t>XMSS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/>
                  <a:t>Uses multiple layers of trees</a:t>
                </a: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-&gt; Key generation</a:t>
                </a:r>
                <a:br>
                  <a:rPr lang="en-US" dirty="0"/>
                </a:br>
                <a:r>
                  <a:rPr lang="en-US" sz="2000" dirty="0"/>
                  <a:t>(= Building first tree on each layer)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i="1" baseline="30000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US" i="1" dirty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→ </m:t>
                      </m:r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de-DE" b="0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/</m:t>
                          </m:r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i="1" dirty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90C"/>
                  </a:solidFill>
                </a:endParaRPr>
              </a:p>
              <a:p>
                <a:pPr marL="0" indent="0">
                  <a:buNone/>
                </a:pPr>
                <a:r>
                  <a:rPr lang="de-DE" dirty="0"/>
                  <a:t>-&gt; Allows to reduce</a:t>
                </a:r>
                <a:br>
                  <a:rPr lang="de-DE" dirty="0"/>
                </a:br>
                <a:r>
                  <a:rPr lang="de-DE" dirty="0"/>
                  <a:t>worst-case signing times</a:t>
                </a:r>
                <a:br>
                  <a:rPr lang="de-DE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/2) →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/2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64"/>
          <p:cNvGrpSpPr/>
          <p:nvPr/>
        </p:nvGrpSpPr>
        <p:grpSpPr>
          <a:xfrm>
            <a:off x="4655841" y="2924945"/>
            <a:ext cx="5847408" cy="3176215"/>
            <a:chOff x="250825" y="2800350"/>
            <a:chExt cx="4448175" cy="2416175"/>
          </a:xfrm>
        </p:grpSpPr>
        <p:pic>
          <p:nvPicPr>
            <p:cNvPr id="6" name="Picture 302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363" y="3535363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0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96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1973263" y="3716338"/>
              <a:ext cx="150812" cy="215900"/>
              <a:chOff x="1338" y="1661"/>
              <a:chExt cx="363" cy="523"/>
            </a:xfrm>
          </p:grpSpPr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1338" y="1661"/>
                <a:ext cx="363" cy="36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 sz="1800"/>
              </a:p>
            </p:txBody>
          </p:sp>
          <p:pic>
            <p:nvPicPr>
              <p:cNvPr id="77" name="Picture 36" descr="cer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84219">
                <a:off x="1519" y="1842"/>
                <a:ext cx="158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7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825" y="4914900"/>
              <a:ext cx="15875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 descr="docsi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575" y="4899025"/>
              <a:ext cx="173038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16013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49388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762125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0955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30463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763838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0734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409950" y="4768850"/>
              <a:ext cx="131763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295400" y="4537075"/>
              <a:ext cx="131763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939925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608263" y="4537075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251200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628775" y="430530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943225" y="4305300"/>
              <a:ext cx="130175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273300" y="4049713"/>
              <a:ext cx="134938" cy="142875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1227138" y="4676775"/>
              <a:ext cx="134937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362075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187325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006600" y="4676775"/>
              <a:ext cx="112713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2540000" y="4676775"/>
              <a:ext cx="1349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674938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318770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321050" y="4676775"/>
              <a:ext cx="1095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1406525" y="4443413"/>
              <a:ext cx="290513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697038" y="4443413"/>
              <a:ext cx="2651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2719388" y="4443413"/>
              <a:ext cx="2889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008313" y="4443413"/>
              <a:ext cx="26828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739900" y="4192588"/>
              <a:ext cx="601663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2341563" y="4192588"/>
              <a:ext cx="620712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73300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0667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1782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252788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587750" y="3516313"/>
              <a:ext cx="131763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921125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230688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564063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51100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09721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76396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410075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786063" y="3055938"/>
              <a:ext cx="131762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100513" y="3055938"/>
              <a:ext cx="130175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430588" y="2800350"/>
              <a:ext cx="134937" cy="13811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2384425" y="3424238"/>
              <a:ext cx="134938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2519363" y="3424238"/>
              <a:ext cx="1079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303053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3163888" y="3424238"/>
              <a:ext cx="1127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3697288" y="3424238"/>
              <a:ext cx="1349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832225" y="3424238"/>
              <a:ext cx="1111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434498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478338" y="3424238"/>
              <a:ext cx="1095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2563813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2852738" y="3194050"/>
              <a:ext cx="26670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3876675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165600" y="3194050"/>
              <a:ext cx="26828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2897188" y="2938463"/>
              <a:ext cx="601662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498850" y="2938463"/>
              <a:ext cx="620713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69" name="Line 247"/>
            <p:cNvSpPr>
              <a:spLocks noChangeShapeType="1"/>
            </p:cNvSpPr>
            <p:nvPr/>
          </p:nvSpPr>
          <p:spPr bwMode="auto">
            <a:xfrm flipH="1">
              <a:off x="2339975" y="36877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de-DE" sz="1800"/>
            </a:p>
          </p:txBody>
        </p:sp>
        <p:pic>
          <p:nvPicPr>
            <p:cNvPr id="70" name="Picture 248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7200" y="3573463"/>
              <a:ext cx="103188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Line 256"/>
            <p:cNvSpPr>
              <a:spLocks noChangeShapeType="1"/>
            </p:cNvSpPr>
            <p:nvPr/>
          </p:nvSpPr>
          <p:spPr bwMode="auto">
            <a:xfrm>
              <a:off x="1643063" y="380206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72" name="Oval 257"/>
            <p:cNvSpPr>
              <a:spLocks noChangeArrowheads="1"/>
            </p:cNvSpPr>
            <p:nvPr/>
          </p:nvSpPr>
          <p:spPr bwMode="auto">
            <a:xfrm>
              <a:off x="1470025" y="3716338"/>
              <a:ext cx="134938" cy="142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 sz="1800"/>
            </a:p>
          </p:txBody>
        </p:sp>
        <p:pic>
          <p:nvPicPr>
            <p:cNvPr id="73" name="Picture 26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51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Line 262"/>
            <p:cNvSpPr>
              <a:spLocks noChangeShapeType="1"/>
            </p:cNvSpPr>
            <p:nvPr/>
          </p:nvSpPr>
          <p:spPr bwMode="auto">
            <a:xfrm>
              <a:off x="460375" y="50260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800"/>
            </a:p>
          </p:txBody>
        </p:sp>
        <p:pic>
          <p:nvPicPr>
            <p:cNvPr id="75" name="Picture 304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9500" y="5049838"/>
              <a:ext cx="1587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9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Multi-target attacks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Hash function families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4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Multi-target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5032622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de-DE" dirty="0"/>
                  <a:t>WOTS &amp; Lamport need </a:t>
                </a:r>
                <a:r>
                  <a:rPr lang="en-US" dirty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hash function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dirty="0"/>
                  <a:t> to </a:t>
                </a:r>
                <a:br>
                  <a:rPr lang="de-DE" dirty="0"/>
                </a:br>
                <a:r>
                  <a:rPr lang="de-DE" dirty="0"/>
                  <a:t>be one-way</a:t>
                </a:r>
              </a:p>
              <a:p>
                <a:r>
                  <a:rPr lang="de-DE" dirty="0"/>
                  <a:t>Hypertree of total height 60 with WOTS </a:t>
                </a:r>
                <a:br>
                  <a:rPr lang="de-DE" dirty="0"/>
                </a:br>
                <a:r>
                  <a:rPr lang="de-DE" dirty="0"/>
                  <a:t>(w=16) leads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∙67≈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66</m:t>
                        </m:r>
                      </m:sup>
                    </m:sSup>
                  </m:oMath>
                </a14:m>
                <a:br>
                  <a:rPr lang="de-DE" b="0" dirty="0">
                    <a:ea typeface="Cambria Math" panose="02040503050406030204" pitchFamily="18" charset="0"/>
                  </a:rPr>
                </a:br>
                <a:r>
                  <a:rPr lang="de-DE" b="0" dirty="0">
                    <a:ea typeface="Cambria Math" panose="02040503050406030204" pitchFamily="18" charset="0"/>
                  </a:rPr>
                  <a:t>images. </a:t>
                </a:r>
              </a:p>
              <a:p>
                <a:r>
                  <a:rPr lang="de-DE" b="0" dirty="0">
                    <a:ea typeface="Cambria Math" panose="02040503050406030204" pitchFamily="18" charset="0"/>
                  </a:rPr>
                  <a:t>Inverting one of them allows existential </a:t>
                </a:r>
                <a:br>
                  <a:rPr lang="de-DE" b="0" dirty="0">
                    <a:ea typeface="Cambria Math" panose="02040503050406030204" pitchFamily="18" charset="0"/>
                  </a:rPr>
                </a:br>
                <a:r>
                  <a:rPr lang="de-DE" b="0" dirty="0">
                    <a:ea typeface="Cambria Math" panose="02040503050406030204" pitchFamily="18" charset="0"/>
                  </a:rPr>
                  <a:t>forgery (at least massively reduces complexity)</a:t>
                </a:r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q</a:t>
                </a:r>
                <a:r>
                  <a:rPr lang="de-DE" b="0" dirty="0">
                    <a:ea typeface="Cambria Math" panose="02040503050406030204" pitchFamily="18" charset="0"/>
                  </a:rPr>
                  <a:t>-query brute-force succeeds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−66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conventional 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−66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quantum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We loose 66 bits of security! (33 bits quantum)</a:t>
                </a:r>
                <a:br>
                  <a:rPr lang="de-DE" b="0" dirty="0">
                    <a:ea typeface="Cambria Math" panose="02040503050406030204" pitchFamily="18" charset="0"/>
                  </a:rPr>
                </a:br>
                <a:endParaRPr lang="de-DE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5032622" cy="4351338"/>
              </a:xfrm>
              <a:blipFill>
                <a:blip r:embed="rId3"/>
                <a:stretch>
                  <a:fillRect l="-109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https://huelsing.net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40</a:t>
            </a:fld>
            <a:endParaRPr lang="en-US" dirty="0"/>
          </a:p>
        </p:txBody>
      </p:sp>
      <p:sp>
        <p:nvSpPr>
          <p:cNvPr id="13" name="AutoShape 2" descr="Bildergebnis für dartboard"/>
          <p:cNvSpPr>
            <a:spLocks noChangeAspect="1" noChangeArrowheads="1"/>
          </p:cNvSpPr>
          <p:nvPr/>
        </p:nvSpPr>
        <p:spPr bwMode="auto">
          <a:xfrm>
            <a:off x="1640682" y="-971550"/>
            <a:ext cx="3814763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32" y="2343611"/>
            <a:ext cx="895504" cy="895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44" y="2342517"/>
            <a:ext cx="895504" cy="895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48" y="2342517"/>
            <a:ext cx="895504" cy="895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94" y="3114215"/>
            <a:ext cx="895504" cy="895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06" y="3113121"/>
            <a:ext cx="895504" cy="8955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09" y="3113121"/>
            <a:ext cx="895504" cy="8955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18" y="3881129"/>
            <a:ext cx="895504" cy="8955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29" y="3880035"/>
            <a:ext cx="895504" cy="8955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33" y="3880035"/>
            <a:ext cx="895504" cy="8955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</p:spTree>
    <p:extLst>
      <p:ext uri="{BB962C8B-B14F-4D97-AF65-F5344CB8AC3E}">
        <p14:creationId xmlns:p14="http://schemas.microsoft.com/office/powerpoint/2010/main" val="3363019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Multi-target attacks: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4995752" cy="4351338"/>
          </a:xfrm>
        </p:spPr>
        <p:txBody>
          <a:bodyPr>
            <a:normAutofit/>
          </a:bodyPr>
          <a:lstStyle/>
          <a:p>
            <a:r>
              <a:rPr lang="de-DE" dirty="0"/>
              <a:t>Mitigation: Separate targets [HRS16]</a:t>
            </a:r>
          </a:p>
          <a:p>
            <a:r>
              <a:rPr lang="de-DE" dirty="0"/>
              <a:t>Common approach: </a:t>
            </a:r>
          </a:p>
          <a:p>
            <a:pPr lvl="1"/>
            <a:r>
              <a:rPr lang="de-DE" dirty="0"/>
              <a:t>In addition to hash function description </a:t>
            </a:r>
            <a:br>
              <a:rPr lang="de-DE" dirty="0"/>
            </a:br>
            <a:r>
              <a:rPr lang="de-DE" dirty="0"/>
              <a:t>and „input“ take</a:t>
            </a:r>
          </a:p>
          <a:p>
            <a:pPr lvl="2"/>
            <a:r>
              <a:rPr lang="de-DE" dirty="0"/>
              <a:t>Hash „Address“  </a:t>
            </a:r>
            <a:br>
              <a:rPr lang="de-DE" dirty="0"/>
            </a:br>
            <a:r>
              <a:rPr lang="de-DE" dirty="0"/>
              <a:t>(uniqueness in key pair)</a:t>
            </a:r>
          </a:p>
          <a:p>
            <a:pPr lvl="2"/>
            <a:r>
              <a:rPr lang="de-DE" dirty="0"/>
              <a:t>Hash „key“ used for all hashes of one key pair </a:t>
            </a:r>
            <a:br>
              <a:rPr lang="de-DE" dirty="0"/>
            </a:br>
            <a:r>
              <a:rPr lang="de-DE" dirty="0"/>
              <a:t>(uniqueness among key pairs)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32" y="2343611"/>
            <a:ext cx="895504" cy="895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44" y="2342517"/>
            <a:ext cx="895504" cy="895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48" y="2342517"/>
            <a:ext cx="895504" cy="895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94" y="3114215"/>
            <a:ext cx="895504" cy="895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06" y="3113121"/>
            <a:ext cx="895504" cy="8955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09" y="3113121"/>
            <a:ext cx="895504" cy="8955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18" y="3881129"/>
            <a:ext cx="895504" cy="8955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29" y="3880035"/>
            <a:ext cx="895504" cy="8955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33" y="3880035"/>
            <a:ext cx="895504" cy="8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64752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33907 -0.25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12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784 0.1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9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253 -0.25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12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7135 -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9284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9714 -0.025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57" y="-12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-0.63841 0.2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100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2214 0.20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Multi-target attacks: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4995752" cy="4351338"/>
          </a:xfrm>
        </p:spPr>
        <p:txBody>
          <a:bodyPr>
            <a:normAutofit/>
          </a:bodyPr>
          <a:lstStyle/>
          <a:p>
            <a:r>
              <a:rPr lang="de-DE" dirty="0"/>
              <a:t>Mitigation: Separate targets [HRS16]</a:t>
            </a:r>
          </a:p>
          <a:p>
            <a:r>
              <a:rPr lang="de-DE" dirty="0"/>
              <a:t>Common approach: </a:t>
            </a:r>
          </a:p>
          <a:p>
            <a:pPr lvl="1"/>
            <a:r>
              <a:rPr lang="de-DE" dirty="0"/>
              <a:t>In addition to hash function description </a:t>
            </a:r>
            <a:br>
              <a:rPr lang="de-DE" dirty="0"/>
            </a:br>
            <a:r>
              <a:rPr lang="de-DE" dirty="0"/>
              <a:t>and „input“ take</a:t>
            </a:r>
          </a:p>
          <a:p>
            <a:pPr lvl="2"/>
            <a:r>
              <a:rPr lang="de-DE" dirty="0"/>
              <a:t>Hash „Address“  </a:t>
            </a:r>
            <a:br>
              <a:rPr lang="de-DE" dirty="0"/>
            </a:br>
            <a:r>
              <a:rPr lang="de-DE" dirty="0"/>
              <a:t>(uniqueness in key pair)</a:t>
            </a:r>
          </a:p>
          <a:p>
            <a:pPr lvl="2"/>
            <a:r>
              <a:rPr lang="de-DE" dirty="0"/>
              <a:t>Hash „key“ used for all hashes of one key pair </a:t>
            </a:r>
            <a:br>
              <a:rPr lang="de-DE" dirty="0"/>
            </a:br>
            <a:r>
              <a:rPr lang="de-DE" dirty="0"/>
              <a:t>(uniqueness among key pairs)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32" y="2343611"/>
            <a:ext cx="895504" cy="895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44" y="2342517"/>
            <a:ext cx="895504" cy="895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48" y="2342517"/>
            <a:ext cx="895504" cy="895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94" y="3114215"/>
            <a:ext cx="895504" cy="895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06" y="3113121"/>
            <a:ext cx="895504" cy="8955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09" y="3113121"/>
            <a:ext cx="895504" cy="8955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18" y="3881129"/>
            <a:ext cx="895504" cy="8955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29" y="3880035"/>
            <a:ext cx="895504" cy="8955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33" y="3880035"/>
            <a:ext cx="895504" cy="8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7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intermediate abstraction: </a:t>
            </a:r>
            <a:br>
              <a:rPr lang="de-DE" dirty="0"/>
            </a:br>
            <a:r>
              <a:rPr lang="de-DE" dirty="0"/>
              <a:t>Tweakable 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/>
                  <a:t>Tweakable Hash Function:</a:t>
                </a:r>
                <a:br>
                  <a:rPr lang="de-DE" dirty="0"/>
                </a:br>
                <a:endParaRPr lang="de-D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dirty="0">
                          <a:latin typeface="Cambria Math" panose="02040503050406030204" pitchFamily="18" charset="0"/>
                        </a:rPr>
                        <m:t>𝐓𝐡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𝑀𝐷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br>
                  <a:rPr lang="de-DE" dirty="0"/>
                </a:br>
                <a:r>
                  <a:rPr lang="de-DE" dirty="0"/>
                  <a:t>P: Public parameters (one per key pair)</a:t>
                </a:r>
                <a:br>
                  <a:rPr lang="de-DE" dirty="0"/>
                </a:br>
                <a:r>
                  <a:rPr lang="de-DE" dirty="0"/>
                  <a:t>T: Tweak (one per hash call)</a:t>
                </a:r>
                <a:br>
                  <a:rPr lang="de-DE" dirty="0"/>
                </a:br>
                <a:r>
                  <a:rPr lang="de-DE" dirty="0"/>
                  <a:t>M: Message</a:t>
                </a:r>
                <a:br>
                  <a:rPr lang="de-DE" dirty="0"/>
                </a:br>
                <a:r>
                  <a:rPr lang="de-DE" dirty="0"/>
                  <a:t>MD: Message Digest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Security properties are determined by instantiation of tweakable hash!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13.03.2024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60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457" y="2989843"/>
            <a:ext cx="3559031" cy="1077156"/>
          </a:xfrm>
        </p:spPr>
        <p:txBody>
          <a:bodyPr>
            <a:normAutofit fontScale="90000"/>
          </a:bodyPr>
          <a:lstStyle/>
          <a:p>
            <a:r>
              <a:rPr lang="de-DE" dirty="0"/>
              <a:t>XMSS in practice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30" r="4393"/>
          <a:stretch/>
        </p:blipFill>
        <p:spPr>
          <a:xfrm>
            <a:off x="5299047" y="506870"/>
            <a:ext cx="5251509" cy="6043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7260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RFC 8391 -- </a:t>
            </a:r>
            <a:r>
              <a:rPr lang="en-US" dirty="0"/>
              <a:t>XMSS: </a:t>
            </a:r>
            <a:r>
              <a:rPr lang="en-US" dirty="0" err="1"/>
              <a:t>eXtended</a:t>
            </a:r>
            <a:r>
              <a:rPr lang="en-US" dirty="0"/>
              <a:t> </a:t>
            </a:r>
            <a:r>
              <a:rPr lang="en-US" dirty="0" err="1"/>
              <a:t>Merkle</a:t>
            </a:r>
            <a:r>
              <a:rPr lang="en-US" dirty="0"/>
              <a:t> Signature Scheme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Protecting against multi-target attacks / tight security</a:t>
            </a:r>
            <a:endParaRPr lang="en-US" dirty="0"/>
          </a:p>
          <a:p>
            <a:pPr lvl="1"/>
            <a:r>
              <a:rPr lang="de-DE" dirty="0"/>
              <a:t>n-bit hash =&gt; n bit security</a:t>
            </a:r>
          </a:p>
          <a:p>
            <a:r>
              <a:rPr lang="de-DE" dirty="0"/>
              <a:t>Small public key (2n bit)</a:t>
            </a:r>
          </a:p>
          <a:p>
            <a:pPr lvl="1"/>
            <a:r>
              <a:rPr lang="de-DE" dirty="0"/>
              <a:t>At the cost of (Q)ROM for proving PK compression secure</a:t>
            </a:r>
          </a:p>
          <a:p>
            <a:r>
              <a:rPr lang="de-DE" dirty="0"/>
              <a:t>Function families based on SHA2 &amp; SHAKE (SHA3)</a:t>
            </a:r>
          </a:p>
          <a:p>
            <a:endParaRPr lang="de-DE" dirty="0"/>
          </a:p>
          <a:p>
            <a:r>
              <a:rPr lang="de-DE" dirty="0"/>
              <a:t>Equal to XMSS-T [HRS16] up-to message digest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41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XMSS / XMSS-T Implementation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> </a:t>
            </a:r>
            <a:b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74826" y="1556792"/>
            <a:ext cx="864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n-lt"/>
              </a:rPr>
              <a:t> C Implementation, using OpenSSL [HRS16]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942780" y="2095550"/>
          <a:ext cx="7769790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726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Sign</a:t>
                      </a:r>
                      <a:r>
                        <a:rPr lang="de-DE" sz="1400" dirty="0"/>
                        <a:t> (</a:t>
                      </a:r>
                      <a:r>
                        <a:rPr lang="de-DE" sz="1400" dirty="0" err="1"/>
                        <a:t>ms</a:t>
                      </a:r>
                      <a:r>
                        <a:rPr lang="de-DE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Signature (kB)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Public Key (kB)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Secret Key (kB)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Bit Security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classical/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quantum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/>
                        <a:t>XMSS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236</a:t>
                      </a:r>
                      <a:r>
                        <a:rPr lang="de-DE" sz="2000" baseline="0" dirty="0"/>
                        <a:t> /</a:t>
                      </a:r>
                      <a:br>
                        <a:rPr lang="de-DE" sz="2000" baseline="0" dirty="0"/>
                      </a:br>
                      <a:r>
                        <a:rPr lang="de-DE" sz="2000" baseline="0" dirty="0"/>
                        <a:t>118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h = 20,</a:t>
                      </a:r>
                    </a:p>
                    <a:p>
                      <a:r>
                        <a:rPr lang="de-DE" sz="2000" dirty="0"/>
                        <a:t>d = 1,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/>
                        <a:t>XMSS-T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0.064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256 /</a:t>
                      </a:r>
                    </a:p>
                    <a:p>
                      <a:r>
                        <a:rPr lang="de-DE" sz="2000" b="1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h = 20,</a:t>
                      </a:r>
                    </a:p>
                    <a:p>
                      <a:r>
                        <a:rPr lang="de-DE" sz="2000" dirty="0"/>
                        <a:t>d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/>
                        <a:t>XMSS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196 /</a:t>
                      </a:r>
                      <a:br>
                        <a:rPr lang="de-DE" sz="2000" dirty="0"/>
                      </a:br>
                      <a:r>
                        <a:rPr lang="de-DE" sz="20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h = 60,</a:t>
                      </a:r>
                    </a:p>
                    <a:p>
                      <a:r>
                        <a:rPr lang="de-DE" sz="2000" dirty="0"/>
                        <a:t>d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/>
                        <a:t>XMSS-T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0.064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256 /</a:t>
                      </a:r>
                    </a:p>
                    <a:p>
                      <a:r>
                        <a:rPr lang="de-DE" sz="2000" b="1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h = 60,</a:t>
                      </a:r>
                    </a:p>
                    <a:p>
                      <a:r>
                        <a:rPr lang="de-DE" sz="2000" dirty="0"/>
                        <a:t>d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774824" y="5805264"/>
            <a:ext cx="8641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Intel(R) Core(TM) i7 CPU @ 3.50GHz</a:t>
            </a:r>
            <a:br>
              <a:rPr lang="pt-BR" sz="1800" dirty="0"/>
            </a:br>
            <a:r>
              <a:rPr lang="pt-BR" sz="1800" dirty="0"/>
              <a:t>XMSS-T uses message digest from Internet-Draft</a:t>
            </a:r>
            <a:br>
              <a:rPr lang="pt-BR" sz="1800" dirty="0"/>
            </a:br>
            <a:r>
              <a:rPr lang="pt-BR" sz="1800" dirty="0"/>
              <a:t>All using SHA2-256, w = 16 and k = 2</a:t>
            </a:r>
            <a:endParaRPr lang="de-DE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7888" y="1709740"/>
            <a:ext cx="2664596" cy="2852737"/>
          </a:xfrm>
        </p:spPr>
        <p:txBody>
          <a:bodyPr>
            <a:normAutofit fontScale="90000"/>
          </a:bodyPr>
          <a:lstStyle/>
          <a:p>
            <a:r>
              <a:rPr lang="de-DE" dirty="0"/>
              <a:t>The LMS proposal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90"/>
          <a:stretch/>
        </p:blipFill>
        <p:spPr>
          <a:xfrm>
            <a:off x="4979347" y="880845"/>
            <a:ext cx="5572125" cy="52088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4345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Instantiating the tweakable hash </a:t>
            </a:r>
            <a:br>
              <a:rPr lang="de-DE" dirty="0"/>
            </a:br>
            <a:r>
              <a:rPr lang="de-DE" dirty="0"/>
              <a:t>(for SHA2)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3842" y="1830530"/>
            <a:ext cx="3868340" cy="617934"/>
          </a:xfrm>
        </p:spPr>
        <p:txBody>
          <a:bodyPr/>
          <a:lstStyle/>
          <a:p>
            <a:r>
              <a:rPr lang="de-DE" dirty="0"/>
              <a:t>XMSS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42333" y="2448464"/>
                <a:ext cx="3910819" cy="317604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de-DE" dirty="0"/>
                  <a:t>K = SHA2(pad(PP)||TW),</a:t>
                </a:r>
                <a:br>
                  <a:rPr lang="de-DE" dirty="0"/>
                </a:br>
                <a:r>
                  <a:rPr lang="de-DE" dirty="0"/>
                  <a:t>BM = SHA2(pad(PP)||TW+1),</a:t>
                </a:r>
                <a:br>
                  <a:rPr lang="en-US" dirty="0"/>
                </a:br>
                <a:r>
                  <a:rPr lang="en-US" dirty="0"/>
                  <a:t>MD=</a:t>
                </a:r>
                <a:r>
                  <a:rPr lang="de-DE" dirty="0"/>
                  <a:t> SHA2(pad(K)||MSG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de-DE" dirty="0"/>
                  <a:t> BM)</a:t>
                </a:r>
              </a:p>
              <a:p>
                <a:r>
                  <a:rPr lang="de-DE" dirty="0"/>
                  <a:t>Standard model proof if K &amp; BM were random, </a:t>
                </a:r>
              </a:p>
              <a:p>
                <a:r>
                  <a:rPr lang="de-DE" dirty="0"/>
                  <a:t>(Q)ROM proof when generating K &amp; BM as above (modeling those SHA2 invocations as RO)</a:t>
                </a:r>
              </a:p>
              <a:p>
                <a:r>
                  <a:rPr lang="de-DE" dirty="0"/>
                  <a:t>Tight proof is currently under revision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42333" y="2448464"/>
                <a:ext cx="3910819" cy="3176048"/>
              </a:xfrm>
              <a:blipFill>
                <a:blip r:embed="rId2"/>
                <a:stretch>
                  <a:fillRect l="-1404" t="-3455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151" y="1830530"/>
            <a:ext cx="3887391" cy="617934"/>
          </a:xfrm>
        </p:spPr>
        <p:txBody>
          <a:bodyPr/>
          <a:lstStyle/>
          <a:p>
            <a:r>
              <a:rPr lang="de-DE" dirty="0"/>
              <a:t>LMS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3151" y="2448465"/>
            <a:ext cx="3887391" cy="3106147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MD = SHA2(PP||TW||MSG)</a:t>
            </a:r>
          </a:p>
          <a:p>
            <a:endParaRPr lang="de-DE" dirty="0"/>
          </a:p>
          <a:p>
            <a:r>
              <a:rPr lang="de-DE" dirty="0"/>
              <a:t>QROM proof assuming SHA2 is QRO</a:t>
            </a:r>
          </a:p>
          <a:p>
            <a:r>
              <a:rPr lang="de-DE" dirty="0"/>
              <a:t>ROM proof assuming SHA2 compression function is RO</a:t>
            </a:r>
          </a:p>
          <a:p>
            <a:r>
              <a:rPr lang="de-DE" dirty="0"/>
              <a:t>Proofs are essentially tight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59A0-D108-4382-9EA7-210E92E9501E}" type="datetime1">
              <a:rPr lang="de-DE" smtClean="0"/>
              <a:t>13.03.2024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https://huelsing.net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26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Instantiating the tweakable hash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LMS is factor 3 faster but leads to slightly larger signatures at same security level </a:t>
            </a:r>
          </a:p>
          <a:p>
            <a:r>
              <a:rPr lang="de-DE" dirty="0"/>
              <a:t>LMS makes somewhat stronger assumptions about the security properties of the used hash function</a:t>
            </a:r>
          </a:p>
          <a:p>
            <a:r>
              <a:rPr lang="de-DE" dirty="0"/>
              <a:t>More research on direct constructions needed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1171-F4EA-4151-8B25-0C63E389FBAF}" type="datetime1">
              <a:rPr lang="de-DE" smtClean="0"/>
              <a:t>13.03.2024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https://huelsing.net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2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(Hash) function families</a:t>
            </a:r>
            <a:br>
              <a:rPr lang="de-DE" dirty="0"/>
            </a:br>
            <a:r>
              <a:rPr lang="de-DE" sz="3200" dirty="0"/>
              <a:t>(aka. keyed functions)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b="0" dirty="0"/>
                  <a:t>Require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dirty="0"/>
                  <a:t> is „efficient“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rapezoid 3"/>
              <p:cNvSpPr/>
              <p:nvPr/>
            </p:nvSpPr>
            <p:spPr>
              <a:xfrm>
                <a:off x="8555945" y="3982569"/>
                <a:ext cx="1056418" cy="731160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rapezoi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945" y="3982569"/>
                <a:ext cx="1056418" cy="731160"/>
              </a:xfrm>
              <a:prstGeom prst="trapezoid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6"/>
          <p:cNvCxnSpPr>
            <a:endCxn id="4" idx="2"/>
          </p:cNvCxnSpPr>
          <p:nvPr/>
        </p:nvCxnSpPr>
        <p:spPr>
          <a:xfrm flipV="1">
            <a:off x="9084154" y="4713729"/>
            <a:ext cx="0" cy="576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8"/>
          <p:cNvCxnSpPr>
            <a:stCxn id="4" idx="0"/>
          </p:cNvCxnSpPr>
          <p:nvPr/>
        </p:nvCxnSpPr>
        <p:spPr>
          <a:xfrm flipV="1">
            <a:off x="9084154" y="3517579"/>
            <a:ext cx="0" cy="464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17"/>
              <p:cNvSpPr txBox="1"/>
              <p:nvPr/>
            </p:nvSpPr>
            <p:spPr>
              <a:xfrm>
                <a:off x="8594689" y="5290042"/>
                <a:ext cx="1408037" cy="5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 xmlns="">
          <p:sp>
            <p:nvSpPr>
              <p:cNvPr id="7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689" y="5290042"/>
                <a:ext cx="1408037" cy="529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18"/>
              <p:cNvSpPr txBox="1"/>
              <p:nvPr/>
            </p:nvSpPr>
            <p:spPr>
              <a:xfrm>
                <a:off x="8451588" y="2996027"/>
                <a:ext cx="1408038" cy="5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 xmlns="">
          <p:sp>
            <p:nvSpPr>
              <p:cNvPr id="8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588" y="2996027"/>
                <a:ext cx="1408038" cy="529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6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96C9-9742-35EA-CE2A-7E5F368E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Machine-Checked Security for XMSS as in RFC 8391 and SPHINCS+. </a:t>
            </a:r>
            <a:r>
              <a:rPr lang="en-US" sz="1600" b="1" dirty="0">
                <a:ea typeface="+mj-lt"/>
                <a:cs typeface="+mj-lt"/>
              </a:rPr>
              <a:t>(</a:t>
            </a:r>
            <a:r>
              <a:rPr lang="en-US" sz="1600" i="1" dirty="0">
                <a:ea typeface="+mj-lt"/>
                <a:cs typeface="+mj-lt"/>
              </a:rPr>
              <a:t>Barbosa, </a:t>
            </a:r>
            <a:r>
              <a:rPr lang="en-US" sz="1600" i="1" err="1">
                <a:ea typeface="+mj-lt"/>
                <a:cs typeface="+mj-lt"/>
              </a:rPr>
              <a:t>Dupressoir</a:t>
            </a:r>
            <a:r>
              <a:rPr lang="en-US" sz="1600" i="1" dirty="0">
                <a:ea typeface="+mj-lt"/>
                <a:cs typeface="+mj-lt"/>
              </a:rPr>
              <a:t>, Grégoire, </a:t>
            </a:r>
            <a:r>
              <a:rPr lang="en-US" sz="1600" i="1" err="1">
                <a:ea typeface="+mj-lt"/>
                <a:cs typeface="+mj-lt"/>
              </a:rPr>
              <a:t>Hülsing</a:t>
            </a:r>
            <a:r>
              <a:rPr lang="en-US" sz="1600" i="1" dirty="0">
                <a:ea typeface="+mj-lt"/>
                <a:cs typeface="+mj-lt"/>
              </a:rPr>
              <a:t>, Meijers, Strub. </a:t>
            </a:r>
            <a:r>
              <a:rPr lang="en-US" sz="1600" dirty="0">
                <a:ea typeface="+mj-lt"/>
                <a:cs typeface="+mj-lt"/>
              </a:rPr>
              <a:t>CRYPTO 2023)</a:t>
            </a:r>
            <a:endParaRPr lang="en-US" sz="1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FCF77-5CD5-7680-C2CE-1D0CF8B0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There was a subtle issue in the tight security proof of XMSS</a:t>
            </a:r>
          </a:p>
          <a:p>
            <a:r>
              <a:rPr lang="en-US" dirty="0"/>
              <a:t>Issue fixed for SPHINCS+ in </a:t>
            </a:r>
            <a:r>
              <a:rPr lang="en-US" dirty="0" err="1">
                <a:ea typeface="+mn-lt"/>
                <a:cs typeface="+mn-lt"/>
              </a:rPr>
              <a:t>Hülsing</a:t>
            </a:r>
            <a:r>
              <a:rPr lang="en-US" dirty="0">
                <a:ea typeface="+mn-lt"/>
                <a:cs typeface="+mn-lt"/>
              </a:rPr>
              <a:t>, Kudinov. </a:t>
            </a:r>
            <a:r>
              <a:rPr lang="en-US" i="1" dirty="0">
                <a:ea typeface="+mn-lt"/>
                <a:cs typeface="+mn-lt"/>
              </a:rPr>
              <a:t>"Recovering the tight security proof of SPHINCS+"</a:t>
            </a:r>
            <a:r>
              <a:rPr lang="en-US" dirty="0">
                <a:ea typeface="+mn-lt"/>
                <a:cs typeface="+mn-lt"/>
              </a:rPr>
              <a:t>. Asiacrypt'22</a:t>
            </a:r>
          </a:p>
          <a:p>
            <a:r>
              <a:rPr lang="en-US" dirty="0"/>
              <a:t>Fixed issue for XMSS extending same approach to XMSS.</a:t>
            </a:r>
          </a:p>
          <a:p>
            <a:r>
              <a:rPr lang="en-US" dirty="0"/>
              <a:t>Specification of XMSS in </a:t>
            </a:r>
            <a:r>
              <a:rPr lang="en-US" dirty="0" err="1"/>
              <a:t>EasyCrypt</a:t>
            </a:r>
            <a:endParaRPr lang="en-US" dirty="0"/>
          </a:p>
          <a:p>
            <a:r>
              <a:rPr lang="en-US" dirty="0"/>
              <a:t>Security proof of XMSS in </a:t>
            </a:r>
            <a:r>
              <a:rPr lang="en-US" dirty="0" err="1"/>
              <a:t>EasyCrypt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40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SPHINCS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4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About the statefulness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Works great for some settings</a:t>
            </a:r>
          </a:p>
          <a:p>
            <a:endParaRPr lang="de-DE" dirty="0"/>
          </a:p>
          <a:p>
            <a:r>
              <a:rPr lang="de-DE" dirty="0"/>
              <a:t>However....</a:t>
            </a:r>
          </a:p>
          <a:p>
            <a:pPr marL="0" indent="0">
              <a:buNone/>
            </a:pPr>
            <a:r>
              <a:rPr lang="de-DE" dirty="0"/>
              <a:t>	... back-up</a:t>
            </a:r>
          </a:p>
          <a:p>
            <a:pPr marL="0" indent="0">
              <a:buNone/>
            </a:pPr>
            <a:r>
              <a:rPr lang="de-DE" dirty="0"/>
              <a:t>	... multi-threading</a:t>
            </a:r>
          </a:p>
          <a:p>
            <a:pPr marL="0" indent="0">
              <a:buNone/>
            </a:pPr>
            <a:r>
              <a:rPr lang="de-DE" dirty="0"/>
              <a:t>	... load-balancing</a:t>
            </a:r>
            <a:endParaRPr lang="en-US" dirty="0"/>
          </a:p>
        </p:txBody>
      </p:sp>
      <p:pic>
        <p:nvPicPr>
          <p:cNvPr id="4" name="Picture 6" descr="https://www.vvwerratal.de/typo3temp/pics/smiley_traurig_fca7547a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10" y="3063409"/>
            <a:ext cx="1752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524000" y="2414588"/>
            <a:ext cx="9144000" cy="3390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/>
              <a:t>How to Eliminate the 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29" y="1156997"/>
            <a:ext cx="9299511" cy="42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08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hash-based signatures </a:t>
            </a:r>
            <a:r>
              <a:rPr lang="en-US" sz="1500" dirty="0"/>
              <a:t>[NY89,Gol87,Gol04]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Goldreich’s approach [Gol04]:</a:t>
                </a:r>
              </a:p>
              <a:p>
                <a:pPr marL="0" indent="0">
                  <a:buNone/>
                </a:pPr>
                <a:r>
                  <a:rPr lang="en-US" dirty="0"/>
                  <a:t>Security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 binary tree as in </a:t>
                </a:r>
                <a:r>
                  <a:rPr lang="en-US" dirty="0" err="1"/>
                  <a:t>Merkle</a:t>
                </a:r>
                <a:r>
                  <a:rPr lang="en-US" dirty="0"/>
                  <a:t>, but...</a:t>
                </a:r>
              </a:p>
              <a:p>
                <a:r>
                  <a:rPr lang="en-US" dirty="0"/>
                  <a:t>…for security</a:t>
                </a:r>
              </a:p>
              <a:p>
                <a:pPr lvl="1"/>
                <a:r>
                  <a:rPr lang="en-US" dirty="0"/>
                  <a:t>pick index </a:t>
                </a:r>
                <a:r>
                  <a:rPr lang="en-US" dirty="0" err="1"/>
                  <a:t>i</a:t>
                </a:r>
                <a:r>
                  <a:rPr lang="en-US" dirty="0"/>
                  <a:t> at random;</a:t>
                </a:r>
              </a:p>
              <a:p>
                <a:pPr lvl="1"/>
                <a:r>
                  <a:rPr lang="en-US" dirty="0"/>
                  <a:t>requires huge tree to avoid index </a:t>
                </a:r>
                <a:br>
                  <a:rPr lang="en-US" dirty="0"/>
                </a:br>
                <a:r>
                  <a:rPr lang="en-US" dirty="0"/>
                  <a:t>collisions (e.g.,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…for efficiency:</a:t>
                </a:r>
              </a:p>
              <a:p>
                <a:pPr lvl="1"/>
                <a:r>
                  <a:rPr lang="en-US" dirty="0"/>
                  <a:t>use binary certification tree of OTS key pairs</a:t>
                </a:r>
                <a:br>
                  <a:rPr lang="en-US" dirty="0"/>
                </a:br>
                <a:r>
                  <a:rPr lang="en-US" dirty="0"/>
                  <a:t>(= </a:t>
                </a:r>
                <a:r>
                  <a:rPr lang="en-US" dirty="0" err="1"/>
                  <a:t>Hypertree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OTS secret keys are </a:t>
                </a:r>
                <a:br>
                  <a:rPr lang="en-US" dirty="0"/>
                </a:br>
                <a:r>
                  <a:rPr lang="en-US" dirty="0"/>
                  <a:t>generated </a:t>
                </a:r>
                <a:r>
                  <a:rPr lang="en-US" dirty="0" err="1"/>
                  <a:t>pseudorandomly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54</a:t>
            </a:fld>
            <a:endParaRPr lang="nl-NL" dirty="0"/>
          </a:p>
        </p:txBody>
      </p:sp>
      <p:grpSp>
        <p:nvGrpSpPr>
          <p:cNvPr id="8" name="Gruppieren 85"/>
          <p:cNvGrpSpPr>
            <a:grpSpLocks/>
          </p:cNvGrpSpPr>
          <p:nvPr/>
        </p:nvGrpSpPr>
        <p:grpSpPr bwMode="auto">
          <a:xfrm>
            <a:off x="8854487" y="1754814"/>
            <a:ext cx="424077" cy="530000"/>
            <a:chOff x="3275853" y="2492896"/>
            <a:chExt cx="1211649" cy="1512168"/>
          </a:xfrm>
        </p:grpSpPr>
        <p:sp>
          <p:nvSpPr>
            <p:cNvPr id="9" name="Rechteck 379"/>
            <p:cNvSpPr/>
            <p:nvPr/>
          </p:nvSpPr>
          <p:spPr>
            <a:xfrm>
              <a:off x="3275853" y="2492896"/>
              <a:ext cx="1211649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10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uppieren 85"/>
          <p:cNvGrpSpPr>
            <a:grpSpLocks/>
          </p:cNvGrpSpPr>
          <p:nvPr/>
        </p:nvGrpSpPr>
        <p:grpSpPr bwMode="auto">
          <a:xfrm>
            <a:off x="8524758" y="2402886"/>
            <a:ext cx="513349" cy="530000"/>
            <a:chOff x="3031990" y="2492896"/>
            <a:chExt cx="1466712" cy="1512168"/>
          </a:xfrm>
        </p:grpSpPr>
        <p:sp>
          <p:nvSpPr>
            <p:cNvPr id="13" name="Rechteck 379"/>
            <p:cNvSpPr/>
            <p:nvPr/>
          </p:nvSpPr>
          <p:spPr>
            <a:xfrm>
              <a:off x="3031990" y="2492896"/>
              <a:ext cx="1466712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14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uppieren 85"/>
          <p:cNvGrpSpPr>
            <a:grpSpLocks/>
          </p:cNvGrpSpPr>
          <p:nvPr/>
        </p:nvGrpSpPr>
        <p:grpSpPr bwMode="auto">
          <a:xfrm>
            <a:off x="9144899" y="2402886"/>
            <a:ext cx="432701" cy="530000"/>
            <a:chOff x="3275853" y="2492896"/>
            <a:chExt cx="1236289" cy="1512168"/>
          </a:xfrm>
        </p:grpSpPr>
        <p:sp>
          <p:nvSpPr>
            <p:cNvPr id="17" name="Rechteck 379"/>
            <p:cNvSpPr/>
            <p:nvPr/>
          </p:nvSpPr>
          <p:spPr>
            <a:xfrm>
              <a:off x="3275853" y="2492896"/>
              <a:ext cx="1236289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18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" name="Straight Connector 35"/>
          <p:cNvCxnSpPr>
            <a:endCxn id="9" idx="2"/>
          </p:cNvCxnSpPr>
          <p:nvPr/>
        </p:nvCxnSpPr>
        <p:spPr>
          <a:xfrm flipV="1">
            <a:off x="8872103" y="2284814"/>
            <a:ext cx="194423" cy="17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9" idx="2"/>
          </p:cNvCxnSpPr>
          <p:nvPr/>
        </p:nvCxnSpPr>
        <p:spPr>
          <a:xfrm flipH="1" flipV="1">
            <a:off x="9066525" y="2284814"/>
            <a:ext cx="183620" cy="190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85"/>
          <p:cNvGrpSpPr>
            <a:grpSpLocks/>
          </p:cNvGrpSpPr>
          <p:nvPr/>
        </p:nvGrpSpPr>
        <p:grpSpPr bwMode="auto">
          <a:xfrm>
            <a:off x="8268750" y="3061018"/>
            <a:ext cx="539311" cy="530000"/>
            <a:chOff x="2991047" y="2492896"/>
            <a:chExt cx="1540889" cy="1512168"/>
          </a:xfrm>
        </p:grpSpPr>
        <p:sp>
          <p:nvSpPr>
            <p:cNvPr id="42" name="Rechteck 379"/>
            <p:cNvSpPr/>
            <p:nvPr/>
          </p:nvSpPr>
          <p:spPr>
            <a:xfrm>
              <a:off x="2991047" y="2492896"/>
              <a:ext cx="1540889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3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pieren 85"/>
          <p:cNvGrpSpPr>
            <a:grpSpLocks/>
          </p:cNvGrpSpPr>
          <p:nvPr/>
        </p:nvGrpSpPr>
        <p:grpSpPr bwMode="auto">
          <a:xfrm>
            <a:off x="8924532" y="3061018"/>
            <a:ext cx="431352" cy="530000"/>
            <a:chOff x="3275856" y="2492896"/>
            <a:chExt cx="1080120" cy="1512168"/>
          </a:xfrm>
        </p:grpSpPr>
        <p:sp>
          <p:nvSpPr>
            <p:cNvPr id="46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7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8630425" y="2942946"/>
            <a:ext cx="171407" cy="17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8801832" y="2942947"/>
            <a:ext cx="206635" cy="190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85"/>
          <p:cNvGrpSpPr>
            <a:grpSpLocks/>
          </p:cNvGrpSpPr>
          <p:nvPr/>
        </p:nvGrpSpPr>
        <p:grpSpPr bwMode="auto">
          <a:xfrm>
            <a:off x="8578763" y="3709090"/>
            <a:ext cx="566135" cy="530000"/>
            <a:chOff x="3030122" y="2492896"/>
            <a:chExt cx="1617528" cy="1512168"/>
          </a:xfrm>
        </p:grpSpPr>
        <p:sp>
          <p:nvSpPr>
            <p:cNvPr id="52" name="Rechteck 379"/>
            <p:cNvSpPr/>
            <p:nvPr/>
          </p:nvSpPr>
          <p:spPr>
            <a:xfrm>
              <a:off x="3030122" y="2492896"/>
              <a:ext cx="1617528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53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uppieren 85"/>
          <p:cNvGrpSpPr>
            <a:grpSpLocks/>
          </p:cNvGrpSpPr>
          <p:nvPr/>
        </p:nvGrpSpPr>
        <p:grpSpPr bwMode="auto">
          <a:xfrm>
            <a:off x="9142518" y="3709090"/>
            <a:ext cx="435083" cy="530000"/>
            <a:chOff x="3112882" y="2492896"/>
            <a:chExt cx="1243094" cy="1512168"/>
          </a:xfrm>
        </p:grpSpPr>
        <p:sp>
          <p:nvSpPr>
            <p:cNvPr id="56" name="Rechteck 379"/>
            <p:cNvSpPr/>
            <p:nvPr/>
          </p:nvSpPr>
          <p:spPr>
            <a:xfrm>
              <a:off x="3112882" y="2492896"/>
              <a:ext cx="1243094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57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>
          <a:xfrm flipV="1">
            <a:off x="8926762" y="3591018"/>
            <a:ext cx="171407" cy="17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9098169" y="3591019"/>
            <a:ext cx="206635" cy="190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85"/>
          <p:cNvGrpSpPr>
            <a:grpSpLocks/>
          </p:cNvGrpSpPr>
          <p:nvPr/>
        </p:nvGrpSpPr>
        <p:grpSpPr bwMode="auto">
          <a:xfrm>
            <a:off x="8411634" y="4843216"/>
            <a:ext cx="429542" cy="530000"/>
            <a:chOff x="3244985" y="2492896"/>
            <a:chExt cx="1227262" cy="1512168"/>
          </a:xfrm>
        </p:grpSpPr>
        <p:sp>
          <p:nvSpPr>
            <p:cNvPr id="62" name="Rechteck 379"/>
            <p:cNvSpPr/>
            <p:nvPr/>
          </p:nvSpPr>
          <p:spPr>
            <a:xfrm>
              <a:off x="3244985" y="2492896"/>
              <a:ext cx="1227262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63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uppieren 85"/>
          <p:cNvGrpSpPr>
            <a:grpSpLocks/>
          </p:cNvGrpSpPr>
          <p:nvPr/>
        </p:nvGrpSpPr>
        <p:grpSpPr bwMode="auto">
          <a:xfrm>
            <a:off x="8957227" y="4843216"/>
            <a:ext cx="423088" cy="530000"/>
            <a:chOff x="3275856" y="2492896"/>
            <a:chExt cx="1208823" cy="1512168"/>
          </a:xfrm>
        </p:grpSpPr>
        <p:sp>
          <p:nvSpPr>
            <p:cNvPr id="66" name="Rechteck 379"/>
            <p:cNvSpPr/>
            <p:nvPr/>
          </p:nvSpPr>
          <p:spPr>
            <a:xfrm>
              <a:off x="3275856" y="2492896"/>
              <a:ext cx="1208823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9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67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9" name="Straight Connector 68"/>
          <p:cNvCxnSpPr/>
          <p:nvPr/>
        </p:nvCxnSpPr>
        <p:spPr>
          <a:xfrm flipV="1">
            <a:off x="8684431" y="4725144"/>
            <a:ext cx="171407" cy="17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8855838" y="4725145"/>
            <a:ext cx="206635" cy="190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2874" t="95673" r="27285"/>
          <a:stretch/>
        </p:blipFill>
        <p:spPr bwMode="auto">
          <a:xfrm>
            <a:off x="8965281" y="5428522"/>
            <a:ext cx="378042" cy="1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71"/>
          <p:cNvCxnSpPr>
            <a:stCxn id="52" idx="2"/>
          </p:cNvCxnSpPr>
          <p:nvPr/>
        </p:nvCxnSpPr>
        <p:spPr>
          <a:xfrm flipH="1">
            <a:off x="8860642" y="4239091"/>
            <a:ext cx="1188" cy="499577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15577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SPHINCS </a:t>
            </a:r>
            <a:r>
              <a:rPr lang="de-DE" sz="2400" dirty="0"/>
              <a:t>[BHH</a:t>
            </a:r>
            <a:r>
              <a:rPr lang="de-DE" sz="2400" baseline="30000" dirty="0"/>
              <a:t>+</a:t>
            </a:r>
            <a:r>
              <a:rPr lang="de-DE" sz="2400" dirty="0"/>
              <a:t>15]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Select index pseudo-randomly</a:t>
            </a:r>
          </a:p>
          <a:p>
            <a:r>
              <a:rPr lang="de-DE" dirty="0"/>
              <a:t>Use a few-time signature key-pair on</a:t>
            </a:r>
            <a:br>
              <a:rPr lang="de-DE" dirty="0"/>
            </a:br>
            <a:r>
              <a:rPr lang="de-DE" dirty="0"/>
              <a:t>leaves to sign messages</a:t>
            </a:r>
          </a:p>
          <a:p>
            <a:pPr lvl="1"/>
            <a:r>
              <a:rPr lang="de-DE" dirty="0"/>
              <a:t>Few index collisions allowed</a:t>
            </a:r>
          </a:p>
          <a:p>
            <a:pPr lvl="1"/>
            <a:r>
              <a:rPr lang="de-DE" dirty="0"/>
              <a:t>Allows to reduce tree height</a:t>
            </a:r>
          </a:p>
          <a:p>
            <a:r>
              <a:rPr lang="de-DE" dirty="0"/>
              <a:t>Use hypertree: Use d &lt;&lt; h.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55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6930" y="1131094"/>
            <a:ext cx="2161736" cy="424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5211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5188" y="2564906"/>
            <a:ext cx="7993062" cy="31739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/>
              <a:t>Few-Time Signature Schemes</a:t>
            </a:r>
          </a:p>
        </p:txBody>
      </p:sp>
      <p:pic>
        <p:nvPicPr>
          <p:cNvPr id="49154" name="Picture 2" descr="http://www.atlascorps.org/blog/wp-content/uploads/2014/12/recy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458844"/>
            <a:ext cx="2543082" cy="23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20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LD-OTS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Message M = b1,…,</a:t>
            </a:r>
            <a:r>
              <a:rPr lang="en-US" dirty="0" err="1"/>
              <a:t>bn</a:t>
            </a:r>
            <a:r>
              <a:rPr lang="en-US" dirty="0"/>
              <a:t>, OWF H                     = n bit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/>
              <a:t>PK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Sig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57</a:t>
            </a:fld>
            <a:endParaRPr lang="nl-NL" dirty="0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251" y="2482134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845848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3781952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4718056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2" name="Rechteck 11"/>
          <p:cNvSpPr/>
          <p:nvPr/>
        </p:nvSpPr>
        <p:spPr>
          <a:xfrm>
            <a:off x="7526368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3" name="Rechteck 12"/>
          <p:cNvSpPr/>
          <p:nvPr/>
        </p:nvSpPr>
        <p:spPr>
          <a:xfrm>
            <a:off x="8462472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n,0</a:t>
            </a:r>
            <a:endParaRPr lang="en-US" sz="1800" dirty="0"/>
          </a:p>
        </p:txBody>
      </p:sp>
      <p:sp>
        <p:nvSpPr>
          <p:cNvPr id="14" name="Rechteck 13"/>
          <p:cNvSpPr/>
          <p:nvPr/>
        </p:nvSpPr>
        <p:spPr>
          <a:xfrm>
            <a:off x="9398576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n,1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2845848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3781952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4718056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0" name="Rechteck 19"/>
          <p:cNvSpPr/>
          <p:nvPr/>
        </p:nvSpPr>
        <p:spPr>
          <a:xfrm>
            <a:off x="7526368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1" name="Rechteck 20"/>
          <p:cNvSpPr/>
          <p:nvPr/>
        </p:nvSpPr>
        <p:spPr>
          <a:xfrm>
            <a:off x="8462472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n,0</a:t>
            </a:r>
            <a:endParaRPr lang="en-US" sz="1800" dirty="0"/>
          </a:p>
        </p:txBody>
      </p:sp>
      <p:sp>
        <p:nvSpPr>
          <p:cNvPr id="22" name="Rechteck 21"/>
          <p:cNvSpPr/>
          <p:nvPr/>
        </p:nvSpPr>
        <p:spPr>
          <a:xfrm>
            <a:off x="9398576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n,1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3313900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4250004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5186108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6014200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4" name="Ellipse 33"/>
          <p:cNvSpPr/>
          <p:nvPr/>
        </p:nvSpPr>
        <p:spPr>
          <a:xfrm>
            <a:off x="6518256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5" name="Ellipse 34"/>
          <p:cNvSpPr/>
          <p:nvPr/>
        </p:nvSpPr>
        <p:spPr>
          <a:xfrm>
            <a:off x="7022312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6" name="Ellipse 35"/>
          <p:cNvSpPr/>
          <p:nvPr/>
        </p:nvSpPr>
        <p:spPr>
          <a:xfrm>
            <a:off x="6039367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7" name="Ellipse 36"/>
          <p:cNvSpPr/>
          <p:nvPr/>
        </p:nvSpPr>
        <p:spPr>
          <a:xfrm>
            <a:off x="6543423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38" name="Ellipse 37"/>
          <p:cNvSpPr/>
          <p:nvPr/>
        </p:nvSpPr>
        <p:spPr>
          <a:xfrm>
            <a:off x="7047479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7994420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8930524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9866628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349904" y="370627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286008" y="370627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222112" y="370627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8030424" y="370627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8966528" y="370627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9902632" y="370627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3313900" y="275834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4250004" y="275834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5186108" y="2758346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6835578" y="275834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6835578" y="275834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6835578" y="275834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3393252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5278745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76" name="Rechteck 75"/>
          <p:cNvSpPr/>
          <p:nvPr/>
        </p:nvSpPr>
        <p:spPr>
          <a:xfrm>
            <a:off x="9048328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n,bn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6960096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78" name="Ellipse 77"/>
          <p:cNvSpPr/>
          <p:nvPr/>
        </p:nvSpPr>
        <p:spPr>
          <a:xfrm>
            <a:off x="7464152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79" name="Ellipse 78"/>
          <p:cNvSpPr/>
          <p:nvPr/>
        </p:nvSpPr>
        <p:spPr>
          <a:xfrm>
            <a:off x="7968208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80" name="Rechteck 79"/>
          <p:cNvSpPr/>
          <p:nvPr/>
        </p:nvSpPr>
        <p:spPr>
          <a:xfrm>
            <a:off x="7176120" y="1931237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" name="Gruppieren 99"/>
          <p:cNvGrpSpPr/>
          <p:nvPr/>
        </p:nvGrpSpPr>
        <p:grpSpPr>
          <a:xfrm>
            <a:off x="2639616" y="3490246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3748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8" idx="2"/>
            </p:cNvCxnSpPr>
            <p:nvPr/>
          </p:nvCxnSpPr>
          <p:spPr>
            <a:xfrm flipH="1">
              <a:off x="2556588" y="2827767"/>
              <a:ext cx="169416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0"/>
          <p:cNvGrpSpPr/>
          <p:nvPr/>
        </p:nvGrpSpPr>
        <p:grpSpPr>
          <a:xfrm>
            <a:off x="4511824" y="3490249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07"/>
          <p:cNvGrpSpPr/>
          <p:nvPr/>
        </p:nvGrpSpPr>
        <p:grpSpPr>
          <a:xfrm>
            <a:off x="8256240" y="3490249"/>
            <a:ext cx="1656184" cy="2185407"/>
            <a:chOff x="1115616" y="2827769"/>
            <a:chExt cx="1656184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bn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2434045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 </a:t>
            </a:r>
            <a:r>
              <a:rPr lang="en-US" sz="2400" dirty="0"/>
              <a:t>[RR02]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Message M, OWF H, CRHF H’                       = n bit</a:t>
            </a:r>
          </a:p>
          <a:p>
            <a:pPr>
              <a:buNone/>
            </a:pPr>
            <a:r>
              <a:rPr lang="en-US" dirty="0"/>
              <a:t>Parameters t=2</a:t>
            </a:r>
            <a:r>
              <a:rPr lang="en-US" baseline="30000" dirty="0"/>
              <a:t>a</a:t>
            </a:r>
            <a:r>
              <a:rPr lang="en-US" dirty="0"/>
              <a:t>,k, with m = ka (typical a=16, k=32)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/>
              <a:t>PK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58</a:t>
            </a:fld>
            <a:endParaRPr lang="nl-NL" dirty="0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251" y="2902776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845848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3781952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4718056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0" name="Rechteck 9"/>
          <p:cNvSpPr/>
          <p:nvPr/>
        </p:nvSpPr>
        <p:spPr>
          <a:xfrm>
            <a:off x="7526368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1" name="Rechteck 10"/>
          <p:cNvSpPr/>
          <p:nvPr/>
        </p:nvSpPr>
        <p:spPr>
          <a:xfrm>
            <a:off x="8462472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sz="1800" dirty="0"/>
          </a:p>
        </p:txBody>
      </p:sp>
      <p:sp>
        <p:nvSpPr>
          <p:cNvPr id="12" name="Rechteck 11"/>
          <p:cNvSpPr/>
          <p:nvPr/>
        </p:nvSpPr>
        <p:spPr>
          <a:xfrm>
            <a:off x="9398576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45848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3781952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4718056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6" name="Rechteck 15"/>
          <p:cNvSpPr/>
          <p:nvPr/>
        </p:nvSpPr>
        <p:spPr>
          <a:xfrm>
            <a:off x="7526368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7" name="Rechteck 16"/>
          <p:cNvSpPr/>
          <p:nvPr/>
        </p:nvSpPr>
        <p:spPr>
          <a:xfrm>
            <a:off x="8462472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sz="1800" dirty="0"/>
          </a:p>
        </p:txBody>
      </p:sp>
      <p:sp>
        <p:nvSpPr>
          <p:cNvPr id="18" name="Rechteck 17"/>
          <p:cNvSpPr/>
          <p:nvPr/>
        </p:nvSpPr>
        <p:spPr>
          <a:xfrm>
            <a:off x="9398576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3313900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4250004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5186108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6014200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3" name="Ellipse 22"/>
          <p:cNvSpPr/>
          <p:nvPr/>
        </p:nvSpPr>
        <p:spPr>
          <a:xfrm>
            <a:off x="6518256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4" name="Ellipse 23"/>
          <p:cNvSpPr/>
          <p:nvPr/>
        </p:nvSpPr>
        <p:spPr>
          <a:xfrm>
            <a:off x="7022312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5" name="Ellipse 24"/>
          <p:cNvSpPr/>
          <p:nvPr/>
        </p:nvSpPr>
        <p:spPr>
          <a:xfrm>
            <a:off x="6039367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6" name="Ellipse 25"/>
          <p:cNvSpPr/>
          <p:nvPr/>
        </p:nvSpPr>
        <p:spPr>
          <a:xfrm>
            <a:off x="6543423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7" name="Ellipse 26"/>
          <p:cNvSpPr/>
          <p:nvPr/>
        </p:nvSpPr>
        <p:spPr>
          <a:xfrm>
            <a:off x="7047479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7994420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8930524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9866628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3349904" y="3967524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6008" y="3967524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222112" y="3967524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8030424" y="3967524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8966528" y="3967524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902632" y="3967524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3313900" y="3178991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4250004" y="3178991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5186108" y="3178991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6835578" y="3178991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6835578" y="3178991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6835578" y="3178991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036381" y="1949888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20459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HORS mapping function</a:t>
            </a:r>
            <a:endParaRPr lang="en-US" dirty="0"/>
          </a:p>
        </p:txBody>
      </p:sp>
      <p:sp>
        <p:nvSpPr>
          <p:cNvPr id="30" name="Inhaltsplatzhalter 2"/>
          <p:cNvSpPr>
            <a:spLocks noGrp="1"/>
          </p:cNvSpPr>
          <p:nvPr>
            <p:ph idx="1"/>
          </p:nvPr>
        </p:nvSpPr>
        <p:spPr>
          <a:xfrm>
            <a:off x="2152650" y="1740050"/>
            <a:ext cx="7993062" cy="4541838"/>
          </a:xfrm>
        </p:spPr>
        <p:txBody>
          <a:bodyPr/>
          <a:lstStyle/>
          <a:p>
            <a:pPr>
              <a:buNone/>
            </a:pPr>
            <a:r>
              <a:rPr lang="en-US" dirty="0"/>
              <a:t>Message M, OWF H, CRHF H’                       = n bit</a:t>
            </a:r>
          </a:p>
          <a:p>
            <a:pPr>
              <a:buNone/>
            </a:pPr>
            <a:r>
              <a:rPr lang="en-US" dirty="0"/>
              <a:t>Parameters t=2</a:t>
            </a:r>
            <a:r>
              <a:rPr lang="en-US" baseline="30000" dirty="0"/>
              <a:t>a</a:t>
            </a:r>
            <a:r>
              <a:rPr lang="en-US" dirty="0"/>
              <a:t>,k, with m = ka (typical a=16, k=32)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59</a:t>
            </a:fld>
            <a:endParaRPr lang="nl-NL" dirty="0"/>
          </a:p>
        </p:txBody>
      </p:sp>
      <p:sp>
        <p:nvSpPr>
          <p:cNvPr id="6" name="Rechteck 43"/>
          <p:cNvSpPr/>
          <p:nvPr/>
        </p:nvSpPr>
        <p:spPr>
          <a:xfrm>
            <a:off x="256760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52"/>
          <p:cNvSpPr/>
          <p:nvPr/>
        </p:nvSpPr>
        <p:spPr>
          <a:xfrm>
            <a:off x="2999656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53"/>
          <p:cNvSpPr/>
          <p:nvPr/>
        </p:nvSpPr>
        <p:spPr>
          <a:xfrm>
            <a:off x="3431704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Rechteck 54"/>
          <p:cNvSpPr/>
          <p:nvPr/>
        </p:nvSpPr>
        <p:spPr>
          <a:xfrm>
            <a:off x="386375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</a:t>
            </a:r>
            <a:r>
              <a:rPr lang="en-US" sz="1400" b="1" baseline="-25000" dirty="0" err="1">
                <a:solidFill>
                  <a:schemeClr val="tx1"/>
                </a:solidFill>
              </a:rPr>
              <a:t>a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0" name="Rechteck 56"/>
          <p:cNvSpPr/>
          <p:nvPr/>
        </p:nvSpPr>
        <p:spPr>
          <a:xfrm>
            <a:off x="472784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2" name="Rechteck 56"/>
          <p:cNvSpPr/>
          <p:nvPr/>
        </p:nvSpPr>
        <p:spPr>
          <a:xfrm>
            <a:off x="4297090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3" name="Rechteck 43"/>
          <p:cNvSpPr/>
          <p:nvPr/>
        </p:nvSpPr>
        <p:spPr>
          <a:xfrm>
            <a:off x="705212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Rechteck 52"/>
          <p:cNvSpPr/>
          <p:nvPr/>
        </p:nvSpPr>
        <p:spPr>
          <a:xfrm>
            <a:off x="7484170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echteck 53"/>
          <p:cNvSpPr/>
          <p:nvPr/>
        </p:nvSpPr>
        <p:spPr>
          <a:xfrm>
            <a:off x="791621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6" name="Rechteck 54"/>
          <p:cNvSpPr/>
          <p:nvPr/>
        </p:nvSpPr>
        <p:spPr>
          <a:xfrm>
            <a:off x="8348266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7" name="Rechteck 56"/>
          <p:cNvSpPr/>
          <p:nvPr/>
        </p:nvSpPr>
        <p:spPr>
          <a:xfrm>
            <a:off x="921236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</a:t>
            </a:r>
            <a:r>
              <a:rPr lang="en-US" sz="1200" b="1" baseline="-250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8" name="Rechteck 56"/>
          <p:cNvSpPr/>
          <p:nvPr/>
        </p:nvSpPr>
        <p:spPr>
          <a:xfrm>
            <a:off x="8781604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9" name="Ellipse 90"/>
          <p:cNvSpPr/>
          <p:nvPr/>
        </p:nvSpPr>
        <p:spPr>
          <a:xfrm>
            <a:off x="5539954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0" name="Ellipse 91"/>
          <p:cNvSpPr/>
          <p:nvPr/>
        </p:nvSpPr>
        <p:spPr>
          <a:xfrm>
            <a:off x="6044010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1" name="Ellipse 92"/>
          <p:cNvSpPr/>
          <p:nvPr/>
        </p:nvSpPr>
        <p:spPr>
          <a:xfrm>
            <a:off x="6548066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2" name="Rechteck 9"/>
          <p:cNvSpPr/>
          <p:nvPr/>
        </p:nvSpPr>
        <p:spPr>
          <a:xfrm>
            <a:off x="1860232" y="3373089"/>
            <a:ext cx="8496943" cy="2880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25" name="Flussdiagramm: Manuelle Verarbeitung 70"/>
          <p:cNvSpPr/>
          <p:nvPr/>
        </p:nvSpPr>
        <p:spPr>
          <a:xfrm>
            <a:off x="5676651" y="4197857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H’</a:t>
            </a:r>
          </a:p>
        </p:txBody>
      </p:sp>
      <p:sp>
        <p:nvSpPr>
          <p:cNvPr id="36" name="Geschweifte Klammer rechts 63"/>
          <p:cNvSpPr/>
          <p:nvPr/>
        </p:nvSpPr>
        <p:spPr>
          <a:xfrm rot="5400000">
            <a:off x="3323692" y="4705237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Geschweifte Klammer rechts 63"/>
          <p:cNvSpPr/>
          <p:nvPr/>
        </p:nvSpPr>
        <p:spPr>
          <a:xfrm rot="5400000">
            <a:off x="8681443" y="4711922"/>
            <a:ext cx="209376" cy="170817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Textfeld 64"/>
          <p:cNvSpPr txBox="1"/>
          <p:nvPr/>
        </p:nvSpPr>
        <p:spPr>
          <a:xfrm>
            <a:off x="3307706" y="5731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</a:t>
            </a:r>
            <a:r>
              <a:rPr lang="en-US" sz="1800" baseline="-25000" dirty="0"/>
              <a:t>1</a:t>
            </a:r>
          </a:p>
        </p:txBody>
      </p:sp>
      <p:sp>
        <p:nvSpPr>
          <p:cNvPr id="40" name="Textfeld 66"/>
          <p:cNvSpPr txBox="1"/>
          <p:nvPr/>
        </p:nvSpPr>
        <p:spPr>
          <a:xfrm>
            <a:off x="8636298" y="56773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i</a:t>
            </a:r>
            <a:r>
              <a:rPr lang="en-US" sz="1800" baseline="-25000" dirty="0" err="1"/>
              <a:t>k</a:t>
            </a:r>
            <a:endParaRPr lang="en-US" sz="1800" baseline="-25000" dirty="0"/>
          </a:p>
        </p:txBody>
      </p:sp>
      <p:sp>
        <p:nvSpPr>
          <p:cNvPr id="41" name="Geschweifte Klammer rechts 65"/>
          <p:cNvSpPr/>
          <p:nvPr/>
        </p:nvSpPr>
        <p:spPr>
          <a:xfrm rot="5400000">
            <a:off x="5972236" y="-450884"/>
            <a:ext cx="272926" cy="8496941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00090C"/>
              </a:solidFill>
            </a:endParaRPr>
          </a:p>
        </p:txBody>
      </p:sp>
      <p:cxnSp>
        <p:nvCxnSpPr>
          <p:cNvPr id="43" name="Straight Arrow Connector 42"/>
          <p:cNvCxnSpPr>
            <a:stCxn id="41" idx="1"/>
            <a:endCxn id="25" idx="0"/>
          </p:cNvCxnSpPr>
          <p:nvPr/>
        </p:nvCxnSpPr>
        <p:spPr>
          <a:xfrm>
            <a:off x="6108699" y="3934053"/>
            <a:ext cx="0" cy="263807"/>
          </a:xfrm>
          <a:prstGeom prst="straightConnector1">
            <a:avLst/>
          </a:prstGeom>
          <a:ln w="15875">
            <a:solidFill>
              <a:srgbClr val="0009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eschweifte Klammer rechts 65"/>
          <p:cNvSpPr/>
          <p:nvPr/>
        </p:nvSpPr>
        <p:spPr>
          <a:xfrm rot="16200000">
            <a:off x="5972548" y="1570973"/>
            <a:ext cx="262739" cy="707261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00090C"/>
              </a:solidFill>
            </a:endParaRPr>
          </a:p>
        </p:txBody>
      </p:sp>
      <p:cxnSp>
        <p:nvCxnSpPr>
          <p:cNvPr id="45" name="Straight Arrow Connector 44"/>
          <p:cNvCxnSpPr>
            <a:stCxn id="25" idx="2"/>
            <a:endCxn id="44" idx="1"/>
          </p:cNvCxnSpPr>
          <p:nvPr/>
        </p:nvCxnSpPr>
        <p:spPr>
          <a:xfrm flipH="1">
            <a:off x="6103915" y="4701916"/>
            <a:ext cx="4784" cy="273997"/>
          </a:xfrm>
          <a:prstGeom prst="straightConnector1">
            <a:avLst/>
          </a:prstGeom>
          <a:ln w="15875">
            <a:solidFill>
              <a:srgbClr val="0009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42"/>
          <p:cNvSpPr/>
          <p:nvPr/>
        </p:nvSpPr>
        <p:spPr>
          <a:xfrm>
            <a:off x="7176120" y="184726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211676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One-wayness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Success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8658899" y="3037780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8197784" y="1825626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7784" y="1825626"/>
                <a:ext cx="2347816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4" idx="2"/>
          </p:cNvCxnSpPr>
          <p:nvPr/>
        </p:nvCxnSpPr>
        <p:spPr bwMode="auto">
          <a:xfrm flipH="1">
            <a:off x="9371692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8922074" y="4991449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2074" y="4991449"/>
                <a:ext cx="103823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21"/>
          <p:cNvCxnSpPr/>
          <p:nvPr/>
        </p:nvCxnSpPr>
        <p:spPr bwMode="auto">
          <a:xfrm flipH="1">
            <a:off x="9371691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439571"/>
            <a:ext cx="8136706" cy="45418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dirty="0"/>
              <a:t>Message M, OWF H, CRHF H’                       = n bit</a:t>
            </a:r>
          </a:p>
          <a:p>
            <a:pPr>
              <a:buNone/>
            </a:pPr>
            <a:r>
              <a:rPr lang="en-US" sz="3100" dirty="0"/>
              <a:t>Parameters t=2</a:t>
            </a:r>
            <a:r>
              <a:rPr lang="en-US" sz="3100" baseline="30000" dirty="0"/>
              <a:t>a</a:t>
            </a:r>
            <a:r>
              <a:rPr lang="en-US" sz="3100" dirty="0"/>
              <a:t>,k, with m = ka (typical a=16, k=32)</a:t>
            </a:r>
          </a:p>
          <a:p>
            <a:pPr>
              <a:buNone/>
            </a:pPr>
            <a:endParaRPr lang="de-DE" sz="44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r>
              <a:rPr lang="en-US" sz="5100" dirty="0"/>
              <a:t>	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60</a:t>
            </a:fld>
            <a:endParaRPr lang="nl-NL" dirty="0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251" y="2147003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845848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3781952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4718056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0" name="Rechteck 9"/>
          <p:cNvSpPr/>
          <p:nvPr/>
        </p:nvSpPr>
        <p:spPr>
          <a:xfrm>
            <a:off x="7526368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1" name="Rechteck 10"/>
          <p:cNvSpPr/>
          <p:nvPr/>
        </p:nvSpPr>
        <p:spPr>
          <a:xfrm>
            <a:off x="8462472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sz="1800" dirty="0"/>
          </a:p>
        </p:txBody>
      </p:sp>
      <p:sp>
        <p:nvSpPr>
          <p:cNvPr id="12" name="Rechteck 11"/>
          <p:cNvSpPr/>
          <p:nvPr/>
        </p:nvSpPr>
        <p:spPr>
          <a:xfrm>
            <a:off x="9398576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45848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3781952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4718056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6" name="Rechteck 15"/>
          <p:cNvSpPr/>
          <p:nvPr/>
        </p:nvSpPr>
        <p:spPr>
          <a:xfrm>
            <a:off x="7526368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17" name="Rechteck 16"/>
          <p:cNvSpPr/>
          <p:nvPr/>
        </p:nvSpPr>
        <p:spPr>
          <a:xfrm>
            <a:off x="8462472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sz="1800" dirty="0"/>
          </a:p>
        </p:txBody>
      </p:sp>
      <p:sp>
        <p:nvSpPr>
          <p:cNvPr id="18" name="Rechteck 17"/>
          <p:cNvSpPr/>
          <p:nvPr/>
        </p:nvSpPr>
        <p:spPr>
          <a:xfrm>
            <a:off x="9398576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3313900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4250004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5186108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6014200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3" name="Ellipse 22"/>
          <p:cNvSpPr/>
          <p:nvPr/>
        </p:nvSpPr>
        <p:spPr>
          <a:xfrm>
            <a:off x="6518256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4" name="Ellipse 23"/>
          <p:cNvSpPr/>
          <p:nvPr/>
        </p:nvSpPr>
        <p:spPr>
          <a:xfrm>
            <a:off x="7022312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5" name="Ellipse 24"/>
          <p:cNvSpPr/>
          <p:nvPr/>
        </p:nvSpPr>
        <p:spPr>
          <a:xfrm>
            <a:off x="6039367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6" name="Ellipse 25"/>
          <p:cNvSpPr/>
          <p:nvPr/>
        </p:nvSpPr>
        <p:spPr>
          <a:xfrm>
            <a:off x="6543423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27" name="Ellipse 26"/>
          <p:cNvSpPr/>
          <p:nvPr/>
        </p:nvSpPr>
        <p:spPr>
          <a:xfrm>
            <a:off x="7047479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7994420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8930524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9866628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3349904" y="3211751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6008" y="3211751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222112" y="3211751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8030424" y="3211751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8966528" y="3211751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902632" y="3211751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sz="1800" dirty="0"/>
              <a:t>H</a:t>
            </a:r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3313900" y="2423218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4250004" y="2423218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5186108" y="2423218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6835578" y="2423218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6835578" y="2423218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6835578" y="2423218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183383" y="1465819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85564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Ellipse 49"/>
          <p:cNvSpPr/>
          <p:nvPr/>
        </p:nvSpPr>
        <p:spPr>
          <a:xfrm>
            <a:off x="6023992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51" name="Ellipse 50"/>
          <p:cNvSpPr/>
          <p:nvPr/>
        </p:nvSpPr>
        <p:spPr>
          <a:xfrm>
            <a:off x="6528048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52" name="Ellipse 51"/>
          <p:cNvSpPr/>
          <p:nvPr/>
        </p:nvSpPr>
        <p:spPr>
          <a:xfrm>
            <a:off x="7032104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53" name="Rechteck 52"/>
          <p:cNvSpPr/>
          <p:nvPr/>
        </p:nvSpPr>
        <p:spPr>
          <a:xfrm>
            <a:off x="3287688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Rechteck 53"/>
          <p:cNvSpPr/>
          <p:nvPr/>
        </p:nvSpPr>
        <p:spPr>
          <a:xfrm>
            <a:off x="3719736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415178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hteck 55"/>
          <p:cNvSpPr/>
          <p:nvPr/>
        </p:nvSpPr>
        <p:spPr>
          <a:xfrm>
            <a:off x="4583832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a+1</a:t>
            </a:r>
          </a:p>
        </p:txBody>
      </p:sp>
      <p:sp>
        <p:nvSpPr>
          <p:cNvPr id="57" name="Rechteck 56"/>
          <p:cNvSpPr/>
          <p:nvPr/>
        </p:nvSpPr>
        <p:spPr>
          <a:xfrm>
            <a:off x="501588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775218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8184232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861628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9048328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ka-2</a:t>
            </a:r>
          </a:p>
        </p:txBody>
      </p:sp>
      <p:sp>
        <p:nvSpPr>
          <p:cNvPr id="62" name="Rechteck 61"/>
          <p:cNvSpPr/>
          <p:nvPr/>
        </p:nvSpPr>
        <p:spPr>
          <a:xfrm>
            <a:off x="9480376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ka-1</a:t>
            </a:r>
          </a:p>
        </p:txBody>
      </p:sp>
      <p:sp>
        <p:nvSpPr>
          <p:cNvPr id="63" name="Rechteck 62"/>
          <p:cNvSpPr/>
          <p:nvPr/>
        </p:nvSpPr>
        <p:spPr>
          <a:xfrm>
            <a:off x="991242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b</a:t>
            </a:r>
            <a:r>
              <a:rPr lang="en-US" sz="1200" b="1" baseline="-25000" dirty="0" err="1">
                <a:solidFill>
                  <a:schemeClr val="tx1"/>
                </a:solidFill>
              </a:rPr>
              <a:t>ka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64" name="Geschweifte Klammer rechts 63"/>
          <p:cNvSpPr/>
          <p:nvPr/>
        </p:nvSpPr>
        <p:spPr>
          <a:xfrm rot="5400000">
            <a:off x="3611724" y="4209023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5" name="Textfeld 64"/>
          <p:cNvSpPr txBox="1"/>
          <p:nvPr/>
        </p:nvSpPr>
        <p:spPr>
          <a:xfrm>
            <a:off x="3567331" y="52531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</a:t>
            </a:r>
            <a:r>
              <a:rPr lang="en-US" sz="1800" baseline="-25000" dirty="0"/>
              <a:t>1</a:t>
            </a:r>
          </a:p>
        </p:txBody>
      </p:sp>
      <p:sp>
        <p:nvSpPr>
          <p:cNvPr id="66" name="Geschweifte Klammer rechts 65"/>
          <p:cNvSpPr/>
          <p:nvPr/>
        </p:nvSpPr>
        <p:spPr>
          <a:xfrm rot="5400000">
            <a:off x="9372364" y="4209023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7" name="Textfeld 66"/>
          <p:cNvSpPr txBox="1"/>
          <p:nvPr/>
        </p:nvSpPr>
        <p:spPr>
          <a:xfrm>
            <a:off x="9327971" y="52615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i</a:t>
            </a:r>
            <a:r>
              <a:rPr lang="en-US" sz="1800" baseline="-25000" dirty="0" err="1"/>
              <a:t>k</a:t>
            </a:r>
            <a:endParaRPr lang="en-US" sz="1800" baseline="-25000" dirty="0"/>
          </a:p>
        </p:txBody>
      </p:sp>
      <p:sp>
        <p:nvSpPr>
          <p:cNvPr id="68" name="Rechteck 67"/>
          <p:cNvSpPr/>
          <p:nvPr/>
        </p:nvSpPr>
        <p:spPr>
          <a:xfrm>
            <a:off x="4118915" y="60585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i1</a:t>
            </a:r>
          </a:p>
        </p:txBody>
      </p:sp>
      <p:sp>
        <p:nvSpPr>
          <p:cNvPr id="69" name="Geschweifte Klammer rechts 68"/>
          <p:cNvSpPr/>
          <p:nvPr/>
        </p:nvSpPr>
        <p:spPr>
          <a:xfrm rot="5400000">
            <a:off x="6487852" y="-628097"/>
            <a:ext cx="207635" cy="74888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hteck 69"/>
          <p:cNvSpPr/>
          <p:nvPr/>
        </p:nvSpPr>
        <p:spPr>
          <a:xfrm>
            <a:off x="8001764" y="605361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sk</a:t>
            </a:r>
            <a:r>
              <a:rPr lang="en-US" sz="1400" b="1" baseline="-25000" dirty="0" err="1">
                <a:solidFill>
                  <a:schemeClr val="tx1"/>
                </a:solidFill>
              </a:rPr>
              <a:t>ik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71" name="Flussdiagramm: Manuelle Verarbeitung 70"/>
          <p:cNvSpPr/>
          <p:nvPr/>
        </p:nvSpPr>
        <p:spPr>
          <a:xfrm>
            <a:off x="4151784" y="5189520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Flussdiagramm: Manuelle Verarbeitung 71"/>
          <p:cNvSpPr/>
          <p:nvPr/>
        </p:nvSpPr>
        <p:spPr>
          <a:xfrm>
            <a:off x="8040216" y="5189520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3" name="Gerade Verbindung mit Pfeil 72"/>
          <p:cNvCxnSpPr>
            <a:stCxn id="65" idx="3"/>
            <a:endCxn id="71" idx="1"/>
          </p:cNvCxnSpPr>
          <p:nvPr/>
        </p:nvCxnSpPr>
        <p:spPr>
          <a:xfrm>
            <a:off x="3999382" y="5437808"/>
            <a:ext cx="238815" cy="3743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67" idx="1"/>
            <a:endCxn id="72" idx="3"/>
          </p:cNvCxnSpPr>
          <p:nvPr/>
        </p:nvCxnSpPr>
        <p:spPr>
          <a:xfrm flipH="1" flipV="1">
            <a:off x="8817905" y="5441548"/>
            <a:ext cx="510069" cy="46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endCxn id="71" idx="0"/>
          </p:cNvCxnSpPr>
          <p:nvPr/>
        </p:nvCxnSpPr>
        <p:spPr>
          <a:xfrm flipH="1">
            <a:off x="4583832" y="3236918"/>
            <a:ext cx="2016224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endCxn id="72" idx="0"/>
          </p:cNvCxnSpPr>
          <p:nvPr/>
        </p:nvCxnSpPr>
        <p:spPr>
          <a:xfrm>
            <a:off x="6600056" y="3236918"/>
            <a:ext cx="1872208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71" idx="2"/>
            <a:endCxn id="68" idx="0"/>
          </p:cNvCxnSpPr>
          <p:nvPr/>
        </p:nvCxnSpPr>
        <p:spPr>
          <a:xfrm>
            <a:off x="4583835" y="5693576"/>
            <a:ext cx="3135" cy="36493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72" idx="2"/>
            <a:endCxn id="70" idx="0"/>
          </p:cNvCxnSpPr>
          <p:nvPr/>
        </p:nvCxnSpPr>
        <p:spPr>
          <a:xfrm flipH="1">
            <a:off x="8469816" y="5693576"/>
            <a:ext cx="244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/>
          <p:nvPr/>
        </p:nvSpPr>
        <p:spPr>
          <a:xfrm>
            <a:off x="6023992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92" name="Ellipse 91"/>
          <p:cNvSpPr/>
          <p:nvPr/>
        </p:nvSpPr>
        <p:spPr>
          <a:xfrm>
            <a:off x="6528048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93" name="Ellipse 92"/>
          <p:cNvSpPr/>
          <p:nvPr/>
        </p:nvSpPr>
        <p:spPr>
          <a:xfrm>
            <a:off x="7032104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800"/>
          </a:p>
        </p:txBody>
      </p:sp>
      <p:sp>
        <p:nvSpPr>
          <p:cNvPr id="45" name="TextBox 44"/>
          <p:cNvSpPr txBox="1"/>
          <p:nvPr/>
        </p:nvSpPr>
        <p:spPr>
          <a:xfrm>
            <a:off x="1999850" y="2699427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6700" y="3748750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990258" y="4636425"/>
            <a:ext cx="793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H’(M)</a:t>
            </a: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33668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91" grpId="0" animBg="1"/>
      <p:bldP spid="92" grpId="0" animBg="1"/>
      <p:bldP spid="9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mapped to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 index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{1,…,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de-DE" baseline="30000" dirty="0"/>
              </a:p>
              <a:p>
                <a:r>
                  <a:rPr lang="de-DE" dirty="0"/>
                  <a:t>Each signature publishes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out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secrets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Either break one-</a:t>
                </a:r>
                <a:r>
                  <a:rPr lang="en-US" dirty="0" err="1"/>
                  <a:t>wayness</a:t>
                </a:r>
                <a:r>
                  <a:rPr lang="en-US" dirty="0"/>
                  <a:t> or…</a:t>
                </a:r>
              </a:p>
              <a:p>
                <a:endParaRPr lang="en-US" dirty="0"/>
              </a:p>
              <a:p>
                <a:r>
                  <a:rPr lang="en-US" dirty="0"/>
                  <a:t>r-Subset-Resilience: After seeing index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 1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hard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 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baseline="-25000" dirty="0"/>
              </a:p>
              <a:p>
                <a:r>
                  <a:rPr lang="en-US" dirty="0"/>
                  <a:t>Best generic attack: </a:t>
                </a:r>
                <a:r>
                  <a:rPr lang="en-US" dirty="0" err="1"/>
                  <a:t>Succ</a:t>
                </a:r>
                <a:r>
                  <a:rPr lang="en-US" baseline="-25000" dirty="0" err="1"/>
                  <a:t>r</a:t>
                </a:r>
                <a:r>
                  <a:rPr lang="en-US" baseline="-25000" dirty="0"/>
                  <a:t>-SSR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𝑟𝑘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>
                  <a:buNone/>
                </a:pPr>
                <a:r>
                  <a:rPr lang="en-US" dirty="0">
                    <a:latin typeface="Times New Roman"/>
                    <a:cs typeface="Times New Roman"/>
                  </a:rPr>
                  <a:t>→ </a:t>
                </a:r>
                <a:r>
                  <a:rPr lang="en-US" dirty="0"/>
                  <a:t>Security shrinks with each signature!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61</a:t>
            </a:fld>
            <a:endParaRPr lang="nl-NL" dirty="0"/>
          </a:p>
        </p:txBody>
      </p:sp>
      <p:sp>
        <p:nvSpPr>
          <p:cNvPr id="7" name="Pfeil nach rechts 6"/>
          <p:cNvSpPr/>
          <p:nvPr/>
        </p:nvSpPr>
        <p:spPr>
          <a:xfrm rot="6118310">
            <a:off x="6642878" y="4443581"/>
            <a:ext cx="485607" cy="364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30891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95250"/>
            <a:ext cx="5715000" cy="66675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151465" y="5637403"/>
            <a:ext cx="2869035" cy="822121"/>
          </a:xfrm>
          <a:prstGeom prst="line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1463" y="5637404"/>
            <a:ext cx="2751590" cy="855567"/>
          </a:xfrm>
          <a:prstGeom prst="line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8824" y="5065359"/>
            <a:ext cx="322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Comic Sans MS" panose="030F0702030302020204" pitchFamily="66" charset="0"/>
              </a:rPr>
              <a:t>TREE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5698835" y="82696"/>
            <a:ext cx="962110" cy="1499544"/>
          </a:xfrm>
        </p:spPr>
      </p:pic>
    </p:spTree>
    <p:extLst>
      <p:ext uri="{BB962C8B-B14F-4D97-AF65-F5344CB8AC3E}">
        <p14:creationId xmlns:p14="http://schemas.microsoft.com/office/powerpoint/2010/main" val="3709701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Using HORS with MSS requires adding PK (</a:t>
            </a:r>
            <a:r>
              <a:rPr lang="en-US" dirty="0" err="1"/>
              <a:t>tn</a:t>
            </a:r>
            <a:r>
              <a:rPr lang="en-US" dirty="0"/>
              <a:t>) to MSS signature.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HORST: </a:t>
            </a:r>
            <a:r>
              <a:rPr lang="en-US" dirty="0" err="1"/>
              <a:t>Merkle</a:t>
            </a:r>
            <a:r>
              <a:rPr lang="en-US" dirty="0"/>
              <a:t> Tree on top of HORS-PK</a:t>
            </a:r>
          </a:p>
          <a:p>
            <a:r>
              <a:rPr lang="en-US" dirty="0"/>
              <a:t>New PK = Root</a:t>
            </a:r>
          </a:p>
          <a:p>
            <a:r>
              <a:rPr lang="en-US" dirty="0"/>
              <a:t>Publish Authentication Paths for HORS signature values</a:t>
            </a:r>
          </a:p>
          <a:p>
            <a:r>
              <a:rPr lang="en-US" dirty="0"/>
              <a:t>PK can be computed from Sig</a:t>
            </a:r>
          </a:p>
          <a:p>
            <a:r>
              <a:rPr lang="en-US" dirty="0"/>
              <a:t>With optimizations: </a:t>
            </a:r>
            <a:r>
              <a:rPr lang="en-US" dirty="0" err="1"/>
              <a:t>tn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pt-BR" dirty="0"/>
              <a:t>(k(log t − x + 1) + 2</a:t>
            </a:r>
            <a:r>
              <a:rPr lang="pt-BR" baseline="30000" dirty="0"/>
              <a:t>x</a:t>
            </a:r>
            <a:r>
              <a:rPr lang="pt-BR" dirty="0"/>
              <a:t>)n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 SPHINCS-256: 2 MB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>
                <a:cs typeface="Times New Roman"/>
              </a:rPr>
              <a:t> </a:t>
            </a:r>
            <a:r>
              <a:rPr lang="en-US" dirty="0"/>
              <a:t>16 KB</a:t>
            </a:r>
          </a:p>
          <a:p>
            <a:r>
              <a:rPr lang="de-DE" dirty="0"/>
              <a:t>Use randomized message hash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1C09-C392-4E8C-984F-AEB7D870D5B3}" type="slidenum">
              <a:rPr lang="nl-NL" smtClean="0"/>
              <a:pPr/>
              <a:t>63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36448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SPHINCS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Stateless Scheme</a:t>
            </a:r>
          </a:p>
          <a:p>
            <a:r>
              <a:rPr lang="de-DE" dirty="0"/>
              <a:t>XMSS</a:t>
            </a:r>
            <a:r>
              <a:rPr lang="de-DE" baseline="30000" dirty="0"/>
              <a:t>MT </a:t>
            </a:r>
            <a:r>
              <a:rPr lang="de-DE" dirty="0"/>
              <a:t>+ HORST </a:t>
            </a:r>
            <a:br>
              <a:rPr lang="de-DE" dirty="0"/>
            </a:br>
            <a:r>
              <a:rPr lang="de-DE" dirty="0"/>
              <a:t>+ (pseudo-)random index</a:t>
            </a:r>
          </a:p>
          <a:p>
            <a:r>
              <a:rPr lang="de-DE" dirty="0"/>
              <a:t>Collision-resilient</a:t>
            </a:r>
          </a:p>
          <a:p>
            <a:r>
              <a:rPr lang="de-DE" dirty="0"/>
              <a:t>Deterministic signing</a:t>
            </a:r>
          </a:p>
          <a:p>
            <a:r>
              <a:rPr lang="de-DE" dirty="0"/>
              <a:t>SPHINCS-256:</a:t>
            </a:r>
          </a:p>
          <a:p>
            <a:pPr lvl="1"/>
            <a:r>
              <a:rPr lang="de-DE" dirty="0"/>
              <a:t>128-bit post-quantum secure</a:t>
            </a:r>
          </a:p>
          <a:p>
            <a:pPr lvl="1"/>
            <a:r>
              <a:rPr lang="de-DE" dirty="0"/>
              <a:t>Hundrest of signatures / sec</a:t>
            </a:r>
          </a:p>
          <a:p>
            <a:pPr lvl="1"/>
            <a:r>
              <a:rPr lang="de-DE" dirty="0"/>
              <a:t>41 kb signature</a:t>
            </a:r>
          </a:p>
          <a:p>
            <a:pPr lvl="1"/>
            <a:r>
              <a:rPr lang="de-DE" dirty="0"/>
              <a:t>1 kb keys</a:t>
            </a:r>
          </a:p>
          <a:p>
            <a:endParaRPr lang="en-US" baseline="30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796" y="996678"/>
            <a:ext cx="2882315" cy="56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1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SPHINCS</a:t>
            </a:r>
            <a:r>
              <a:rPr lang="de-DE" baseline="30000" dirty="0"/>
              <a:t>+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de-DE" dirty="0"/>
              <a:t>Joint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Jean-Philippe </a:t>
            </a:r>
            <a:r>
              <a:rPr lang="de-DE" dirty="0" err="1"/>
              <a:t>Aumasson</a:t>
            </a:r>
            <a:r>
              <a:rPr lang="de-DE" dirty="0"/>
              <a:t>, Daniel J. Bernstein, Ward </a:t>
            </a:r>
            <a:r>
              <a:rPr lang="de-DE" dirty="0" err="1"/>
              <a:t>Beullens</a:t>
            </a:r>
            <a:r>
              <a:rPr lang="de-DE" dirty="0"/>
              <a:t>, Christoph </a:t>
            </a:r>
            <a:r>
              <a:rPr lang="de-DE" dirty="0" err="1"/>
              <a:t>Dobraunig</a:t>
            </a:r>
            <a:r>
              <a:rPr lang="de-DE" dirty="0"/>
              <a:t>, Maria </a:t>
            </a:r>
            <a:r>
              <a:rPr lang="de-DE" dirty="0" err="1"/>
              <a:t>Eichlseder</a:t>
            </a:r>
            <a:r>
              <a:rPr lang="de-DE" dirty="0"/>
              <a:t>, Scott Fluhrer, Stefan-Lukas Gazdag, Panos Kampanakis, Stefan Kölbl, Tanja Lange, Martin M. </a:t>
            </a:r>
            <a:r>
              <a:rPr lang="de-DE" dirty="0" err="1"/>
              <a:t>Lauridsen</a:t>
            </a:r>
            <a:r>
              <a:rPr lang="de-DE" dirty="0"/>
              <a:t>, Florian Mendel, Ruben </a:t>
            </a:r>
            <a:r>
              <a:rPr lang="de-DE" dirty="0" err="1"/>
              <a:t>Niederhagen</a:t>
            </a:r>
            <a:r>
              <a:rPr lang="de-DE" dirty="0"/>
              <a:t>, Christian Rechberger, Joost </a:t>
            </a:r>
            <a:r>
              <a:rPr lang="de-DE" dirty="0" err="1"/>
              <a:t>Rijneveld</a:t>
            </a:r>
            <a:r>
              <a:rPr lang="de-DE" dirty="0"/>
              <a:t>, Peter Schwabe, Bas </a:t>
            </a:r>
            <a:r>
              <a:rPr lang="de-DE" dirty="0" err="1"/>
              <a:t>Westerbaan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68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SPHINCS</a:t>
            </a:r>
            <a:r>
              <a:rPr lang="de-DE" baseline="30000" dirty="0"/>
              <a:t>+ </a:t>
            </a:r>
            <a:r>
              <a:rPr lang="de-DE" dirty="0"/>
              <a:t>(</a:t>
            </a:r>
            <a:r>
              <a:rPr lang="de-DE" dirty="0" err="1"/>
              <a:t>coming</a:t>
            </a:r>
            <a:r>
              <a:rPr lang="de-DE" dirty="0"/>
              <a:t> SLH-DSA)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Strengthened security gives smaller signatures</a:t>
            </a:r>
          </a:p>
          <a:p>
            <a:r>
              <a:rPr lang="en-US" dirty="0"/>
              <a:t>Collision- and multi-target attack resilient</a:t>
            </a:r>
          </a:p>
          <a:p>
            <a:r>
              <a:rPr lang="en-US" dirty="0"/>
              <a:t>Fixed length signatures </a:t>
            </a:r>
          </a:p>
          <a:p>
            <a:r>
              <a:rPr lang="de-DE" dirty="0"/>
              <a:t>Small keys, medium size signatures (lv 3: 17kB)</a:t>
            </a:r>
          </a:p>
          <a:p>
            <a:r>
              <a:rPr lang="de-DE" dirty="0"/>
              <a:t>Sizes can be much smaller if q_sign gets reduced</a:t>
            </a:r>
          </a:p>
          <a:p>
            <a:r>
              <a:rPr lang="de-DE" dirty="0"/>
              <a:t>The </a:t>
            </a:r>
            <a:r>
              <a:rPr lang="de-DE" b="1" dirty="0"/>
              <a:t>conservative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938713" y="6401991"/>
            <a:ext cx="231457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https://huelsing.net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449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95250"/>
            <a:ext cx="5715000" cy="66675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151465" y="5637403"/>
            <a:ext cx="2869035" cy="822121"/>
          </a:xfrm>
          <a:prstGeom prst="line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1463" y="5637404"/>
            <a:ext cx="2751590" cy="855567"/>
          </a:xfrm>
          <a:prstGeom prst="line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8824" y="5065359"/>
            <a:ext cx="322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Comic Sans MS" panose="030F0702030302020204" pitchFamily="66" charset="0"/>
              </a:rPr>
              <a:t>TREES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5698835" y="82696"/>
            <a:ext cx="962110" cy="1499544"/>
          </a:xfr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6144404" y="515893"/>
            <a:ext cx="962110" cy="1499544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4820321" y="1095740"/>
            <a:ext cx="962110" cy="1499544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5762182" y="1314747"/>
            <a:ext cx="962110" cy="1499544"/>
          </a:xfrm>
          <a:prstGeom prst="rect">
            <a:avLst/>
          </a:prstGeom>
        </p:spPr>
      </p:pic>
      <p:pic>
        <p:nvPicPr>
          <p:cNvPr id="14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5133946" y="1437930"/>
            <a:ext cx="962110" cy="1499544"/>
          </a:xfrm>
          <a:prstGeom prst="rect">
            <a:avLst/>
          </a:prstGeom>
        </p:spPr>
      </p:pic>
      <p:pic>
        <p:nvPicPr>
          <p:cNvPr id="15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3991264" y="1277892"/>
            <a:ext cx="962110" cy="1499544"/>
          </a:xfrm>
          <a:prstGeom prst="rect">
            <a:avLst/>
          </a:prstGeom>
        </p:spPr>
      </p:pic>
      <p:pic>
        <p:nvPicPr>
          <p:cNvPr id="16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6906404" y="1277893"/>
            <a:ext cx="962110" cy="1499544"/>
          </a:xfrm>
          <a:prstGeom prst="rect">
            <a:avLst/>
          </a:prstGeom>
        </p:spPr>
      </p:pic>
      <p:pic>
        <p:nvPicPr>
          <p:cNvPr id="17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5975196" y="1889293"/>
            <a:ext cx="962110" cy="1499544"/>
          </a:xfrm>
          <a:prstGeom prst="rect">
            <a:avLst/>
          </a:prstGeom>
        </p:spPr>
      </p:pic>
      <p:pic>
        <p:nvPicPr>
          <p:cNvPr id="18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7211204" y="1582693"/>
            <a:ext cx="962110" cy="1499544"/>
          </a:xfrm>
          <a:prstGeom prst="rect">
            <a:avLst/>
          </a:prstGeom>
        </p:spPr>
      </p:pic>
      <p:pic>
        <p:nvPicPr>
          <p:cNvPr id="19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7363604" y="1735093"/>
            <a:ext cx="962110" cy="1499544"/>
          </a:xfrm>
          <a:prstGeom prst="rect">
            <a:avLst/>
          </a:prstGeom>
        </p:spPr>
      </p:pic>
      <p:pic>
        <p:nvPicPr>
          <p:cNvPr id="20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6489470" y="1827638"/>
            <a:ext cx="962110" cy="1499544"/>
          </a:xfrm>
          <a:prstGeom prst="rect">
            <a:avLst/>
          </a:prstGeom>
        </p:spPr>
      </p:pic>
      <p:pic>
        <p:nvPicPr>
          <p:cNvPr id="21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5421998" y="2190901"/>
            <a:ext cx="962110" cy="1499544"/>
          </a:xfrm>
          <a:prstGeom prst="rect">
            <a:avLst/>
          </a:prstGeom>
        </p:spPr>
      </p:pic>
      <p:pic>
        <p:nvPicPr>
          <p:cNvPr id="22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5421996" y="3118275"/>
            <a:ext cx="962110" cy="1499544"/>
          </a:xfrm>
          <a:prstGeom prst="rect">
            <a:avLst/>
          </a:prstGeom>
        </p:spPr>
      </p:pic>
      <p:pic>
        <p:nvPicPr>
          <p:cNvPr id="23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7468768" y="2519888"/>
            <a:ext cx="962110" cy="1499544"/>
          </a:xfrm>
          <a:prstGeom prst="rect">
            <a:avLst/>
          </a:prstGeom>
        </p:spPr>
      </p:pic>
      <p:pic>
        <p:nvPicPr>
          <p:cNvPr id="24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5550234" y="3831944"/>
            <a:ext cx="962110" cy="1499544"/>
          </a:xfrm>
          <a:prstGeom prst="rect">
            <a:avLst/>
          </a:prstGeom>
        </p:spPr>
      </p:pic>
      <p:pic>
        <p:nvPicPr>
          <p:cNvPr id="25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6676499" y="2751945"/>
            <a:ext cx="962110" cy="1499544"/>
          </a:xfrm>
          <a:prstGeom prst="rect">
            <a:avLst/>
          </a:prstGeom>
        </p:spPr>
      </p:pic>
      <p:pic>
        <p:nvPicPr>
          <p:cNvPr id="26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6275872" y="2878500"/>
            <a:ext cx="962110" cy="1499544"/>
          </a:xfrm>
          <a:prstGeom prst="rect">
            <a:avLst/>
          </a:prstGeom>
        </p:spPr>
      </p:pic>
      <p:pic>
        <p:nvPicPr>
          <p:cNvPr id="27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4706598" y="2801892"/>
            <a:ext cx="962110" cy="1499544"/>
          </a:xfrm>
          <a:prstGeom prst="rect">
            <a:avLst/>
          </a:prstGeom>
        </p:spPr>
      </p:pic>
      <p:pic>
        <p:nvPicPr>
          <p:cNvPr id="28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7507043" y="3493270"/>
            <a:ext cx="962110" cy="1499544"/>
          </a:xfrm>
          <a:prstGeom prst="rect">
            <a:avLst/>
          </a:prstGeom>
        </p:spPr>
      </p:pic>
      <p:pic>
        <p:nvPicPr>
          <p:cNvPr id="29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4095810" y="1927973"/>
            <a:ext cx="962110" cy="1499544"/>
          </a:xfrm>
          <a:prstGeom prst="rect">
            <a:avLst/>
          </a:prstGeom>
        </p:spPr>
      </p:pic>
      <p:pic>
        <p:nvPicPr>
          <p:cNvPr id="30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6690657" y="627146"/>
            <a:ext cx="962110" cy="1499544"/>
          </a:xfrm>
          <a:prstGeom prst="rect">
            <a:avLst/>
          </a:prstGeom>
        </p:spPr>
      </p:pic>
      <p:pic>
        <p:nvPicPr>
          <p:cNvPr id="31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02">
            <a:off x="4543764" y="301084"/>
            <a:ext cx="962110" cy="14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 (Forest of random subsets)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68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Parameters t, a = log t, k such that ka = m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2752725" y="2991838"/>
            <a:ext cx="6512790" cy="2289776"/>
            <a:chOff x="-1813" y="2957225"/>
            <a:chExt cx="9616261" cy="3745925"/>
          </a:xfrm>
        </p:grpSpPr>
        <p:sp>
          <p:nvSpPr>
            <p:cNvPr id="8" name="TextBox 7"/>
            <p:cNvSpPr txBox="1"/>
            <p:nvPr/>
          </p:nvSpPr>
          <p:spPr>
            <a:xfrm>
              <a:off x="6278007" y="4781262"/>
              <a:ext cx="1279719" cy="56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dirty="0"/>
                <a:t>...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50828" y="4162502"/>
              <a:ext cx="2593063" cy="1680682"/>
              <a:chOff x="1504604" y="4156364"/>
              <a:chExt cx="2593063" cy="1680682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1504604" y="4156364"/>
                <a:ext cx="2593063" cy="168068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705094" y="5511167"/>
                <a:ext cx="240300" cy="295583"/>
                <a:chOff x="1705094" y="5511167"/>
                <a:chExt cx="240300" cy="295583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705094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873098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746398" y="5569527"/>
                  <a:ext cx="74072" cy="1478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1878943" y="5569527"/>
                  <a:ext cx="29754" cy="1552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/>
                <p:cNvSpPr/>
                <p:nvPr/>
              </p:nvSpPr>
              <p:spPr>
                <a:xfrm>
                  <a:off x="1810636" y="5511167"/>
                  <a:ext cx="72296" cy="8848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2015938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83942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2057242" y="5572210"/>
                <a:ext cx="74072" cy="14784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2189787" y="5572210"/>
                <a:ext cx="29754" cy="15526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2121480" y="551385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15938" y="521626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8" name="Straight Connector 17"/>
              <p:cNvCxnSpPr>
                <a:stCxn id="16" idx="7"/>
              </p:cNvCxnSpPr>
              <p:nvPr/>
            </p:nvCxnSpPr>
            <p:spPr>
              <a:xfrm flipH="1" flipV="1">
                <a:off x="2073357" y="5299953"/>
                <a:ext cx="109831" cy="22685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6" idx="7"/>
                <a:endCxn id="17" idx="3"/>
              </p:cNvCxnSpPr>
              <p:nvPr/>
            </p:nvCxnSpPr>
            <p:spPr>
              <a:xfrm flipV="1">
                <a:off x="1872344" y="5291788"/>
                <a:ext cx="154182" cy="23233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319984" y="5157603"/>
                <a:ext cx="1279718" cy="566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/>
                  <a:t>...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764987" y="4156364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21385" y="4151452"/>
              <a:ext cx="2593063" cy="1680682"/>
              <a:chOff x="1504604" y="4156364"/>
              <a:chExt cx="2593063" cy="1680682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1504604" y="4156364"/>
                <a:ext cx="2593063" cy="168068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705094" y="5511167"/>
                <a:ext cx="240300" cy="295583"/>
                <a:chOff x="1705094" y="5511167"/>
                <a:chExt cx="240300" cy="29558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1705094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873098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1746398" y="5569527"/>
                  <a:ext cx="74072" cy="1478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1878943" y="5569527"/>
                  <a:ext cx="29754" cy="1552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/>
                <p:cNvSpPr/>
                <p:nvPr/>
              </p:nvSpPr>
              <p:spPr>
                <a:xfrm>
                  <a:off x="1810636" y="5511167"/>
                  <a:ext cx="72296" cy="8848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2049190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83942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2090494" y="5572210"/>
                <a:ext cx="74072" cy="14784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2204576" y="5574563"/>
                <a:ext cx="29754" cy="15526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2154732" y="551385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015938" y="521626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2056531" y="5284083"/>
                <a:ext cx="109831" cy="22685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44" idx="7"/>
                <a:endCxn id="35" idx="3"/>
              </p:cNvCxnSpPr>
              <p:nvPr/>
            </p:nvCxnSpPr>
            <p:spPr>
              <a:xfrm flipV="1">
                <a:off x="1872344" y="5291788"/>
                <a:ext cx="154182" cy="23233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319984" y="5157603"/>
                <a:ext cx="1279718" cy="566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/>
                  <a:t>...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64987" y="4156364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10640" y="4156364"/>
              <a:ext cx="2593063" cy="1680682"/>
              <a:chOff x="1504604" y="4156364"/>
              <a:chExt cx="2593063" cy="1680682"/>
            </a:xfrm>
          </p:grpSpPr>
          <p:sp>
            <p:nvSpPr>
              <p:cNvPr id="46" name="Isosceles Triangle 45"/>
              <p:cNvSpPr/>
              <p:nvPr/>
            </p:nvSpPr>
            <p:spPr>
              <a:xfrm>
                <a:off x="1504604" y="4156364"/>
                <a:ext cx="2593063" cy="168068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1705094" y="5511167"/>
                <a:ext cx="240300" cy="295583"/>
                <a:chOff x="1705094" y="5511167"/>
                <a:chExt cx="240300" cy="29558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705094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73098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1746398" y="5569527"/>
                  <a:ext cx="74072" cy="1478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 flipV="1">
                  <a:off x="1878943" y="5569527"/>
                  <a:ext cx="29754" cy="1552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61"/>
                <p:cNvSpPr/>
                <p:nvPr/>
              </p:nvSpPr>
              <p:spPr>
                <a:xfrm>
                  <a:off x="1810636" y="5511167"/>
                  <a:ext cx="72296" cy="8848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2024251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192255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2065555" y="5572210"/>
                <a:ext cx="74072" cy="14784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2198100" y="5572210"/>
                <a:ext cx="29754" cy="15526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2121480" y="551385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007625" y="521626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54" name="Straight Connector 53"/>
              <p:cNvCxnSpPr>
                <a:stCxn id="52" idx="7"/>
              </p:cNvCxnSpPr>
              <p:nvPr/>
            </p:nvCxnSpPr>
            <p:spPr>
              <a:xfrm flipH="1" flipV="1">
                <a:off x="2073357" y="5299953"/>
                <a:ext cx="109831" cy="22685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62" idx="7"/>
                <a:endCxn id="53" idx="3"/>
              </p:cNvCxnSpPr>
              <p:nvPr/>
            </p:nvCxnSpPr>
            <p:spPr>
              <a:xfrm flipV="1">
                <a:off x="1872344" y="5291788"/>
                <a:ext cx="145869" cy="23233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319984" y="5157603"/>
                <a:ext cx="1279718" cy="566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/>
                  <a:t>...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764987" y="4156364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V="1">
              <a:off x="2107171" y="3395485"/>
              <a:ext cx="2920461" cy="7927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281460" y="3395485"/>
              <a:ext cx="3012401" cy="74655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0" idx="0"/>
              <a:endCxn id="66" idx="4"/>
            </p:cNvCxnSpPr>
            <p:nvPr/>
          </p:nvCxnSpPr>
          <p:spPr>
            <a:xfrm flipV="1">
              <a:off x="5047360" y="3202749"/>
              <a:ext cx="113941" cy="95975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5089322" y="3068844"/>
              <a:ext cx="143958" cy="13390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237061" y="4130059"/>
              <a:ext cx="8313" cy="167669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13" y="4649007"/>
              <a:ext cx="765164" cy="21991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4921" y="6438635"/>
              <a:ext cx="1831833" cy="26451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791" y="5913794"/>
              <a:ext cx="514445" cy="15428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1559" y="5869831"/>
              <a:ext cx="627496" cy="23985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0932" y="5926580"/>
              <a:ext cx="509927" cy="17523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3663" y="2957225"/>
              <a:ext cx="1262758" cy="17857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9324" y="6139889"/>
              <a:ext cx="2514567" cy="22852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15413" y="5876469"/>
              <a:ext cx="930254" cy="223881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263588" y="3905290"/>
              <a:ext cx="1279719" cy="56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dirty="0"/>
                <a:t>...</a:t>
              </a: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09004" y="3287555"/>
              <a:ext cx="304594" cy="241063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</p:spTree>
    <p:extLst>
      <p:ext uri="{BB962C8B-B14F-4D97-AF65-F5344CB8AC3E}">
        <p14:creationId xmlns:p14="http://schemas.microsoft.com/office/powerpoint/2010/main" val="40532136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Verifiable index selection </a:t>
            </a:r>
            <a:br>
              <a:rPr lang="de-DE" dirty="0"/>
            </a:br>
            <a:r>
              <a:rPr lang="de-DE" sz="2325" dirty="0"/>
              <a:t>(and optionally non-deterministic randomness)</a:t>
            </a:r>
            <a:endParaRPr lang="en-US" sz="232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SPHINCS: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de-DE" i="0" dirty="0" smtClean="0">
                          <a:latin typeface="Cambria Math" panose="02040503050406030204" pitchFamily="18" charset="0"/>
                        </a:rPr>
                        <m:t>idx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de-DE" b="1" i="0" dirty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𝑃𝑅𝐹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1" i="0" dirty="0" smtClean="0">
                          <a:latin typeface="Cambria Math" panose="02040503050406030204" pitchFamily="18" charset="0"/>
                        </a:rPr>
                        <m:t>𝐒𝐊</m:t>
                      </m:r>
                      <m:r>
                        <a:rPr lang="de-DE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latin typeface="Cambria Math" panose="02040503050406030204" pitchFamily="18" charset="0"/>
                        </a:rPr>
                        <m:t>prf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md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msg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SPHINCS</a:t>
                </a:r>
                <a:r>
                  <a:rPr lang="de-DE" baseline="30000" dirty="0"/>
                  <a:t>+</a:t>
                </a:r>
                <a:r>
                  <a:rPr lang="de-DE" dirty="0"/>
                  <a:t>: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𝑃𝑅𝐹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1" i="0">
                          <a:latin typeface="Cambria Math" panose="02040503050406030204" pitchFamily="18" charset="0"/>
                        </a:rPr>
                        <m:t>𝐒𝐊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de-DE" i="0">
                          <a:latin typeface="Cambria Math" panose="02040503050406030204" pitchFamily="18" charset="0"/>
                        </a:rPr>
                        <m:t>prf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de-DE" i="0">
                          <a:latin typeface="Cambria Math" panose="02040503050406030204" pitchFamily="18" charset="0"/>
                        </a:rPr>
                        <m:t>OptRand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md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idx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 =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msg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1" i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69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345199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Collision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59818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de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de-DE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800" dirty="0"/>
              </a:p>
              <a:p>
                <a:pPr marL="0" indent="0">
                  <a:buNone/>
                </a:pPr>
                <a:r>
                  <a:rPr lang="de-DE" sz="2800" dirty="0"/>
                  <a:t>Success if  </a:t>
                </a:r>
                <a:endParaRPr lang="de-DE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de-DE" sz="28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 and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18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8658899" y="3037780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8197784" y="1825626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7784" y="1825626"/>
                <a:ext cx="234781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5" idx="2"/>
          </p:cNvCxnSpPr>
          <p:nvPr/>
        </p:nvCxnSpPr>
        <p:spPr bwMode="auto">
          <a:xfrm flipH="1">
            <a:off x="9371692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8773886" y="4991449"/>
                <a:ext cx="11864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sz="2400" dirty="0"/>
                  <a:t>)</a:t>
                </a:r>
              </a:p>
            </p:txBody>
          </p:sp>
        </mc:Choice>
        <mc:Fallback xmlns=""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886" y="4991449"/>
                <a:ext cx="1186422" cy="461665"/>
              </a:xfrm>
              <a:prstGeom prst="rect">
                <a:avLst/>
              </a:prstGeom>
              <a:blipFill>
                <a:blip r:embed="rId5"/>
                <a:stretch>
                  <a:fillRect l="-4103" t="-10526" r="-2051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21"/>
          <p:cNvCxnSpPr/>
          <p:nvPr/>
        </p:nvCxnSpPr>
        <p:spPr bwMode="auto">
          <a:xfrm flipH="1">
            <a:off x="9371691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Verifiable index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Improves FORS security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SPHINCS: </a:t>
            </a:r>
            <a:br>
              <a:rPr lang="de-DE" dirty="0"/>
            </a:br>
            <a:r>
              <a:rPr lang="de-DE" dirty="0"/>
              <a:t>Attacks can target „weakest“ HORST key pair</a:t>
            </a:r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Every hash query also selects FORS key pair</a:t>
            </a:r>
          </a:p>
          <a:p>
            <a:pPr lvl="1"/>
            <a:r>
              <a:rPr lang="de-DE" dirty="0"/>
              <a:t>Leads to notion of interleaved target subset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30660677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Instantiations </a:t>
            </a:r>
            <a:br>
              <a:rPr lang="de-DE" dirty="0"/>
            </a:br>
            <a:r>
              <a:rPr lang="de-DE" dirty="0"/>
              <a:t>(after second round tweaks)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-SHAKE256-robust</a:t>
            </a:r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-SHAKE256-simple </a:t>
            </a:r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-SHA-256-robust</a:t>
            </a:r>
            <a:endParaRPr lang="en-US" dirty="0"/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-SHA-256-simple</a:t>
            </a:r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-Haraka-robust</a:t>
            </a:r>
            <a:endParaRPr lang="en-US" dirty="0"/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-Haraka-simple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34318" y="2366640"/>
            <a:ext cx="820772" cy="470831"/>
            <a:chOff x="7845356" y="170411"/>
            <a:chExt cx="1254868" cy="719847"/>
          </a:xfrm>
        </p:grpSpPr>
        <p:sp>
          <p:nvSpPr>
            <p:cNvPr id="7" name="Explosion 2 6"/>
            <p:cNvSpPr/>
            <p:nvPr/>
          </p:nvSpPr>
          <p:spPr>
            <a:xfrm>
              <a:off x="7845356" y="170411"/>
              <a:ext cx="1254868" cy="719847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76424" y="365125"/>
              <a:ext cx="914400" cy="45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350" dirty="0"/>
                <a:t>NEW!</a:t>
              </a:r>
              <a:endParaRPr lang="en-US" sz="135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35994" y="3502107"/>
            <a:ext cx="820772" cy="470831"/>
            <a:chOff x="7845356" y="170411"/>
            <a:chExt cx="1254868" cy="719847"/>
          </a:xfrm>
        </p:grpSpPr>
        <p:sp>
          <p:nvSpPr>
            <p:cNvPr id="11" name="Explosion 2 10"/>
            <p:cNvSpPr/>
            <p:nvPr/>
          </p:nvSpPr>
          <p:spPr>
            <a:xfrm>
              <a:off x="7845356" y="170411"/>
              <a:ext cx="1254868" cy="719847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6424" y="365125"/>
              <a:ext cx="914400" cy="45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350" dirty="0"/>
                <a:t>NEW!</a:t>
              </a:r>
              <a:endParaRPr lang="en-US" sz="135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98315" y="4637574"/>
            <a:ext cx="820772" cy="470831"/>
            <a:chOff x="7845356" y="170411"/>
            <a:chExt cx="1254868" cy="719847"/>
          </a:xfrm>
        </p:grpSpPr>
        <p:sp>
          <p:nvSpPr>
            <p:cNvPr id="14" name="Explosion 2 13"/>
            <p:cNvSpPr/>
            <p:nvPr/>
          </p:nvSpPr>
          <p:spPr>
            <a:xfrm>
              <a:off x="7845356" y="170411"/>
              <a:ext cx="1254868" cy="719847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76424" y="365125"/>
              <a:ext cx="914400" cy="45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350" dirty="0"/>
                <a:t>NEW!</a:t>
              </a:r>
              <a:endParaRPr lang="en-US" sz="1350" dirty="0"/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33782889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Instantiations (small vs fast)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9692" y="2534492"/>
            <a:ext cx="8448237" cy="22605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</p:spTree>
    <p:extLst>
      <p:ext uri="{BB962C8B-B14F-4D97-AF65-F5344CB8AC3E}">
        <p14:creationId xmlns:p14="http://schemas.microsoft.com/office/powerpoint/2010/main" val="269185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Hash-based Signatures in NIST „Competition“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SPHINCS</a:t>
            </a:r>
            <a:r>
              <a:rPr lang="en-US" baseline="30000" dirty="0"/>
              <a:t>+</a:t>
            </a:r>
          </a:p>
          <a:p>
            <a:pPr lvl="1"/>
            <a:r>
              <a:rPr lang="en-US" dirty="0"/>
              <a:t>FORS as few-time signature</a:t>
            </a:r>
          </a:p>
          <a:p>
            <a:pPr lvl="1"/>
            <a:r>
              <a:rPr lang="de-DE" dirty="0"/>
              <a:t>XMSS-T tweakable hash</a:t>
            </a:r>
            <a:endParaRPr lang="en-US" dirty="0"/>
          </a:p>
          <a:p>
            <a:r>
              <a:rPr lang="de-DE" dirty="0"/>
              <a:t>Gravity-SPHINCS (R.I.P.)</a:t>
            </a:r>
          </a:p>
          <a:p>
            <a:pPr lvl="1"/>
            <a:r>
              <a:rPr lang="de-DE" dirty="0"/>
              <a:t>PORS as few-time signature</a:t>
            </a:r>
          </a:p>
          <a:p>
            <a:pPr lvl="1"/>
            <a:r>
              <a:rPr lang="de-DE" dirty="0"/>
              <a:t>Requires collision-resistance</a:t>
            </a:r>
          </a:p>
          <a:p>
            <a:pPr lvl="1"/>
            <a:r>
              <a:rPr lang="de-DE" dirty="0"/>
              <a:t>Vulnerable to multi-target attacks</a:t>
            </a:r>
          </a:p>
          <a:p>
            <a:r>
              <a:rPr lang="de-DE" dirty="0"/>
              <a:t>(PICNIC)</a:t>
            </a:r>
          </a:p>
          <a:p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143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392" y="365126"/>
            <a:ext cx="8569418" cy="60475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72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assumptions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signatures</a:t>
            </a:r>
            <a:r>
              <a:rPr lang="de-DE" dirty="0"/>
              <a:t>!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live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PQ </a:t>
            </a:r>
            <a:r>
              <a:rPr lang="de-DE" dirty="0" err="1"/>
              <a:t>signatures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XMSS &amp; LMS</a:t>
            </a:r>
            <a:endParaRPr lang="de-DE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stateless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have</a:t>
            </a:r>
            <a:r>
              <a:rPr lang="de-DE" dirty="0"/>
              <a:t> SLH-DSA (SPHINCS</a:t>
            </a:r>
            <a:r>
              <a:rPr lang="de-DE" baseline="30000" dirty="0"/>
              <a:t>+</a:t>
            </a:r>
            <a:r>
              <a:rPr lang="de-DE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629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5188" y="1196755"/>
            <a:ext cx="7993062" cy="2813869"/>
          </a:xfrm>
        </p:spPr>
        <p:txBody>
          <a:bodyPr/>
          <a:lstStyle/>
          <a:p>
            <a:pPr algn="ctr">
              <a:buNone/>
            </a:pPr>
            <a:r>
              <a:rPr lang="en-US" sz="4400" dirty="0"/>
              <a:t>Thank you!</a:t>
            </a:r>
          </a:p>
          <a:p>
            <a:pPr algn="ctr">
              <a:buNone/>
            </a:pPr>
            <a:r>
              <a:rPr lang="en-US" sz="4400" dirty="0"/>
              <a:t>Questions?</a:t>
            </a:r>
          </a:p>
        </p:txBody>
      </p:sp>
      <p:pic>
        <p:nvPicPr>
          <p:cNvPr id="6" name="Picture 2" descr="http://www.beratung-kreativ.de/images/Kommunik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2780928"/>
            <a:ext cx="4067944" cy="26212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19536" y="558924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For references &amp; further literature see </a:t>
            </a:r>
            <a:br>
              <a:rPr lang="de-DE" sz="1800" dirty="0"/>
            </a:br>
            <a:r>
              <a:rPr lang="de-DE" sz="1800" dirty="0"/>
              <a:t>https://huelsing.net/wordpress/?page_id=165</a:t>
            </a: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87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Authentication path computation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56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138" y="2878832"/>
            <a:ext cx="8498334" cy="838200"/>
          </a:xfrm>
        </p:spPr>
        <p:txBody>
          <a:bodyPr>
            <a:normAutofit fontScale="90000"/>
          </a:bodyPr>
          <a:lstStyle/>
          <a:p>
            <a:pPr algn="ctr" fontAlgn="ctr">
              <a:spcAft>
                <a:spcPts val="600"/>
              </a:spcAft>
            </a:pPr>
            <a:r>
              <a:rPr lang="en-US" sz="4400" dirty="0" err="1"/>
              <a:t>TreeHash</a:t>
            </a:r>
            <a:br>
              <a:rPr lang="en-US" sz="4400" dirty="0"/>
            </a:br>
            <a:r>
              <a:rPr lang="en-US" sz="2000" dirty="0"/>
              <a:t>(Mer89)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53712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TreeHash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74826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TreeHash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v,i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Computes node on level v with leftmost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>
                <a:latin typeface="+mn-lt"/>
              </a:rPr>
              <a:t>descendant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>
                <a:latin typeface="+mn-lt"/>
              </a:rPr>
              <a:t>Public Key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Generation: Run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TreeHash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(h,0)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000" kern="0" dirty="0"/>
              <a:t>   L</a:t>
            </a:r>
            <a:r>
              <a:rPr lang="en-US" sz="2000" kern="0" baseline="-25000" dirty="0"/>
              <a:t>0	</a:t>
            </a:r>
            <a:r>
              <a:rPr lang="en-US" sz="2000" kern="0" dirty="0"/>
              <a:t>      L</a:t>
            </a:r>
            <a:r>
              <a:rPr lang="en-US" sz="2000" kern="0" baseline="-25000" dirty="0"/>
              <a:t>1                 </a:t>
            </a:r>
            <a:r>
              <a:rPr lang="en-US" sz="2000" kern="0" dirty="0"/>
              <a:t>L</a:t>
            </a:r>
            <a:r>
              <a:rPr lang="en-US" sz="2000" kern="0" baseline="-25000" dirty="0"/>
              <a:t>2                 </a:t>
            </a:r>
            <a:r>
              <a:rPr lang="en-US" sz="2000" kern="0" dirty="0"/>
              <a:t>L</a:t>
            </a:r>
            <a:r>
              <a:rPr lang="en-US" sz="2000" kern="0" baseline="-25000" dirty="0"/>
              <a:t>3                  </a:t>
            </a:r>
            <a:r>
              <a:rPr lang="en-US" sz="2000" b="1" kern="0" baseline="-25000" dirty="0"/>
              <a:t>. . .</a:t>
            </a:r>
            <a:r>
              <a:rPr lang="en-US" sz="2000" kern="0" dirty="0"/>
              <a:t>                                          L</a:t>
            </a:r>
            <a:r>
              <a:rPr lang="en-US" sz="2000" kern="0" baseline="-25000" dirty="0"/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1978795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058295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4066357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5145857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6228532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7308032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8316095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9395595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2556645" y="4310732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4644207" y="4310732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5" name="Oval 36"/>
          <p:cNvSpPr>
            <a:spLocks noChangeArrowheads="1"/>
          </p:cNvSpPr>
          <p:nvPr/>
        </p:nvSpPr>
        <p:spPr bwMode="auto">
          <a:xfrm>
            <a:off x="6804795" y="4310732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6" name="Oval 37"/>
          <p:cNvSpPr>
            <a:spLocks noChangeArrowheads="1"/>
          </p:cNvSpPr>
          <p:nvPr/>
        </p:nvSpPr>
        <p:spPr bwMode="auto">
          <a:xfrm>
            <a:off x="8892357" y="4310732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3636145" y="3590007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8" name="Oval 39"/>
          <p:cNvSpPr>
            <a:spLocks noChangeArrowheads="1"/>
          </p:cNvSpPr>
          <p:nvPr/>
        </p:nvSpPr>
        <p:spPr bwMode="auto">
          <a:xfrm>
            <a:off x="7884295" y="3590007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5723707" y="2797844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 flipH="1">
            <a:off x="2339157" y="474253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2770958" y="474253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2" name="Line 59"/>
          <p:cNvSpPr>
            <a:spLocks noChangeShapeType="1"/>
          </p:cNvSpPr>
          <p:nvPr/>
        </p:nvSpPr>
        <p:spPr bwMode="auto">
          <a:xfrm flipH="1">
            <a:off x="4428307" y="474253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3" name="Line 60"/>
          <p:cNvSpPr>
            <a:spLocks noChangeShapeType="1"/>
          </p:cNvSpPr>
          <p:nvPr/>
        </p:nvSpPr>
        <p:spPr bwMode="auto">
          <a:xfrm>
            <a:off x="4860108" y="474253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>
            <a:off x="6588895" y="474253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7020695" y="4742532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6" name="Line 63"/>
          <p:cNvSpPr>
            <a:spLocks noChangeShapeType="1"/>
          </p:cNvSpPr>
          <p:nvPr/>
        </p:nvSpPr>
        <p:spPr bwMode="auto">
          <a:xfrm flipH="1">
            <a:off x="8676457" y="474253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7" name="Line 64"/>
          <p:cNvSpPr>
            <a:spLocks noChangeShapeType="1"/>
          </p:cNvSpPr>
          <p:nvPr/>
        </p:nvSpPr>
        <p:spPr bwMode="auto">
          <a:xfrm>
            <a:off x="9108258" y="474253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flipH="1">
            <a:off x="2915421" y="4021807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3852045" y="4021807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0" name="Line 67"/>
          <p:cNvSpPr>
            <a:spLocks noChangeShapeType="1"/>
          </p:cNvSpPr>
          <p:nvPr/>
        </p:nvSpPr>
        <p:spPr bwMode="auto">
          <a:xfrm flipH="1">
            <a:off x="7163571" y="4021807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>
            <a:off x="8100195" y="4021807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2" name="Line 69"/>
          <p:cNvSpPr>
            <a:spLocks noChangeShapeType="1"/>
          </p:cNvSpPr>
          <p:nvPr/>
        </p:nvSpPr>
        <p:spPr bwMode="auto">
          <a:xfrm flipH="1">
            <a:off x="3996507" y="3229644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5939608" y="3229644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4" name="Text Box 105"/>
          <p:cNvSpPr txBox="1">
            <a:spLocks noChangeArrowheads="1"/>
          </p:cNvSpPr>
          <p:nvPr/>
        </p:nvSpPr>
        <p:spPr bwMode="auto">
          <a:xfrm>
            <a:off x="6188846" y="2745457"/>
            <a:ext cx="503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2800">
                <a:latin typeface="Times New Roman" pitchFamily="18" charset="0"/>
              </a:rPr>
              <a:t>=</a:t>
            </a:r>
          </a:p>
        </p:txBody>
      </p:sp>
      <p:pic>
        <p:nvPicPr>
          <p:cNvPr id="35" name="Picture 229" descr="j0238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233" y="2781969"/>
            <a:ext cx="5762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242"/>
          <p:cNvSpPr>
            <a:spLocks/>
          </p:cNvSpPr>
          <p:nvPr/>
        </p:nvSpPr>
        <p:spPr bwMode="auto">
          <a:xfrm>
            <a:off x="9840094" y="2672432"/>
            <a:ext cx="360362" cy="2844800"/>
          </a:xfrm>
          <a:prstGeom prst="rightBrace">
            <a:avLst>
              <a:gd name="adj1" fmla="val 657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38" name="Text Box 243"/>
          <p:cNvSpPr txBox="1">
            <a:spLocks noChangeArrowheads="1"/>
          </p:cNvSpPr>
          <p:nvPr/>
        </p:nvSpPr>
        <p:spPr bwMode="auto">
          <a:xfrm>
            <a:off x="10237216" y="3789041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800" i="1" dirty="0">
                <a:latin typeface="Times New Roman" pitchFamily="18" charset="0"/>
              </a:rPr>
              <a:t>h</a:t>
            </a:r>
            <a:endParaRPr lang="de-DE" altLang="de-DE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Gerade Verbindung 39"/>
          <p:cNvCxnSpPr/>
          <p:nvPr/>
        </p:nvCxnSpPr>
        <p:spPr>
          <a:xfrm>
            <a:off x="1774826" y="3429000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1775521" y="4149080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1775521" y="4869160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1786484" y="2915652"/>
            <a:ext cx="112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CC0927"/>
                </a:solidFill>
              </a:rPr>
              <a:t>v = h = 3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797529" y="3573016"/>
            <a:ext cx="7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CC0927"/>
                </a:solidFill>
              </a:rPr>
              <a:t>v = 2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786484" y="4293096"/>
            <a:ext cx="7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CC0927"/>
                </a:solidFill>
              </a:rPr>
              <a:t>v = 1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784230" y="5003884"/>
            <a:ext cx="7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CC0927"/>
                </a:solidFill>
              </a:rPr>
              <a:t>v = 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Second-preimage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8649568" y="3037780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8"/>
              <p:cNvSpPr txBox="1">
                <a:spLocks noChangeArrowheads="1"/>
              </p:cNvSpPr>
              <p:nvPr/>
            </p:nvSpPr>
            <p:spPr bwMode="auto">
              <a:xfrm>
                <a:off x="8188453" y="1825626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8453" y="1825626"/>
                <a:ext cx="234781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21"/>
          <p:cNvCxnSpPr>
            <a:stCxn id="4" idx="2"/>
          </p:cNvCxnSpPr>
          <p:nvPr/>
        </p:nvCxnSpPr>
        <p:spPr bwMode="auto">
          <a:xfrm flipH="1">
            <a:off x="936236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22"/>
              <p:cNvSpPr txBox="1">
                <a:spLocks noChangeArrowheads="1"/>
              </p:cNvSpPr>
              <p:nvPr/>
            </p:nvSpPr>
            <p:spPr bwMode="auto">
              <a:xfrm>
                <a:off x="8912743" y="4991449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2743" y="4991449"/>
                <a:ext cx="103823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21"/>
          <p:cNvCxnSpPr/>
          <p:nvPr/>
        </p:nvCxnSpPr>
        <p:spPr bwMode="auto">
          <a:xfrm flipH="1">
            <a:off x="936236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116846" y="5808640"/>
            <a:ext cx="7600426" cy="520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Decisional version: Does a valid response exist?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 rot="1274425">
            <a:off x="8316309" y="5779261"/>
            <a:ext cx="1350222" cy="73095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NEW!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TreeHash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74826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TreeHash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v,i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1: Init Stack, N1, N2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2: For </a:t>
            </a:r>
            <a:r>
              <a:rPr lang="en-US" sz="2000" kern="0" dirty="0" err="1">
                <a:latin typeface="+mn-lt"/>
              </a:rPr>
              <a:t>j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i+2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do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3: 	N1 = </a:t>
            </a:r>
            <a:r>
              <a:rPr lang="en-US" sz="2000" kern="0" dirty="0" err="1">
                <a:latin typeface="+mn-lt"/>
              </a:rPr>
              <a:t>LeafCalc</a:t>
            </a:r>
            <a:r>
              <a:rPr lang="en-US" sz="2000" kern="0" dirty="0">
                <a:latin typeface="+mn-lt"/>
              </a:rPr>
              <a:t>(j)</a:t>
            </a:r>
          </a:p>
          <a:p>
            <a:pPr marL="179388" indent="-179388" eaLnBrk="0" hangingPunct="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4:	While N1</a:t>
            </a:r>
            <a:r>
              <a:rPr lang="en-US" sz="2000" kern="0" dirty="0">
                <a:latin typeface="+mn-lt"/>
              </a:rPr>
              <a:t>.</a:t>
            </a:r>
            <a:r>
              <a:rPr lang="en-US" sz="2000" kern="0" dirty="0">
                <a:solidFill>
                  <a:srgbClr val="000000"/>
                </a:solidFill>
                <a:latin typeface="Verdana"/>
              </a:rPr>
              <a:t>level()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==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Stack.top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  <a:r>
              <a:rPr lang="en-US" sz="2000" kern="0" dirty="0">
                <a:latin typeface="+mn-lt"/>
              </a:rPr>
              <a:t>.</a:t>
            </a:r>
            <a:r>
              <a:rPr lang="en-US" sz="2000" kern="0" dirty="0">
                <a:solidFill>
                  <a:srgbClr val="000000"/>
                </a:solidFill>
                <a:latin typeface="Verdana"/>
              </a:rPr>
              <a:t>level()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5:		N2 = Stack.pop()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6:		N1 =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ComputeParent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N2, N1 )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7:	</a:t>
            </a:r>
            <a:r>
              <a:rPr lang="en-US" sz="2000" kern="0" dirty="0" err="1">
                <a:latin typeface="+mn-lt"/>
              </a:rPr>
              <a:t>Stack.push</a:t>
            </a:r>
            <a:r>
              <a:rPr lang="en-US" sz="2000" kern="0" dirty="0">
                <a:latin typeface="+mn-lt"/>
              </a:rPr>
              <a:t>(N1)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8: Return Stack.pop()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000" kern="0" dirty="0"/>
              <a:t>  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1774826" y="2706584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1766812" y="5589240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1766812" y="2348880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827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TreeHash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74826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/>
              <a:t> </a:t>
            </a:r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/>
              <a:t>   L</a:t>
            </a:r>
            <a:r>
              <a:rPr lang="en-US" sz="2400" kern="0" baseline="-25000" dirty="0"/>
              <a:t>i </a:t>
            </a:r>
            <a:r>
              <a:rPr lang="en-US" sz="2400" kern="0" dirty="0"/>
              <a:t>          L</a:t>
            </a:r>
            <a:r>
              <a:rPr lang="en-US" sz="2400" kern="0" baseline="-25000" dirty="0"/>
              <a:t>i+1                                      . . .                                                            </a:t>
            </a:r>
            <a:r>
              <a:rPr lang="en-US" sz="2400" kern="0" dirty="0"/>
              <a:t>L</a:t>
            </a:r>
            <a:r>
              <a:rPr lang="en-US" sz="2400" kern="0" baseline="-25000" dirty="0"/>
              <a:t>i+2</a:t>
            </a:r>
            <a:r>
              <a:rPr lang="en-US" sz="2400" kern="0" baseline="-14000" dirty="0"/>
              <a:t>v</a:t>
            </a:r>
            <a:r>
              <a:rPr lang="en-US" sz="2400" kern="0" baseline="-25000" dirty="0"/>
              <a:t>-1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1978795" y="4741837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058295" y="4741837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2556645" y="4022700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3636145" y="3301975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5723707" y="2509812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 flipH="1">
            <a:off x="2339157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2770958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flipH="1">
            <a:off x="2915421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3852045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2" name="Line 69"/>
          <p:cNvSpPr>
            <a:spLocks noChangeShapeType="1"/>
          </p:cNvSpPr>
          <p:nvPr/>
        </p:nvSpPr>
        <p:spPr bwMode="auto">
          <a:xfrm flipH="1">
            <a:off x="3996507" y="2941612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5939608" y="2941612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4071935" y="4751519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5151435" y="4751519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0" name="Oval 34"/>
          <p:cNvSpPr>
            <a:spLocks noChangeArrowheads="1"/>
          </p:cNvSpPr>
          <p:nvPr/>
        </p:nvSpPr>
        <p:spPr bwMode="auto">
          <a:xfrm>
            <a:off x="4649785" y="4032382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H="1">
            <a:off x="4432297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>
            <a:off x="4864098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6240016" y="4741837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7319516" y="4741837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5" name="Oval 34"/>
          <p:cNvSpPr>
            <a:spLocks noChangeArrowheads="1"/>
          </p:cNvSpPr>
          <p:nvPr/>
        </p:nvSpPr>
        <p:spPr bwMode="auto">
          <a:xfrm>
            <a:off x="6817866" y="4022700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7897366" y="3301975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6600378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7032179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>
            <a:off x="7176642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8113266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1" name="Oval 26"/>
          <p:cNvSpPr>
            <a:spLocks noChangeArrowheads="1"/>
          </p:cNvSpPr>
          <p:nvPr/>
        </p:nvSpPr>
        <p:spPr bwMode="auto">
          <a:xfrm>
            <a:off x="8333156" y="4751519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412656" y="4751519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3" name="Oval 34"/>
          <p:cNvSpPr>
            <a:spLocks noChangeArrowheads="1"/>
          </p:cNvSpPr>
          <p:nvPr/>
        </p:nvSpPr>
        <p:spPr bwMode="auto">
          <a:xfrm>
            <a:off x="8911006" y="4032382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8693518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>
            <a:off x="9125319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6" name="Rechteck 65"/>
          <p:cNvSpPr/>
          <p:nvPr/>
        </p:nvSpPr>
        <p:spPr>
          <a:xfrm>
            <a:off x="1774825" y="1592263"/>
            <a:ext cx="3394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/>
              <a:t>TreeHash</a:t>
            </a:r>
            <a:r>
              <a:rPr lang="en-US" sz="3200" b="1" kern="0" dirty="0"/>
              <a:t>(</a:t>
            </a:r>
            <a:r>
              <a:rPr lang="en-US" sz="3200" b="1" kern="0" dirty="0" err="1"/>
              <a:t>v,i</a:t>
            </a:r>
            <a:r>
              <a:rPr lang="en-US" sz="3200" b="1" kern="0" dirty="0"/>
              <a:t>)</a:t>
            </a:r>
            <a:endParaRPr lang="de-DE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2" grpId="0" animBg="1"/>
      <p:bldP spid="3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Efficiency?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5521" y="1556793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n-lt"/>
              </a:rPr>
              <a:t>Key </a:t>
            </a:r>
            <a:r>
              <a:rPr lang="de-DE" sz="2000" dirty="0" err="1">
                <a:latin typeface="+mn-lt"/>
              </a:rPr>
              <a:t>generation</a:t>
            </a:r>
            <a:r>
              <a:rPr lang="de-DE" sz="2000" dirty="0">
                <a:latin typeface="+mn-lt"/>
              </a:rPr>
              <a:t>: Every </a:t>
            </a:r>
            <a:r>
              <a:rPr lang="de-DE" sz="2000" dirty="0" err="1">
                <a:latin typeface="+mn-lt"/>
              </a:rPr>
              <a:t>node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has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be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computed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once</a:t>
            </a:r>
            <a:r>
              <a:rPr lang="de-DE" sz="2000" dirty="0">
                <a:latin typeface="+mn-lt"/>
              </a:rPr>
              <a:t>. </a:t>
            </a:r>
          </a:p>
          <a:p>
            <a:r>
              <a:rPr lang="de-DE" sz="2000" dirty="0">
                <a:latin typeface="+mn-lt"/>
              </a:rPr>
              <a:t>	</a:t>
            </a:r>
            <a:r>
              <a:rPr lang="de-DE" sz="2000" dirty="0" err="1">
                <a:latin typeface="+mn-lt"/>
              </a:rPr>
              <a:t>cost</a:t>
            </a:r>
            <a:r>
              <a:rPr lang="de-DE" sz="2000" dirty="0">
                <a:latin typeface="+mn-lt"/>
              </a:rPr>
              <a:t> = 2</a:t>
            </a:r>
            <a:r>
              <a:rPr lang="de-DE" sz="2000" baseline="30000" dirty="0">
                <a:latin typeface="+mn-lt"/>
              </a:rPr>
              <a:t>h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leaves</a:t>
            </a:r>
            <a:r>
              <a:rPr lang="de-DE" sz="2000" dirty="0">
                <a:latin typeface="+mn-lt"/>
              </a:rPr>
              <a:t> + 2</a:t>
            </a:r>
            <a:r>
              <a:rPr lang="de-DE" sz="2000" baseline="30000" dirty="0">
                <a:latin typeface="+mn-lt"/>
              </a:rPr>
              <a:t>h</a:t>
            </a:r>
            <a:r>
              <a:rPr lang="de-DE" sz="2000" dirty="0">
                <a:latin typeface="+mn-lt"/>
              </a:rPr>
              <a:t>-1 </a:t>
            </a:r>
            <a:r>
              <a:rPr lang="de-DE" sz="2000" dirty="0" err="1">
                <a:latin typeface="+mn-lt"/>
              </a:rPr>
              <a:t>nodes</a:t>
            </a:r>
            <a:endParaRPr lang="de-DE" sz="2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	 =&gt; </a:t>
            </a:r>
            <a:r>
              <a:rPr lang="de-DE" sz="2000" dirty="0">
                <a:solidFill>
                  <a:srgbClr val="008000"/>
                </a:solidFill>
                <a:latin typeface="+mn-lt"/>
              </a:rPr>
              <a:t>optimal</a:t>
            </a:r>
          </a:p>
          <a:p>
            <a:endParaRPr lang="de-DE" sz="2000" dirty="0">
              <a:latin typeface="+mn-lt"/>
            </a:endParaRPr>
          </a:p>
          <a:p>
            <a:r>
              <a:rPr lang="de-DE" sz="2000" dirty="0" err="1">
                <a:latin typeface="+mn-lt"/>
              </a:rPr>
              <a:t>Signature</a:t>
            </a:r>
            <a:r>
              <a:rPr lang="de-DE" sz="2000" dirty="0">
                <a:latin typeface="+mn-lt"/>
              </a:rPr>
              <a:t>: </a:t>
            </a:r>
            <a:r>
              <a:rPr lang="de-DE" sz="2000" dirty="0" err="1">
                <a:latin typeface="+mn-lt"/>
              </a:rPr>
              <a:t>One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node</a:t>
            </a:r>
            <a:r>
              <a:rPr lang="de-DE" sz="2000" dirty="0">
                <a:latin typeface="+mn-lt"/>
              </a:rPr>
              <a:t> on </a:t>
            </a:r>
            <a:r>
              <a:rPr lang="de-DE" sz="2000" dirty="0" err="1">
                <a:latin typeface="+mn-lt"/>
              </a:rPr>
              <a:t>each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level</a:t>
            </a:r>
            <a:r>
              <a:rPr lang="de-DE" sz="2000" dirty="0">
                <a:latin typeface="+mn-lt"/>
              </a:rPr>
              <a:t> 0 &lt;= v &lt; h.</a:t>
            </a:r>
          </a:p>
          <a:p>
            <a:r>
              <a:rPr lang="de-DE" sz="2000" dirty="0">
                <a:latin typeface="+mn-lt"/>
              </a:rPr>
              <a:t>	</a:t>
            </a:r>
            <a:r>
              <a:rPr lang="de-DE" sz="2000" dirty="0" err="1">
                <a:latin typeface="+mn-lt"/>
              </a:rPr>
              <a:t>cost</a:t>
            </a:r>
            <a:r>
              <a:rPr lang="de-DE" sz="2000" dirty="0"/>
              <a:t> 2</a:t>
            </a:r>
            <a:r>
              <a:rPr lang="de-DE" sz="2000" baseline="30000" dirty="0"/>
              <a:t>h</a:t>
            </a:r>
            <a:r>
              <a:rPr lang="de-DE" sz="2000" dirty="0"/>
              <a:t>-1 </a:t>
            </a:r>
            <a:r>
              <a:rPr lang="de-DE" sz="2000" dirty="0" err="1"/>
              <a:t>leaves</a:t>
            </a:r>
            <a:r>
              <a:rPr lang="de-DE" sz="2000" dirty="0"/>
              <a:t> + 2</a:t>
            </a:r>
            <a:r>
              <a:rPr lang="de-DE" sz="2000" baseline="30000" dirty="0"/>
              <a:t>h</a:t>
            </a:r>
            <a:r>
              <a:rPr lang="de-DE" sz="2000" dirty="0"/>
              <a:t>-1-h </a:t>
            </a:r>
            <a:r>
              <a:rPr lang="de-DE" sz="2000" dirty="0" err="1"/>
              <a:t>nodes</a:t>
            </a:r>
            <a:r>
              <a:rPr lang="de-DE" sz="2000" dirty="0"/>
              <a:t>.</a:t>
            </a:r>
          </a:p>
          <a:p>
            <a:endParaRPr lang="de-DE" sz="2000" dirty="0">
              <a:latin typeface="+mn-lt"/>
            </a:endParaRPr>
          </a:p>
          <a:p>
            <a:r>
              <a:rPr lang="de-DE" sz="2000" b="1" dirty="0" err="1">
                <a:latin typeface="+mn-lt"/>
              </a:rPr>
              <a:t>Many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nodes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are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computed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many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times</a:t>
            </a:r>
            <a:r>
              <a:rPr lang="de-DE" sz="2000" b="1" dirty="0">
                <a:latin typeface="+mn-lt"/>
              </a:rPr>
              <a:t>! </a:t>
            </a:r>
          </a:p>
          <a:p>
            <a:r>
              <a:rPr lang="de-DE" sz="2000" dirty="0">
                <a:latin typeface="+mn-lt"/>
              </a:rPr>
              <a:t>(e.g. </a:t>
            </a:r>
            <a:r>
              <a:rPr lang="de-DE" sz="2000" dirty="0" err="1">
                <a:latin typeface="+mn-lt"/>
              </a:rPr>
              <a:t>those</a:t>
            </a:r>
            <a:r>
              <a:rPr lang="de-DE" sz="2000" dirty="0">
                <a:latin typeface="+mn-lt"/>
              </a:rPr>
              <a:t> on </a:t>
            </a:r>
            <a:r>
              <a:rPr lang="de-DE" sz="2000" dirty="0" err="1">
                <a:latin typeface="+mn-lt"/>
              </a:rPr>
              <a:t>level</a:t>
            </a:r>
            <a:r>
              <a:rPr lang="de-DE" sz="2000" dirty="0">
                <a:latin typeface="+mn-lt"/>
              </a:rPr>
              <a:t> v=h-1 </a:t>
            </a:r>
            <a:r>
              <a:rPr lang="de-DE" sz="2000" dirty="0" err="1">
                <a:latin typeface="+mn-lt"/>
              </a:rPr>
              <a:t>are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computed</a:t>
            </a:r>
            <a:r>
              <a:rPr lang="de-DE" sz="2000" dirty="0">
                <a:latin typeface="+mn-lt"/>
              </a:rPr>
              <a:t> 2</a:t>
            </a:r>
            <a:r>
              <a:rPr lang="de-DE" sz="2000" baseline="30000" dirty="0">
                <a:latin typeface="+mn-lt"/>
              </a:rPr>
              <a:t>h-1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times</a:t>
            </a:r>
            <a:r>
              <a:rPr lang="de-DE" sz="2000" dirty="0">
                <a:latin typeface="+mn-lt"/>
              </a:rPr>
              <a:t>)</a:t>
            </a:r>
          </a:p>
          <a:p>
            <a:r>
              <a:rPr lang="de-DE" sz="2000" dirty="0">
                <a:latin typeface="+mn-lt"/>
              </a:rPr>
              <a:t>	-&gt; Not optimal </a:t>
            </a:r>
            <a:r>
              <a:rPr lang="de-DE" sz="2000" dirty="0" err="1">
                <a:latin typeface="+mn-lt"/>
              </a:rPr>
              <a:t>if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state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allowed</a:t>
            </a:r>
            <a:r>
              <a:rPr lang="de-DE" sz="2000" dirty="0">
                <a:latin typeface="+mn-lt"/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138" y="2734816"/>
            <a:ext cx="8498334" cy="838200"/>
          </a:xfrm>
        </p:spPr>
        <p:txBody>
          <a:bodyPr>
            <a:normAutofit fontScale="90000"/>
          </a:bodyPr>
          <a:lstStyle/>
          <a:p>
            <a:pPr algn="ctr" fontAlgn="ctr">
              <a:spcAft>
                <a:spcPts val="600"/>
              </a:spcAft>
            </a:pPr>
            <a:r>
              <a:rPr lang="en-US" sz="4400" dirty="0"/>
              <a:t>The BDS Algorithm</a:t>
            </a:r>
            <a:br>
              <a:rPr lang="en-US" sz="4400" dirty="0"/>
            </a:br>
            <a:r>
              <a:rPr lang="en-US" sz="2700" dirty="0"/>
              <a:t>[BDS08]</a:t>
            </a:r>
            <a:endParaRPr lang="en-US" sz="2700" baseline="30000" dirty="0"/>
          </a:p>
        </p:txBody>
      </p:sp>
    </p:spTree>
    <p:extLst>
      <p:ext uri="{BB962C8B-B14F-4D97-AF65-F5344CB8AC3E}">
        <p14:creationId xmlns:p14="http://schemas.microsoft.com/office/powerpoint/2010/main" val="33154580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latin typeface="+mj-lt"/>
                <a:ea typeface="+mj-ea"/>
                <a:cs typeface="+mj-cs"/>
              </a:rPr>
              <a:t>(for all Tree Traversal Algorithms)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5521" y="1700809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0000"/>
                </a:solidFill>
                <a:latin typeface="+mn-lt"/>
              </a:rPr>
              <a:t>No Storage: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+mn-lt"/>
              </a:rPr>
              <a:t>Signature: Compute one node on each level 0 &lt;= v &lt; h.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+mn-lt"/>
              </a:rPr>
              <a:t>	Costs: 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-1 leaf + 2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-1-h node computations.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  <a:latin typeface="+mn-lt"/>
              </a:rPr>
              <a:t>Example: XMSS with SHA2-256 and h = 20 	-&gt; </a:t>
            </a:r>
            <a:r>
              <a:rPr lang="en-US" sz="2000" dirty="0">
                <a:solidFill>
                  <a:srgbClr val="CC0927"/>
                </a:solidFill>
              </a:rPr>
              <a:t>approx. 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15min </a:t>
            </a:r>
          </a:p>
          <a:p>
            <a:pPr lvl="0"/>
            <a:endParaRPr lang="en-US" sz="2000" dirty="0">
              <a:solidFill>
                <a:srgbClr val="CC0927"/>
              </a:solidFill>
              <a:latin typeface="+mn-lt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+mn-lt"/>
              </a:rPr>
              <a:t>Store whole tree: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n bits.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  <a:latin typeface="+mn-lt"/>
              </a:rPr>
              <a:t>Example: h=20, n=256; storage: 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</a:rPr>
              <a:t>28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bits = </a:t>
            </a:r>
            <a:r>
              <a:rPr lang="en-US" sz="2000" dirty="0">
                <a:solidFill>
                  <a:srgbClr val="CC0927"/>
                </a:solidFill>
              </a:rPr>
              <a:t>32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MB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+mn-lt"/>
              </a:rPr>
              <a:t>Idea: Look for time-memory trade-off!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138" y="2734816"/>
            <a:ext cx="8498334" cy="838200"/>
          </a:xfrm>
        </p:spPr>
        <p:txBody>
          <a:bodyPr/>
          <a:lstStyle/>
          <a:p>
            <a:pPr algn="ctr" fontAlgn="ctr">
              <a:spcAft>
                <a:spcPts val="600"/>
              </a:spcAft>
            </a:pPr>
            <a:r>
              <a:rPr lang="en-US" sz="4400" dirty="0"/>
              <a:t>Use a State</a:t>
            </a:r>
            <a:endParaRPr lang="en-US" sz="44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437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Authentication </a:t>
            </a:r>
            <a:r>
              <a:rPr lang="de-DE" dirty="0" err="1"/>
              <a:t>Paths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74826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/>
              <a:t> </a:t>
            </a:r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/>
              <a:t>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1978795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058295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2556645" y="40227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3636145" y="33019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5723707" y="2509812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 flipH="1">
            <a:off x="2339157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2770958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flipH="1">
            <a:off x="2915421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3852045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2" name="Line 69"/>
          <p:cNvSpPr>
            <a:spLocks noChangeShapeType="1"/>
          </p:cNvSpPr>
          <p:nvPr/>
        </p:nvSpPr>
        <p:spPr bwMode="auto">
          <a:xfrm flipH="1">
            <a:off x="3996507" y="2941612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5939608" y="2941612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4071935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5151435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0" name="Oval 34"/>
          <p:cNvSpPr>
            <a:spLocks noChangeArrowheads="1"/>
          </p:cNvSpPr>
          <p:nvPr/>
        </p:nvSpPr>
        <p:spPr bwMode="auto">
          <a:xfrm>
            <a:off x="4649785" y="4032382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H="1">
            <a:off x="4432297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>
            <a:off x="4864098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6240016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7319516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5" name="Oval 34"/>
          <p:cNvSpPr>
            <a:spLocks noChangeArrowheads="1"/>
          </p:cNvSpPr>
          <p:nvPr/>
        </p:nvSpPr>
        <p:spPr bwMode="auto">
          <a:xfrm>
            <a:off x="6817866" y="40227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7897366" y="33019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6600378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7032179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>
            <a:off x="7176642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8113266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1" name="Oval 26"/>
          <p:cNvSpPr>
            <a:spLocks noChangeArrowheads="1"/>
          </p:cNvSpPr>
          <p:nvPr/>
        </p:nvSpPr>
        <p:spPr bwMode="auto">
          <a:xfrm>
            <a:off x="8333156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412656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3" name="Oval 34"/>
          <p:cNvSpPr>
            <a:spLocks noChangeArrowheads="1"/>
          </p:cNvSpPr>
          <p:nvPr/>
        </p:nvSpPr>
        <p:spPr bwMode="auto">
          <a:xfrm>
            <a:off x="8911006" y="4032382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8693518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>
            <a:off x="9125319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2181441" y="5255328"/>
            <a:ext cx="0" cy="477929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3347E-7 L 0.11805 -1.13347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1.13347E-7 L 0.23126 -1.13347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26 -1.13347E-7 L 0.34931 -1.1334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31 -1.13347E-7 L 0.46754 -1.13347E-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1.13347E-7 L 0.5856 -1.13347E-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6 -1.13347E-7 L 0.69584 -1.13347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584 -1.13347E-7 L 0.81407 -1.13347E-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 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5521" y="1556792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Same node in authentication path is recomputed many times!</a:t>
            </a:r>
          </a:p>
          <a:p>
            <a:r>
              <a:rPr lang="en-US" sz="2000" dirty="0">
                <a:latin typeface="+mn-lt"/>
              </a:rPr>
              <a:t>	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Node on level v is recomputed for 2</a:t>
            </a:r>
            <a:r>
              <a:rPr lang="en-US" sz="2000" baseline="30000" dirty="0">
                <a:solidFill>
                  <a:srgbClr val="CC0927"/>
                </a:solidFill>
                <a:latin typeface="+mn-lt"/>
              </a:rPr>
              <a:t>v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 </a:t>
            </a:r>
            <a:r>
              <a:rPr lang="en-US" sz="2000" u="sng" dirty="0">
                <a:solidFill>
                  <a:srgbClr val="CC0927"/>
                </a:solidFill>
                <a:latin typeface="+mn-lt"/>
              </a:rPr>
              <a:t>successive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 paths.</a:t>
            </a:r>
          </a:p>
          <a:p>
            <a:endParaRPr lang="en-US" sz="2000" dirty="0">
              <a:solidFill>
                <a:srgbClr val="CC0927"/>
              </a:solidFill>
              <a:latin typeface="+mn-lt"/>
            </a:endParaRPr>
          </a:p>
          <a:p>
            <a:r>
              <a:rPr lang="en-US" sz="2000" b="1" dirty="0">
                <a:latin typeface="+mn-lt"/>
              </a:rPr>
              <a:t>Idea: Keep authentication path in state.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-&gt; Only have to update “new” nodes.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Result</a:t>
            </a:r>
          </a:p>
          <a:p>
            <a:r>
              <a:rPr lang="en-US" sz="2000" dirty="0">
                <a:latin typeface="+mn-lt"/>
              </a:rPr>
              <a:t>Storage: 	h nodes</a:t>
            </a:r>
          </a:p>
          <a:p>
            <a:r>
              <a:rPr lang="en-US" sz="2000" dirty="0">
                <a:latin typeface="+mn-lt"/>
              </a:rPr>
              <a:t>Time:     	~ h leaf + h node computations (average)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solidFill>
                  <a:srgbClr val="CC0927"/>
                </a:solidFill>
                <a:latin typeface="+mn-lt"/>
              </a:rPr>
              <a:t>But: Worst case still </a:t>
            </a:r>
            <a:r>
              <a:rPr lang="en-US" sz="2000" b="1" dirty="0">
                <a:solidFill>
                  <a:srgbClr val="CC0927"/>
                </a:solidFill>
                <a:latin typeface="Verdana"/>
              </a:rPr>
              <a:t>2</a:t>
            </a:r>
            <a:r>
              <a:rPr lang="en-US" sz="2000" b="1" baseline="30000" dirty="0">
                <a:solidFill>
                  <a:srgbClr val="CC0927"/>
                </a:solidFill>
                <a:latin typeface="Verdana"/>
              </a:rPr>
              <a:t>h</a:t>
            </a:r>
            <a:r>
              <a:rPr lang="en-US" sz="2000" b="1" dirty="0">
                <a:solidFill>
                  <a:srgbClr val="CC0927"/>
                </a:solidFill>
                <a:latin typeface="Verdana"/>
              </a:rPr>
              <a:t>-1 leaf + 2</a:t>
            </a:r>
            <a:r>
              <a:rPr lang="en-US" sz="2000" b="1" baseline="30000" dirty="0">
                <a:solidFill>
                  <a:srgbClr val="CC0927"/>
                </a:solidFill>
                <a:latin typeface="Verdana"/>
              </a:rPr>
              <a:t>h</a:t>
            </a:r>
            <a:r>
              <a:rPr lang="en-US" sz="2000" b="1" dirty="0">
                <a:solidFill>
                  <a:srgbClr val="CC0927"/>
                </a:solidFill>
                <a:latin typeface="Verdana"/>
              </a:rPr>
              <a:t>-1-h node computations!</a:t>
            </a:r>
          </a:p>
          <a:p>
            <a:r>
              <a:rPr lang="en-US" sz="2000" b="1" dirty="0">
                <a:solidFill>
                  <a:srgbClr val="CC0927"/>
                </a:solidFill>
                <a:latin typeface="Verdana"/>
              </a:rPr>
              <a:t>-&gt; Keep in mind. To be solved.</a:t>
            </a:r>
            <a:endParaRPr lang="en-US" sz="2000" dirty="0">
              <a:solidFill>
                <a:srgbClr val="CC0927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 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5521" y="299695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When new left node in authentication path is needed, its children have been part of previous authentication paths.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30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Computing </a:t>
            </a:r>
            <a:r>
              <a:rPr lang="de-DE" dirty="0" err="1"/>
              <a:t>Left</a:t>
            </a:r>
            <a:r>
              <a:rPr lang="de-DE" dirty="0"/>
              <a:t> Nodes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74826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/>
              <a:t> </a:t>
            </a:r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/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/>
              <a:t>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1978795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058295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2556645" y="40227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3636145" y="33019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5723707" y="2509812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 flipH="1">
            <a:off x="2339157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2770958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flipH="1">
            <a:off x="2915421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3852045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2" name="Line 69"/>
          <p:cNvSpPr>
            <a:spLocks noChangeShapeType="1"/>
          </p:cNvSpPr>
          <p:nvPr/>
        </p:nvSpPr>
        <p:spPr bwMode="auto">
          <a:xfrm flipH="1">
            <a:off x="3996507" y="2941612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5939608" y="2941612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4071935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5151435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0" name="Oval 34"/>
          <p:cNvSpPr>
            <a:spLocks noChangeArrowheads="1"/>
          </p:cNvSpPr>
          <p:nvPr/>
        </p:nvSpPr>
        <p:spPr bwMode="auto">
          <a:xfrm>
            <a:off x="4649785" y="4032382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H="1">
            <a:off x="4432297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>
            <a:off x="4864098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6240016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7319516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5" name="Oval 34"/>
          <p:cNvSpPr>
            <a:spLocks noChangeArrowheads="1"/>
          </p:cNvSpPr>
          <p:nvPr/>
        </p:nvSpPr>
        <p:spPr bwMode="auto">
          <a:xfrm>
            <a:off x="6817866" y="40227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7897366" y="33019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6600378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7032179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>
            <a:off x="7176642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8113266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1" name="Oval 26"/>
          <p:cNvSpPr>
            <a:spLocks noChangeArrowheads="1"/>
          </p:cNvSpPr>
          <p:nvPr/>
        </p:nvSpPr>
        <p:spPr bwMode="auto">
          <a:xfrm>
            <a:off x="8333156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412656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3" name="Oval 34"/>
          <p:cNvSpPr>
            <a:spLocks noChangeArrowheads="1"/>
          </p:cNvSpPr>
          <p:nvPr/>
        </p:nvSpPr>
        <p:spPr bwMode="auto">
          <a:xfrm>
            <a:off x="8911006" y="4032382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 sz="1800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8693518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>
            <a:off x="9125319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1800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5364875" y="5255328"/>
            <a:ext cx="0" cy="477929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6430161" y="5309917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i</a:t>
            </a:r>
          </a:p>
        </p:txBody>
      </p:sp>
      <p:graphicFrame>
        <p:nvGraphicFramePr>
          <p:cNvPr id="38" name="Objekt 37"/>
          <p:cNvGraphicFramePr>
            <a:graphicFrameLocks noChangeAspect="1"/>
          </p:cNvGraphicFramePr>
          <p:nvPr/>
        </p:nvGraphicFramePr>
        <p:xfrm>
          <a:off x="3001710" y="4027489"/>
          <a:ext cx="16367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634680" imgH="241200" progId="Equation.3">
                  <p:embed/>
                </p:oleObj>
              </mc:Choice>
              <mc:Fallback>
                <p:oleObj name="Formel" r:id="rId2" imgW="634680" imgH="241200" progId="Equation.3">
                  <p:embed/>
                  <p:pic>
                    <p:nvPicPr>
                      <p:cNvPr id="38" name="Objek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710" y="4027489"/>
                        <a:ext cx="1636713" cy="458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50718" y="4005264"/>
          <a:ext cx="24574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52200" imgH="228600" progId="Equation.3">
                  <p:embed/>
                </p:oleObj>
              </mc:Choice>
              <mc:Fallback>
                <p:oleObj name="Formel" r:id="rId4" imgW="952200" imgH="22860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718" y="4005264"/>
                        <a:ext cx="2457450" cy="433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Gerade Verbindung 38"/>
          <p:cNvCxnSpPr/>
          <p:nvPr/>
        </p:nvCxnSpPr>
        <p:spPr>
          <a:xfrm>
            <a:off x="1774826" y="3140968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1775521" y="3861048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797529" y="3284984"/>
            <a:ext cx="7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>
                <a:solidFill>
                  <a:srgbClr val="CC0927"/>
                </a:solidFill>
                <a:latin typeface="Times New Roman" pitchFamily="18" charset="0"/>
                <a:cs typeface="Times New Roman" pitchFamily="18" charset="0"/>
              </a:rPr>
              <a:t>v =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1.13347E-7 L 0.11944 -1.1334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704823" y="3113083"/>
            <a:ext cx="3433666" cy="15582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Undetectability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b="0" dirty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/>
              </a:p>
              <a:p>
                <a:pPr marL="0" indent="0">
                  <a:buNone/>
                </a:pPr>
                <a:r>
                  <a:rPr lang="de-DE" dirty="0"/>
                  <a:t>else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8649568" y="3037780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8"/>
              <p:cNvSpPr txBox="1">
                <a:spLocks noChangeArrowheads="1"/>
              </p:cNvSpPr>
              <p:nvPr/>
            </p:nvSpPr>
            <p:spPr bwMode="auto">
              <a:xfrm>
                <a:off x="8188453" y="1825626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8453" y="1825626"/>
                <a:ext cx="2347816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mit Pfeil 21"/>
          <p:cNvCxnSpPr>
            <a:stCxn id="19" idx="2"/>
          </p:cNvCxnSpPr>
          <p:nvPr/>
        </p:nvCxnSpPr>
        <p:spPr bwMode="auto">
          <a:xfrm flipH="1">
            <a:off x="936236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2"/>
              <p:cNvSpPr txBox="1">
                <a:spLocks noChangeArrowheads="1"/>
              </p:cNvSpPr>
              <p:nvPr/>
            </p:nvSpPr>
            <p:spPr bwMode="auto">
              <a:xfrm>
                <a:off x="8912743" y="4991449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/>
                  <a:t>*</a:t>
                </a:r>
              </a:p>
            </p:txBody>
          </p:sp>
        </mc:Choice>
        <mc:Fallback xmlns="">
          <p:sp>
            <p:nvSpPr>
              <p:cNvPr id="22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2743" y="4991449"/>
                <a:ext cx="1038234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1"/>
          <p:cNvCxnSpPr/>
          <p:nvPr/>
        </p:nvCxnSpPr>
        <p:spPr bwMode="auto">
          <a:xfrm flipH="1">
            <a:off x="936236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0104 0.22894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5521" y="284538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Storing          	nodes        </a:t>
            </a:r>
          </a:p>
          <a:p>
            <a:r>
              <a:rPr lang="en-US" sz="2000" dirty="0">
                <a:latin typeface="+mn-lt"/>
              </a:rPr>
              <a:t>                             </a:t>
            </a:r>
          </a:p>
          <a:p>
            <a:r>
              <a:rPr lang="en-US" sz="2000" dirty="0">
                <a:latin typeface="+mn-lt"/>
              </a:rPr>
              <a:t>all left nodes can be computed with one node computation / node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027363" y="2628900"/>
          <a:ext cx="61436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304560" imgH="431640" progId="Equation.3">
                  <p:embed/>
                </p:oleObj>
              </mc:Choice>
              <mc:Fallback>
                <p:oleObj name="Formel" r:id="rId3" imgW="304560" imgH="4316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2628900"/>
                        <a:ext cx="614362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24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 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5521" y="162880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Right child nodes on high levels are most costly.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Computing node on level v requires</a:t>
            </a:r>
          </a:p>
          <a:p>
            <a:r>
              <a:rPr lang="en-US" sz="2000" dirty="0">
                <a:latin typeface="+mn-lt"/>
              </a:rPr>
              <a:t>2</a:t>
            </a:r>
            <a:r>
              <a:rPr lang="en-US" sz="2000" baseline="30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leaf and 2</a:t>
            </a:r>
            <a:r>
              <a:rPr lang="en-US" sz="2000" baseline="30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-1 node computations.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Idea: Store right nodes on top k levels during key generation.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Result</a:t>
            </a:r>
          </a:p>
          <a:p>
            <a:r>
              <a:rPr lang="en-US" sz="2000" dirty="0">
                <a:latin typeface="+mn-lt"/>
              </a:rPr>
              <a:t>Storage: 	2</a:t>
            </a:r>
            <a:r>
              <a:rPr lang="en-US" sz="2000" baseline="30000" dirty="0">
                <a:latin typeface="+mn-lt"/>
              </a:rPr>
              <a:t>k</a:t>
            </a:r>
            <a:r>
              <a:rPr lang="en-US" sz="2000" dirty="0">
                <a:latin typeface="+mn-lt"/>
              </a:rPr>
              <a:t>-2 n bit nodes </a:t>
            </a:r>
          </a:p>
          <a:p>
            <a:r>
              <a:rPr lang="en-US" sz="2000" dirty="0">
                <a:latin typeface="+mn-lt"/>
              </a:rPr>
              <a:t>Time:</a:t>
            </a:r>
            <a:r>
              <a:rPr lang="en-US" sz="2000" dirty="0"/>
              <a:t>      </a:t>
            </a:r>
            <a:r>
              <a:rPr lang="en-US" sz="2000" dirty="0">
                <a:latin typeface="+mn-lt"/>
              </a:rPr>
              <a:t>~ h-k leaf + h-k node computations (average)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solidFill>
                  <a:srgbClr val="CC0927"/>
                </a:solidFill>
                <a:latin typeface="+mn-lt"/>
              </a:rPr>
              <a:t>Still: Worst case </a:t>
            </a:r>
            <a:r>
              <a:rPr lang="en-US" sz="2000" b="1" dirty="0">
                <a:solidFill>
                  <a:srgbClr val="CC0927"/>
                </a:solidFill>
                <a:latin typeface="Verdana"/>
              </a:rPr>
              <a:t>2</a:t>
            </a:r>
            <a:r>
              <a:rPr lang="en-US" sz="2000" b="1" baseline="30000" dirty="0">
                <a:solidFill>
                  <a:srgbClr val="CC0927"/>
                </a:solidFill>
                <a:latin typeface="Verdana"/>
              </a:rPr>
              <a:t>h-k</a:t>
            </a:r>
            <a:r>
              <a:rPr lang="en-US" sz="2000" b="1" dirty="0">
                <a:solidFill>
                  <a:srgbClr val="CC0927"/>
                </a:solidFill>
                <a:latin typeface="Verdana"/>
              </a:rPr>
              <a:t>-1 leaf + 2</a:t>
            </a:r>
            <a:r>
              <a:rPr lang="en-US" sz="2000" b="1" baseline="30000" dirty="0">
                <a:solidFill>
                  <a:srgbClr val="CC0927"/>
                </a:solidFill>
                <a:latin typeface="Verdana"/>
              </a:rPr>
              <a:t>h-k</a:t>
            </a:r>
            <a:r>
              <a:rPr lang="en-US" sz="2000" b="1" dirty="0">
                <a:solidFill>
                  <a:srgbClr val="CC0927"/>
                </a:solidFill>
                <a:latin typeface="Verdana"/>
              </a:rPr>
              <a:t>-1-(h-k) node computations!</a:t>
            </a:r>
            <a:endParaRPr lang="en-US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138" y="2734816"/>
            <a:ext cx="8498334" cy="838200"/>
          </a:xfrm>
        </p:spPr>
        <p:txBody>
          <a:bodyPr/>
          <a:lstStyle/>
          <a:p>
            <a:pPr algn="ctr" fontAlgn="ctr">
              <a:spcAft>
                <a:spcPts val="600"/>
              </a:spcAft>
            </a:pPr>
            <a:r>
              <a:rPr lang="en-US" sz="4400" dirty="0"/>
              <a:t>Distribute Computation</a:t>
            </a:r>
            <a:endParaRPr lang="en-US" sz="44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75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Intuition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5521" y="1556793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+mn-lt"/>
              </a:rPr>
              <a:t>Observation</a:t>
            </a:r>
            <a:r>
              <a:rPr lang="en-US" sz="2000" b="1" dirty="0">
                <a:latin typeface="+mn-lt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For every second signature only one leaf computation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Average runtime:</a:t>
            </a:r>
            <a:r>
              <a:rPr lang="pt-BR" sz="2000" dirty="0">
                <a:latin typeface="+mn-lt"/>
              </a:rPr>
              <a:t> ~ h-k leaf + h-k node computations </a:t>
            </a:r>
            <a:endParaRPr lang="en-US" sz="2000" dirty="0">
              <a:latin typeface="+mn-lt"/>
            </a:endParaRP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Idea: Distribute computation to achieve average runtime in worst case.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	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Focus on d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istributing computation of leaves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TreeHash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Updates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74826" y="1484784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TreeHash.init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v,i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000" kern="0" dirty="0">
                <a:latin typeface="+mn-lt"/>
              </a:rPr>
              <a:t>1: Init Stack, N1, N2, j=</a:t>
            </a:r>
            <a:r>
              <a:rPr lang="en-US" sz="2000" kern="0" dirty="0" err="1">
                <a:latin typeface="+mn-lt"/>
              </a:rPr>
              <a:t>i</a:t>
            </a:r>
            <a:r>
              <a:rPr lang="en-US" sz="2000" kern="0" dirty="0">
                <a:latin typeface="+mn-lt"/>
              </a:rPr>
              <a:t>, </a:t>
            </a:r>
            <a:r>
              <a:rPr lang="en-US" sz="2000" kern="0" dirty="0" err="1">
                <a:latin typeface="+mn-lt"/>
              </a:rPr>
              <a:t>j_max</a:t>
            </a:r>
            <a:r>
              <a:rPr lang="en-US" sz="2000" kern="0" dirty="0">
                <a:latin typeface="+mn-lt"/>
              </a:rPr>
              <a:t> =</a:t>
            </a:r>
            <a:r>
              <a:rPr lang="en-US" sz="2000" kern="0" dirty="0"/>
              <a:t> i+2</a:t>
            </a:r>
            <a:r>
              <a:rPr lang="en-US" sz="2000" kern="0" baseline="30000" dirty="0"/>
              <a:t>v</a:t>
            </a:r>
            <a:r>
              <a:rPr lang="en-US" sz="2000" kern="0" dirty="0"/>
              <a:t>-1</a:t>
            </a:r>
            <a:r>
              <a:rPr lang="en-US" sz="2000" kern="0" dirty="0">
                <a:latin typeface="+mn-lt"/>
              </a:rPr>
              <a:t>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2: Exit</a:t>
            </a:r>
          </a:p>
          <a:p>
            <a:pPr marL="179388" lvl="0" indent="-179388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Verdana"/>
            </a:endParaRPr>
          </a:p>
          <a:p>
            <a:pPr marL="179388" lvl="0" indent="-179388" eaLnBrk="0" hangingPunct="0">
              <a:spcBef>
                <a:spcPct val="20000"/>
              </a:spcBef>
              <a:defRPr/>
            </a:pPr>
            <a:r>
              <a:rPr lang="en-US" sz="2000" kern="0" dirty="0" err="1">
                <a:solidFill>
                  <a:srgbClr val="000000"/>
                </a:solidFill>
                <a:latin typeface="Verdana"/>
              </a:rPr>
              <a:t>TreeHash.update</a:t>
            </a:r>
            <a:r>
              <a:rPr lang="en-US" sz="2000" kern="0" dirty="0">
                <a:solidFill>
                  <a:srgbClr val="000000"/>
                </a:solidFill>
                <a:latin typeface="Verdana"/>
              </a:rPr>
              <a:t>()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1: If j &lt;= </a:t>
            </a:r>
            <a:r>
              <a:rPr lang="en-US" sz="2000" kern="0" dirty="0" err="1">
                <a:latin typeface="+mn-lt"/>
              </a:rPr>
              <a:t>j_max</a:t>
            </a:r>
            <a:r>
              <a:rPr lang="en-US" sz="2000" kern="0" dirty="0">
                <a:latin typeface="+mn-lt"/>
              </a:rPr>
              <a:t>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2:	N1 = </a:t>
            </a:r>
            <a:r>
              <a:rPr lang="en-US" sz="2000" kern="0" dirty="0" err="1">
                <a:latin typeface="+mn-lt"/>
              </a:rPr>
              <a:t>LeafCalc</a:t>
            </a:r>
            <a:r>
              <a:rPr lang="en-US" sz="2000" kern="0" dirty="0">
                <a:latin typeface="+mn-lt"/>
              </a:rPr>
              <a:t>(j)</a:t>
            </a:r>
          </a:p>
          <a:p>
            <a:pPr marL="179388" indent="-179388" eaLnBrk="0" hangingPunct="0">
              <a:spcBef>
                <a:spcPct val="20000"/>
              </a:spcBef>
            </a:pPr>
            <a:r>
              <a:rPr lang="en-US" sz="2000" kern="0" dirty="0">
                <a:latin typeface="+mn-lt"/>
              </a:rPr>
              <a:t>3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While N1</a:t>
            </a:r>
            <a:r>
              <a:rPr lang="en-US" sz="2000" kern="0" dirty="0">
                <a:latin typeface="+mn-lt"/>
              </a:rPr>
              <a:t>.</a:t>
            </a:r>
            <a:r>
              <a:rPr lang="en-US" sz="2000" kern="0" dirty="0">
                <a:solidFill>
                  <a:srgbClr val="000000"/>
                </a:solidFill>
                <a:latin typeface="Verdana"/>
              </a:rPr>
              <a:t>level()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==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Stack.top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  <a:r>
              <a:rPr lang="en-US" sz="2000" kern="0" dirty="0">
                <a:latin typeface="+mn-lt"/>
              </a:rPr>
              <a:t>.</a:t>
            </a:r>
            <a:r>
              <a:rPr lang="en-US" sz="2000" kern="0" dirty="0">
                <a:solidFill>
                  <a:srgbClr val="000000"/>
                </a:solidFill>
                <a:latin typeface="Verdana"/>
              </a:rPr>
              <a:t>level()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5:		N2 = Stack.pop()</a:t>
            </a:r>
          </a:p>
          <a:p>
            <a:pPr marL="179388" indent="-179388" eaLnBrk="0" hangingPunct="0">
              <a:spcBef>
                <a:spcPct val="20000"/>
              </a:spcBef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6:		N1 = </a:t>
            </a:r>
            <a:r>
              <a:rPr lang="en-US" sz="2000" kern="0" dirty="0" err="1">
                <a:solidFill>
                  <a:srgbClr val="000000"/>
                </a:solidFill>
                <a:latin typeface="Verdana"/>
              </a:rPr>
              <a:t>ComputeParent</a:t>
            </a:r>
            <a:r>
              <a:rPr lang="en-US" sz="2000" kern="0" dirty="0">
                <a:solidFill>
                  <a:srgbClr val="000000"/>
                </a:solidFill>
                <a:latin typeface="Verdana"/>
              </a:rPr>
              <a:t>( N2, N1 )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7:	</a:t>
            </a:r>
            <a:r>
              <a:rPr lang="en-US" sz="2000" kern="0" dirty="0" err="1">
                <a:latin typeface="+mn-lt"/>
              </a:rPr>
              <a:t>Stack.push</a:t>
            </a:r>
            <a:r>
              <a:rPr lang="en-US" sz="2000" kern="0" dirty="0">
                <a:latin typeface="+mn-lt"/>
              </a:rPr>
              <a:t>(N1)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8: Set j = j+1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</a:rPr>
              <a:t>9: Exit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000" kern="0" dirty="0"/>
              <a:t>  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1774826" y="1844824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1766812" y="2564904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1766812" y="1502202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775521" y="2973161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775521" y="3293693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75718" y="6217558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6096000" y="3212976"/>
            <a:ext cx="3816424" cy="864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leaf</a:t>
            </a:r>
            <a:r>
              <a:rPr lang="de-DE" sz="1800" dirty="0"/>
              <a:t> per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Distribute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Computation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5521" y="155679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+mn-lt"/>
              </a:rPr>
              <a:t>Concept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Run one </a:t>
            </a:r>
            <a:r>
              <a:rPr lang="en-US" sz="2000" dirty="0" err="1">
                <a:latin typeface="+mn-lt"/>
              </a:rPr>
              <a:t>TreeHash</a:t>
            </a:r>
            <a:r>
              <a:rPr lang="en-US" sz="2000" dirty="0">
                <a:latin typeface="+mn-lt"/>
              </a:rPr>
              <a:t> instance per level 0 &lt;= v &lt; h-k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Start computation of next right node on level v when current node becomes part of authentication path.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Use scheduling strategy to guarantee that nodes are finished in time.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Distribute (h-k)/2 updates per signature among all running </a:t>
            </a:r>
            <a:r>
              <a:rPr lang="en-US" sz="2000" dirty="0" err="1">
                <a:latin typeface="+mn-lt"/>
              </a:rPr>
              <a:t>TreeHash</a:t>
            </a:r>
            <a:r>
              <a:rPr lang="en-US" sz="2000" dirty="0">
                <a:latin typeface="+mn-lt"/>
              </a:rPr>
              <a:t> instances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lvl="0">
              <a:defRPr/>
            </a:pPr>
            <a:r>
              <a:rPr lang="en-US" sz="2800" b="1" kern="0" dirty="0">
                <a:latin typeface="+mj-lt"/>
              </a:rPr>
              <a:t>Distribute Computation</a:t>
            </a:r>
            <a:endParaRPr lang="en-US" sz="2000" b="1" kern="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82776" y="1599126"/>
            <a:ext cx="8533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 err="1">
                <a:latin typeface="+mn-lt"/>
              </a:rPr>
              <a:t>Worst</a:t>
            </a:r>
            <a:r>
              <a:rPr lang="de-DE" sz="2000" b="1" dirty="0">
                <a:latin typeface="+mn-lt"/>
              </a:rPr>
              <a:t> Case </a:t>
            </a:r>
            <a:r>
              <a:rPr lang="de-DE" sz="2000" b="1" dirty="0" err="1">
                <a:latin typeface="+mn-lt"/>
              </a:rPr>
              <a:t>Runtime</a:t>
            </a:r>
            <a:endParaRPr lang="de-DE" sz="2000" b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000" dirty="0" err="1">
                <a:latin typeface="+mn-lt"/>
              </a:rPr>
              <a:t>Before</a:t>
            </a:r>
            <a:r>
              <a:rPr lang="de-DE" sz="2000" dirty="0">
                <a:latin typeface="+mn-lt"/>
              </a:rPr>
              <a:t>:</a:t>
            </a:r>
            <a:br>
              <a:rPr lang="de-DE" sz="2000" dirty="0">
                <a:latin typeface="+mn-lt"/>
              </a:rPr>
            </a:br>
            <a:r>
              <a:rPr lang="en-US" sz="2000" dirty="0">
                <a:solidFill>
                  <a:srgbClr val="CC0927"/>
                </a:solidFill>
                <a:latin typeface="+mn-lt"/>
              </a:rPr>
              <a:t>2</a:t>
            </a:r>
            <a:r>
              <a:rPr lang="en-US" sz="2000" baseline="30000" dirty="0">
                <a:solidFill>
                  <a:srgbClr val="CC0927"/>
                </a:solidFill>
                <a:latin typeface="+mn-lt"/>
              </a:rPr>
              <a:t>h-k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-1 leaf </a:t>
            </a:r>
            <a:r>
              <a:rPr lang="en-US" sz="2000" dirty="0">
                <a:latin typeface="+mn-lt"/>
              </a:rPr>
              <a:t>and 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2</a:t>
            </a:r>
            <a:r>
              <a:rPr lang="en-US" sz="2000" baseline="30000" dirty="0">
                <a:solidFill>
                  <a:srgbClr val="CC0927"/>
                </a:solidFill>
                <a:latin typeface="+mn-lt"/>
              </a:rPr>
              <a:t>h-k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-1-(h-k)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CC0927"/>
                </a:solidFill>
                <a:latin typeface="+mn-lt"/>
              </a:rPr>
              <a:t>node</a:t>
            </a:r>
            <a:r>
              <a:rPr lang="en-US" sz="2000" dirty="0">
                <a:latin typeface="+mn-lt"/>
              </a:rPr>
              <a:t> computations.</a:t>
            </a:r>
          </a:p>
          <a:p>
            <a:pPr>
              <a:spcAft>
                <a:spcPts val="1200"/>
              </a:spcAft>
            </a:pPr>
            <a:r>
              <a:rPr lang="de-DE" sz="2000" dirty="0" err="1">
                <a:latin typeface="+mn-lt"/>
              </a:rPr>
              <a:t>With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distributed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computation</a:t>
            </a:r>
            <a:r>
              <a:rPr lang="de-DE" sz="2000" dirty="0">
                <a:latin typeface="+mn-lt"/>
              </a:rPr>
              <a:t>:</a:t>
            </a:r>
            <a:br>
              <a:rPr lang="de-DE" sz="2000" dirty="0">
                <a:latin typeface="+mn-lt"/>
              </a:rPr>
            </a:br>
            <a:r>
              <a:rPr lang="en-US" sz="2000" dirty="0">
                <a:solidFill>
                  <a:srgbClr val="008000"/>
                </a:solidFill>
                <a:latin typeface="+mn-lt"/>
              </a:rPr>
              <a:t>(h-k)/2 + 1 leaf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3(h-k-1)/2 + 1 node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computations.</a:t>
            </a:r>
          </a:p>
          <a:p>
            <a:pPr>
              <a:spcAft>
                <a:spcPts val="1200"/>
              </a:spcAft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Add. Storage</a:t>
            </a:r>
            <a:br>
              <a:rPr lang="en-US" sz="2000" dirty="0">
                <a:solidFill>
                  <a:srgbClr val="000000"/>
                </a:solidFill>
                <a:latin typeface="+mn-lt"/>
              </a:rPr>
            </a:br>
            <a:r>
              <a:rPr lang="en-US" sz="2000" dirty="0">
                <a:solidFill>
                  <a:srgbClr val="000000"/>
                </a:solidFill>
                <a:latin typeface="+mn-lt"/>
              </a:rPr>
              <a:t>   Single stack of size h-k nodes for all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TreeHash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instances.</a:t>
            </a:r>
            <a:br>
              <a:rPr lang="en-US" sz="2000" dirty="0">
                <a:solidFill>
                  <a:srgbClr val="000000"/>
                </a:solidFill>
                <a:latin typeface="+mn-lt"/>
              </a:rPr>
            </a:br>
            <a:r>
              <a:rPr lang="en-US" sz="2000" dirty="0">
                <a:solidFill>
                  <a:srgbClr val="000000"/>
                </a:solidFill>
                <a:latin typeface="+mn-lt"/>
              </a:rPr>
              <a:t>+ One node per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TreeHash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instance.</a:t>
            </a:r>
            <a:br>
              <a:rPr lang="en-US" sz="2000" dirty="0">
                <a:solidFill>
                  <a:srgbClr val="000000"/>
                </a:solidFill>
                <a:latin typeface="+mn-lt"/>
              </a:rPr>
            </a:br>
            <a:r>
              <a:rPr lang="en-US" sz="2000" dirty="0">
                <a:solidFill>
                  <a:srgbClr val="000000"/>
                </a:solidFill>
                <a:latin typeface="+mn-lt"/>
              </a:rPr>
              <a:t>= 2(h-k) nodes</a:t>
            </a:r>
            <a:endParaRPr lang="de-DE" sz="2000" dirty="0">
              <a:latin typeface="+mn-lt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882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lvl="0">
              <a:defRPr/>
            </a:pPr>
            <a:r>
              <a:rPr lang="en-US" sz="2800" b="1" kern="0" dirty="0">
                <a:latin typeface="+mj-lt"/>
              </a:rPr>
              <a:t>BDS Performance</a:t>
            </a:r>
            <a:endParaRPr lang="en-US" sz="2000" b="1" kern="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82776" y="1628801"/>
            <a:ext cx="85337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latin typeface="+mn-lt"/>
              </a:rPr>
              <a:t>Storage: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+mn-lt"/>
              </a:rPr>
              <a:t>                                                  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latin typeface="+mn-lt"/>
              </a:rPr>
              <a:t> bit nodes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+mn-lt"/>
              </a:rPr>
              <a:t>                   </a:t>
            </a:r>
            <a:endParaRPr lang="en-US" sz="2000" dirty="0">
              <a:latin typeface="+mn-lt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+mn-lt"/>
              </a:rPr>
              <a:t>Runtime: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)/2+1 </a:t>
            </a:r>
            <a:r>
              <a:rPr lang="en-US" sz="2000" dirty="0">
                <a:latin typeface="+mn-lt"/>
              </a:rPr>
              <a:t>leaf and </a:t>
            </a:r>
            <a:br>
              <a:rPr lang="en-US" sz="2000" dirty="0">
                <a:latin typeface="+mn-lt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−1)/2+1 </a:t>
            </a:r>
            <a:r>
              <a:rPr lang="en-US" sz="2000" dirty="0">
                <a:latin typeface="+mn-lt"/>
              </a:rPr>
              <a:t>node computations.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+mn-lt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017671" y="2014350"/>
          <a:ext cx="2952329" cy="96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320480" imgH="431640" progId="Equation.3">
                  <p:embed/>
                </p:oleObj>
              </mc:Choice>
              <mc:Fallback>
                <p:oleObj name="Formel" r:id="rId2" imgW="1320480" imgH="4316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671" y="2014350"/>
                        <a:ext cx="2952329" cy="965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Hash-based Signatures  </vt:lpstr>
      <vt:lpstr>Hash-based Signature Schemes [Mer89]</vt:lpstr>
      <vt:lpstr>RSA – DSA – EC-DSA...</vt:lpstr>
      <vt:lpstr>Hash function families</vt:lpstr>
      <vt:lpstr>(Hash) function families (aka. keyed functions)</vt:lpstr>
      <vt:lpstr>One-wayness</vt:lpstr>
      <vt:lpstr>Collision resistance</vt:lpstr>
      <vt:lpstr>Second-preimage resistance</vt:lpstr>
      <vt:lpstr>Undetectability</vt:lpstr>
      <vt:lpstr>Pseudorandomness</vt:lpstr>
      <vt:lpstr>Generic security </vt:lpstr>
      <vt:lpstr>Generic Security - OWF</vt:lpstr>
      <vt:lpstr>Generic Security - OWF</vt:lpstr>
      <vt:lpstr>Generic Security</vt:lpstr>
      <vt:lpstr>Hash-function properties </vt:lpstr>
      <vt:lpstr>Attacks on Hash Functions</vt:lpstr>
      <vt:lpstr>PowerPoint Presentation</vt:lpstr>
      <vt:lpstr>Lamport-Diffie OTS [Lam79]</vt:lpstr>
      <vt:lpstr>    EUF-CMA for OTS</vt:lpstr>
      <vt:lpstr>Security</vt:lpstr>
      <vt:lpstr>Merkle’s Hash-based Signatures</vt:lpstr>
      <vt:lpstr>Security</vt:lpstr>
      <vt:lpstr>Winternitz-OTS</vt:lpstr>
      <vt:lpstr>Recap LD-OTS [Lam79]</vt:lpstr>
      <vt:lpstr>LD-OTS in MSS</vt:lpstr>
      <vt:lpstr>Trivial Optimization</vt:lpstr>
      <vt:lpstr>Optimized LD-OTS in MSS</vt:lpstr>
      <vt:lpstr>Let‘s sort this</vt:lpstr>
      <vt:lpstr>Optimized LD-OTS</vt:lpstr>
      <vt:lpstr>Function chains</vt:lpstr>
      <vt:lpstr>WOTS </vt:lpstr>
      <vt:lpstr>WOTS Signature generation</vt:lpstr>
      <vt:lpstr>WOTS Signature Verification</vt:lpstr>
      <vt:lpstr>WOTS Function Chains</vt:lpstr>
      <vt:lpstr>WOTS Security</vt:lpstr>
      <vt:lpstr>XMSS</vt:lpstr>
      <vt:lpstr>XMSS</vt:lpstr>
      <vt:lpstr>Multi-Tree XMSS</vt:lpstr>
      <vt:lpstr>Multi-target attacks</vt:lpstr>
      <vt:lpstr>Multi-target attacks</vt:lpstr>
      <vt:lpstr>Multi-target attacks: Mitigation</vt:lpstr>
      <vt:lpstr>Multi-target attacks: Mitigation</vt:lpstr>
      <vt:lpstr>New intermediate abstraction:  Tweakable Hash Function</vt:lpstr>
      <vt:lpstr>XMSS in practice</vt:lpstr>
      <vt:lpstr>RFC 8391 -- XMSS: eXtended Merkle Signature Scheme</vt:lpstr>
      <vt:lpstr>PowerPoint Presentation</vt:lpstr>
      <vt:lpstr>The LMS proposal</vt:lpstr>
      <vt:lpstr>Instantiating the tweakable hash  (for SHA2)</vt:lpstr>
      <vt:lpstr>Instantiating the tweakable hash</vt:lpstr>
      <vt:lpstr>Machine-Checked Security for XMSS as in RFC 8391 and SPHINCS+. (Barbosa, Dupressoir, Grégoire, Hülsing, Meijers, Strub. CRYPTO 2023)</vt:lpstr>
      <vt:lpstr>SPHINCS</vt:lpstr>
      <vt:lpstr>About the statefulness</vt:lpstr>
      <vt:lpstr>PowerPoint Presentation</vt:lpstr>
      <vt:lpstr>Stateless hash-based signatures [NY89,Gol87,Gol04]</vt:lpstr>
      <vt:lpstr>SPHINCS [BHH+15] </vt:lpstr>
      <vt:lpstr>PowerPoint Presentation</vt:lpstr>
      <vt:lpstr>Recap LD-OTS</vt:lpstr>
      <vt:lpstr>HORS [RR02]</vt:lpstr>
      <vt:lpstr>HORS mapping function</vt:lpstr>
      <vt:lpstr>HORS</vt:lpstr>
      <vt:lpstr>HORS Security</vt:lpstr>
      <vt:lpstr>PowerPoint Presentation</vt:lpstr>
      <vt:lpstr>HORST</vt:lpstr>
      <vt:lpstr>SPHINCS</vt:lpstr>
      <vt:lpstr>SPHINCS+ </vt:lpstr>
      <vt:lpstr>SPHINCS+ (coming SLH-DSA)</vt:lpstr>
      <vt:lpstr>PowerPoint Presentation</vt:lpstr>
      <vt:lpstr>FORS (Forest of random subsets)</vt:lpstr>
      <vt:lpstr>Verifiable index selection  (and optionally non-deterministic randomness)</vt:lpstr>
      <vt:lpstr>Verifiable index selection</vt:lpstr>
      <vt:lpstr>Instantiations  (after second round tweaks)</vt:lpstr>
      <vt:lpstr>Instantiations (small vs fast)</vt:lpstr>
      <vt:lpstr>Hash-based Signatures in NIST „Competition“</vt:lpstr>
      <vt:lpstr>PowerPoint Presentation</vt:lpstr>
      <vt:lpstr>Conclusion</vt:lpstr>
      <vt:lpstr>PowerPoint Presentation</vt:lpstr>
      <vt:lpstr>Authentication path computation</vt:lpstr>
      <vt:lpstr>TreeHash (Mer89)</vt:lpstr>
      <vt:lpstr>TreeHash</vt:lpstr>
      <vt:lpstr>TreeHash</vt:lpstr>
      <vt:lpstr>TreeHash</vt:lpstr>
      <vt:lpstr>PowerPoint Presentation</vt:lpstr>
      <vt:lpstr>The BDS Algorithm [BDS08]</vt:lpstr>
      <vt:lpstr>PowerPoint Presentation</vt:lpstr>
      <vt:lpstr>Use a State</vt:lpstr>
      <vt:lpstr>Authentication Paths</vt:lpstr>
      <vt:lpstr>PowerPoint Presentation</vt:lpstr>
      <vt:lpstr>PowerPoint Presentation</vt:lpstr>
      <vt:lpstr>Computing Left Nodes</vt:lpstr>
      <vt:lpstr>PowerPoint Presentation</vt:lpstr>
      <vt:lpstr>PowerPoint Presentation</vt:lpstr>
      <vt:lpstr>Distribute Computation</vt:lpstr>
      <vt:lpstr>PowerPoint Presentation</vt:lpstr>
      <vt:lpstr>TreeHash with Updates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130</cp:revision>
  <dcterms:created xsi:type="dcterms:W3CDTF">2024-03-11T11:57:19Z</dcterms:created>
  <dcterms:modified xsi:type="dcterms:W3CDTF">2024-03-13T16:07:02Z</dcterms:modified>
</cp:coreProperties>
</file>