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</p:sldMasterIdLst>
  <p:notesMasterIdLst>
    <p:notesMasterId r:id="rId52"/>
  </p:notesMasterIdLst>
  <p:sldIdLst>
    <p:sldId id="256" r:id="rId4"/>
    <p:sldId id="314" r:id="rId5"/>
    <p:sldId id="386" r:id="rId6"/>
    <p:sldId id="360" r:id="rId7"/>
    <p:sldId id="324" r:id="rId8"/>
    <p:sldId id="272" r:id="rId9"/>
    <p:sldId id="387" r:id="rId10"/>
    <p:sldId id="274" r:id="rId11"/>
    <p:sldId id="339" r:id="rId12"/>
    <p:sldId id="367" r:id="rId13"/>
    <p:sldId id="368" r:id="rId14"/>
    <p:sldId id="348" r:id="rId15"/>
    <p:sldId id="388" r:id="rId16"/>
    <p:sldId id="309" r:id="rId17"/>
    <p:sldId id="389" r:id="rId18"/>
    <p:sldId id="390" r:id="rId19"/>
    <p:sldId id="391" r:id="rId20"/>
    <p:sldId id="392" r:id="rId21"/>
    <p:sldId id="396" r:id="rId22"/>
    <p:sldId id="393" r:id="rId23"/>
    <p:sldId id="394" r:id="rId24"/>
    <p:sldId id="395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7" r:id="rId35"/>
    <p:sldId id="410" r:id="rId36"/>
    <p:sldId id="412" r:id="rId37"/>
    <p:sldId id="413" r:id="rId38"/>
    <p:sldId id="414" r:id="rId39"/>
    <p:sldId id="415" r:id="rId40"/>
    <p:sldId id="417" r:id="rId41"/>
    <p:sldId id="418" r:id="rId42"/>
    <p:sldId id="419" r:id="rId43"/>
    <p:sldId id="416" r:id="rId44"/>
    <p:sldId id="420" r:id="rId45"/>
    <p:sldId id="421" r:id="rId46"/>
    <p:sldId id="422" r:id="rId47"/>
    <p:sldId id="424" r:id="rId48"/>
    <p:sldId id="423" r:id="rId49"/>
    <p:sldId id="425" r:id="rId50"/>
    <p:sldId id="40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A91B5-0DE8-2EBE-05E6-10E0324DA6D6}" v="68" dt="2024-04-16T09:09:13.870"/>
    <p1510:client id="{E9CE8C54-25C2-02BE-B053-4BCD825E8D24}" v="4555" dt="2024-04-15T15:21:39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D4E1-5F00-416E-BE43-5ED77218EFE4}" type="datetimeFigureOut"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F6198-A216-4A53-8B77-EC29748CBC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4788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2797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3/246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Fiat-Shamir with Aborts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Andreas </a:t>
            </a:r>
            <a:r>
              <a:rPr lang="en-US" dirty="0" err="1">
                <a:cs typeface="Calibri"/>
              </a:rPr>
              <a:t>Hülsing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Eindhoven University of Technology &amp; </a:t>
            </a:r>
            <a:r>
              <a:rPr lang="en-US" dirty="0" err="1">
                <a:cs typeface="Calibri"/>
              </a:rPr>
              <a:t>SandboxAQ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5281-F6FE-6350-EDE4-B36B2E98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Security  - Soundness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2E55-E2AD-9030-7F18-CF9FE3191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Special soundness: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Given valid ((w, c, z), (w, c', z')) we have (in </a:t>
            </a:r>
            <a:r>
              <a:rPr lang="en-US" dirty="0" err="1">
                <a:ea typeface="Calibri"/>
                <a:cs typeface="Calibri"/>
              </a:rPr>
              <a:t>Z</a:t>
            </a:r>
            <a:r>
              <a:rPr lang="en-US" baseline="-25000" dirty="0" err="1">
                <a:ea typeface="Calibri"/>
                <a:cs typeface="Calibri"/>
              </a:rPr>
              <a:t>q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z - z' = (r + </a:t>
            </a:r>
            <a:r>
              <a:rPr lang="en-US" dirty="0" err="1">
                <a:ea typeface="Calibri"/>
                <a:cs typeface="Calibri"/>
              </a:rPr>
              <a:t>sc</a:t>
            </a:r>
            <a:r>
              <a:rPr lang="en-US" dirty="0">
                <a:ea typeface="Calibri"/>
                <a:cs typeface="Calibri"/>
              </a:rPr>
              <a:t>) - (r + </a:t>
            </a:r>
            <a:r>
              <a:rPr lang="en-US" dirty="0" err="1">
                <a:ea typeface="Calibri"/>
                <a:cs typeface="Calibri"/>
              </a:rPr>
              <a:t>sc</a:t>
            </a:r>
            <a:r>
              <a:rPr lang="en-US" dirty="0">
                <a:ea typeface="Calibri"/>
                <a:cs typeface="Calibri"/>
              </a:rPr>
              <a:t>') = s(c-c')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and so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(z-z')(c-c')</a:t>
            </a:r>
            <a:r>
              <a:rPr lang="en-US" baseline="30000" dirty="0">
                <a:ea typeface="Calibri"/>
                <a:cs typeface="Calibri"/>
              </a:rPr>
              <a:t>-1</a:t>
            </a:r>
            <a:r>
              <a:rPr lang="en-US" dirty="0">
                <a:ea typeface="Calibri"/>
                <a:cs typeface="Calibri"/>
              </a:rPr>
              <a:t> = s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Soundness: </a:t>
            </a:r>
          </a:p>
          <a:p>
            <a:r>
              <a:rPr lang="en-US" dirty="0">
                <a:ea typeface="Calibri"/>
                <a:cs typeface="Calibri"/>
              </a:rPr>
              <a:t>Rewinding – If A has better than 1/q chance of winning per w, they must be able to respond to more than one c.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7415A-3C94-0738-AF3E-8E8D240C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DE8A9-130D-6875-50C7-B49CF6F2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7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5281-F6FE-6350-EDE4-B36B2E98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Security  - HVZK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99F0E-3CE7-5462-7CD8-5A8DC089C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4649"/>
            <a:ext cx="4193486" cy="1734266"/>
          </a:xfrm>
        </p:spPr>
        <p:txBody>
          <a:bodyPr>
            <a:normAutofit/>
          </a:bodyPr>
          <a:lstStyle/>
          <a:p>
            <a:endParaRPr lang="en-US" sz="2800" b="0" dirty="0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ZKSim</a:t>
            </a:r>
            <a:r>
              <a:rPr lang="en-US" dirty="0">
                <a:ea typeface="Calibri"/>
                <a:cs typeface="Calibri"/>
              </a:rPr>
              <a:t>(pk = t = </a:t>
            </a:r>
            <a:r>
              <a:rPr lang="en-US" err="1">
                <a:ea typeface="Calibri"/>
                <a:cs typeface="Calibri"/>
              </a:rPr>
              <a:t>q</a:t>
            </a:r>
            <a:r>
              <a:rPr lang="en-US" baseline="30000" err="1">
                <a:ea typeface="Calibri"/>
                <a:cs typeface="Calibri"/>
              </a:rPr>
              <a:t>s</a:t>
            </a:r>
            <a:r>
              <a:rPr lang="en-US" dirty="0">
                <a:ea typeface="Calibri"/>
                <a:cs typeface="Calibri"/>
              </a:rPr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2E55-E2AD-9030-7F18-CF9FE3191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8915"/>
            <a:ext cx="5157787" cy="2760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c &lt;-</a:t>
            </a:r>
            <a:r>
              <a:rPr lang="en-US" baseline="-25000" dirty="0"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</a:t>
            </a:r>
            <a:r>
              <a:rPr lang="en-US" baseline="-25000" err="1">
                <a:ea typeface="Calibri"/>
                <a:cs typeface="Calibri"/>
              </a:rPr>
              <a:t>q</a:t>
            </a:r>
            <a:endParaRPr lang="en-US" baseline="-250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z &lt;-</a:t>
            </a:r>
            <a:r>
              <a:rPr lang="en-US" baseline="-25000" dirty="0"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</a:t>
            </a:r>
            <a:r>
              <a:rPr lang="en-US" baseline="-25000" err="1">
                <a:ea typeface="Calibri"/>
                <a:cs typeface="Calibri"/>
              </a:rPr>
              <a:t>q</a:t>
            </a:r>
            <a:endParaRPr lang="en-US" baseline="-250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w &lt;- </a:t>
            </a:r>
            <a:r>
              <a:rPr lang="en-US" err="1">
                <a:ea typeface="Calibri"/>
                <a:cs typeface="Calibri"/>
              </a:rPr>
              <a:t>g</a:t>
            </a:r>
            <a:r>
              <a:rPr lang="en-US" baseline="30000" err="1">
                <a:ea typeface="Calibri"/>
                <a:cs typeface="Calibri"/>
              </a:rPr>
              <a:t>z</a:t>
            </a:r>
            <a:r>
              <a:rPr lang="en-US" err="1">
                <a:ea typeface="Calibri"/>
                <a:cs typeface="Calibri"/>
              </a:rPr>
              <a:t>t</a:t>
            </a:r>
            <a:r>
              <a:rPr lang="en-US" baseline="30000" dirty="0">
                <a:ea typeface="Calibri"/>
                <a:cs typeface="Calibri"/>
              </a:rPr>
              <a:t>-c</a:t>
            </a: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Output(w, c, z)</a:t>
            </a:r>
          </a:p>
          <a:p>
            <a:pPr marL="0" indent="0">
              <a:buNone/>
            </a:pPr>
            <a:endParaRPr lang="en-US" baseline="30000" dirty="0">
              <a:ea typeface="Calibri"/>
              <a:cs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C415DD-476B-CCE6-76B7-80267C2D2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05004"/>
            <a:ext cx="5183188" cy="823912"/>
          </a:xfrm>
        </p:spPr>
        <p:txBody>
          <a:bodyPr>
            <a:normAutofit/>
          </a:bodyPr>
          <a:lstStyle/>
          <a:p>
            <a:r>
              <a:rPr lang="en-US" sz="2600" dirty="0">
                <a:ea typeface="Calibri"/>
                <a:cs typeface="Calibri"/>
              </a:rPr>
              <a:t>Trans(</a:t>
            </a:r>
            <a:r>
              <a:rPr lang="en-US" sz="2600" dirty="0" err="1">
                <a:ea typeface="Calibri"/>
                <a:cs typeface="Calibri"/>
              </a:rPr>
              <a:t>sk</a:t>
            </a:r>
            <a:r>
              <a:rPr lang="en-US" sz="2600" dirty="0">
                <a:ea typeface="Calibri"/>
                <a:cs typeface="Calibri"/>
              </a:rPr>
              <a:t> = s):</a:t>
            </a:r>
            <a:endParaRPr lang="en-US" sz="2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9B5DFF-4BAA-A6DC-C99A-9EC46D0CC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15"/>
            <a:ext cx="5183188" cy="27607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r  &lt;-</a:t>
            </a:r>
            <a:r>
              <a:rPr lang="en-US" baseline="-25000" dirty="0"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</a:t>
            </a:r>
            <a:r>
              <a:rPr lang="en-US" baseline="-25000" err="1">
                <a:ea typeface="Calibri"/>
                <a:cs typeface="Calibri"/>
              </a:rPr>
              <a:t>q</a:t>
            </a:r>
            <a:endParaRPr lang="en-US" baseline="-250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w &lt;-  g</a:t>
            </a:r>
            <a:r>
              <a:rPr lang="en-US" baseline="30000" dirty="0">
                <a:ea typeface="Calibri"/>
                <a:cs typeface="Calibri"/>
              </a:rPr>
              <a:t>r</a:t>
            </a: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c  &lt;-</a:t>
            </a:r>
            <a:r>
              <a:rPr lang="en-US" baseline="-25000" dirty="0"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Z</a:t>
            </a:r>
            <a:r>
              <a:rPr lang="en-US" baseline="-25000" err="1">
                <a:ea typeface="Calibri"/>
                <a:cs typeface="Calibri"/>
              </a:rPr>
              <a:t>q</a:t>
            </a:r>
            <a:endParaRPr lang="en-US" baseline="-250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z  &lt;- r + </a:t>
            </a:r>
            <a:r>
              <a:rPr lang="en-US" err="1">
                <a:ea typeface="Calibri"/>
                <a:cs typeface="Calibri"/>
              </a:rPr>
              <a:t>sc</a:t>
            </a:r>
            <a:r>
              <a:rPr lang="en-US" dirty="0">
                <a:ea typeface="Calibri"/>
                <a:cs typeface="Calibri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Output(w, c, z)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77AAF-867D-9A92-3601-BD44AC8E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51C85-5DF3-EB06-1EEA-E0F2305E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7DFE1-8F5C-CD09-F68C-7EF4BCF38378}"/>
              </a:ext>
            </a:extLst>
          </p:cNvPr>
          <p:cNvSpPr txBox="1"/>
          <p:nvPr/>
        </p:nvSpPr>
        <p:spPr>
          <a:xfrm>
            <a:off x="842920" y="1679097"/>
            <a:ext cx="8166212" cy="940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600" dirty="0">
                <a:ea typeface="Calibri"/>
                <a:cs typeface="Calibri"/>
              </a:rPr>
              <a:t>[Recall verify checks </a:t>
            </a:r>
            <a:r>
              <a:rPr lang="en-US" sz="2600" dirty="0" err="1">
                <a:ea typeface="Calibri"/>
                <a:cs typeface="Calibri"/>
              </a:rPr>
              <a:t>g</a:t>
            </a:r>
            <a:r>
              <a:rPr lang="en-US" sz="2600" baseline="30000" dirty="0" err="1">
                <a:ea typeface="Calibri"/>
                <a:cs typeface="Calibri"/>
              </a:rPr>
              <a:t>z</a:t>
            </a:r>
            <a:r>
              <a:rPr lang="en-US" sz="2600" dirty="0" err="1">
                <a:ea typeface="Calibri"/>
                <a:cs typeface="Calibri"/>
              </a:rPr>
              <a:t>t</a:t>
            </a:r>
            <a:r>
              <a:rPr lang="en-US" sz="2600" baseline="30000" dirty="0">
                <a:latin typeface="26"/>
                <a:ea typeface="Calibri"/>
                <a:cs typeface="Calibri"/>
              </a:rPr>
              <a:t>-c </a:t>
            </a:r>
            <a:r>
              <a:rPr lang="en-US" sz="2600" dirty="0">
                <a:ea typeface="Calibri"/>
                <a:cs typeface="Calibri"/>
              </a:rPr>
              <a:t>= w]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600" dirty="0">
                <a:ea typeface="Calibri"/>
                <a:cs typeface="Calibri"/>
              </a:rPr>
              <a:t>Trick: Transcript does not enforce 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9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9924-2E96-A220-BD02-DBBC04A9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ea typeface="+mj-lt"/>
                <a:cs typeface="+mj-lt"/>
              </a:rPr>
              <a:t>Fiat-Shamir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7871259-76F9-5E51-B14A-9DA21D128363}"/>
              </a:ext>
            </a:extLst>
          </p:cNvPr>
          <p:cNvGrpSpPr/>
          <p:nvPr/>
        </p:nvGrpSpPr>
        <p:grpSpPr>
          <a:xfrm>
            <a:off x="622977" y="2564526"/>
            <a:ext cx="4371858" cy="2148692"/>
            <a:chOff x="7096605" y="4452668"/>
            <a:chExt cx="4371858" cy="214869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D74596C-0FAF-1881-E651-796C54DA0E41}"/>
                </a:ext>
              </a:extLst>
            </p:cNvPr>
            <p:cNvGrpSpPr/>
            <p:nvPr/>
          </p:nvGrpSpPr>
          <p:grpSpPr>
            <a:xfrm>
              <a:off x="7097632" y="4454881"/>
              <a:ext cx="4370831" cy="2146479"/>
              <a:chOff x="6329536" y="4576801"/>
              <a:chExt cx="4370831" cy="214647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A547D3F-F867-A05E-D466-A551884B127B}"/>
                  </a:ext>
                </a:extLst>
              </p:cNvPr>
              <p:cNvGrpSpPr/>
              <p:nvPr/>
            </p:nvGrpSpPr>
            <p:grpSpPr>
              <a:xfrm>
                <a:off x="7132992" y="4612847"/>
                <a:ext cx="3530365" cy="2110433"/>
                <a:chOff x="1482000" y="1637999"/>
                <a:chExt cx="6411027" cy="3566867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A7182E2-DB67-63C5-C41F-7B6D12B40CAA}"/>
                    </a:ext>
                  </a:extLst>
                </p:cNvPr>
                <p:cNvSpPr txBox="1"/>
                <p:nvPr/>
              </p:nvSpPr>
              <p:spPr>
                <a:xfrm>
                  <a:off x="1482000" y="1637999"/>
                  <a:ext cx="2267999" cy="780266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nl-NL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 b="1" u="sng">
                      <a:cs typeface="Calibri"/>
                    </a:rPr>
                    <a:t>Prover P (</a:t>
                  </a:r>
                  <a:r>
                    <a:rPr lang="en-US" sz="1050" b="1" u="sng" err="1">
                      <a:cs typeface="Calibri"/>
                    </a:rPr>
                    <a:t>sk</a:t>
                  </a:r>
                  <a:r>
                    <a:rPr lang="en-US" sz="1050" b="1" u="sng">
                      <a:cs typeface="Calibri"/>
                    </a:rPr>
                    <a:t>)</a:t>
                  </a:r>
                  <a:endParaRPr lang="en-US" sz="1050" b="1" u="sng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B4014FE-72B2-F750-5A0B-004794247300}"/>
                    </a:ext>
                  </a:extLst>
                </p:cNvPr>
                <p:cNvSpPr txBox="1"/>
                <p:nvPr/>
              </p:nvSpPr>
              <p:spPr>
                <a:xfrm>
                  <a:off x="5624497" y="1637999"/>
                  <a:ext cx="2268000" cy="780265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nl-NL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 b="1" u="sng">
                      <a:cs typeface="Calibri"/>
                    </a:rPr>
                    <a:t>Verifier V (pk)</a:t>
                  </a:r>
                  <a:endParaRPr lang="en-US" sz="1050" b="1" u="sng"/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6254CE8-7033-53E5-7EEF-FA42B362B9BB}"/>
                    </a:ext>
                  </a:extLst>
                </p:cNvPr>
                <p:cNvCxnSpPr/>
                <p:nvPr/>
              </p:nvCxnSpPr>
              <p:spPr>
                <a:xfrm>
                  <a:off x="3786900" y="2649899"/>
                  <a:ext cx="1593831" cy="511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7D775BED-D7E4-3620-7150-12252B1C52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88098" y="3440638"/>
                  <a:ext cx="1540735" cy="923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068960BD-DDB2-1E13-9DB3-E351044C48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11283" y="4263900"/>
                  <a:ext cx="1558185" cy="739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697ADA3-04F2-8CE0-3B32-2EDA091FCD2A}"/>
                    </a:ext>
                  </a:extLst>
                </p:cNvPr>
                <p:cNvSpPr txBox="1"/>
                <p:nvPr/>
              </p:nvSpPr>
              <p:spPr>
                <a:xfrm>
                  <a:off x="4366669" y="2205395"/>
                  <a:ext cx="426000" cy="49416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nl-NL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 dirty="0">
                      <a:ea typeface="Calibri"/>
                      <a:cs typeface="Calibri"/>
                    </a:rPr>
                    <a:t>w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59F4273-DF13-D86C-0A35-A449521272A0}"/>
                    </a:ext>
                  </a:extLst>
                </p:cNvPr>
                <p:cNvSpPr txBox="1"/>
                <p:nvPr/>
              </p:nvSpPr>
              <p:spPr>
                <a:xfrm>
                  <a:off x="4403246" y="2980162"/>
                  <a:ext cx="426000" cy="49416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nl-NL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>
                      <a:cs typeface="Calibri"/>
                    </a:rPr>
                    <a:t>c</a:t>
                  </a:r>
                  <a:endParaRPr lang="en-US" sz="105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CC017BD-3BF1-F241-E139-BD613A582C64}"/>
                    </a:ext>
                  </a:extLst>
                </p:cNvPr>
                <p:cNvSpPr txBox="1"/>
                <p:nvPr/>
              </p:nvSpPr>
              <p:spPr>
                <a:xfrm>
                  <a:off x="4403246" y="3854817"/>
                  <a:ext cx="426000" cy="49416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nl-NL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>
                      <a:cs typeface="Calibri"/>
                    </a:rPr>
                    <a:t>z</a:t>
                  </a:r>
                  <a:endParaRPr lang="en-US" sz="105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4BAC1D6-EB8F-F089-22D6-BEC9A6EA1223}"/>
                    </a:ext>
                  </a:extLst>
                </p:cNvPr>
                <p:cNvSpPr txBox="1"/>
                <p:nvPr/>
              </p:nvSpPr>
              <p:spPr>
                <a:xfrm>
                  <a:off x="1530742" y="2312972"/>
                  <a:ext cx="1996035" cy="676231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dirty="0">
                      <a:ea typeface="Calibri"/>
                      <a:cs typeface="Calibri"/>
                    </a:rPr>
                    <a:t>w &lt;- Commit(</a:t>
                  </a:r>
                  <a:r>
                    <a:rPr lang="en-US" sz="1000" err="1">
                      <a:ea typeface="Calibri"/>
                      <a:cs typeface="Calibri"/>
                    </a:rPr>
                    <a:t>sk</a:t>
                  </a:r>
                  <a:r>
                    <a:rPr lang="en-US" sz="1000" dirty="0">
                      <a:ea typeface="Calibri"/>
                      <a:cs typeface="Calibri"/>
                    </a:rPr>
                    <a:t>)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2BD7457-7E2E-F30C-E908-9011C2BE0760}"/>
                    </a:ext>
                  </a:extLst>
                </p:cNvPr>
                <p:cNvSpPr txBox="1"/>
                <p:nvPr/>
              </p:nvSpPr>
              <p:spPr>
                <a:xfrm>
                  <a:off x="5593541" y="3122175"/>
                  <a:ext cx="1807220" cy="676230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dirty="0">
                      <a:ea typeface="Calibri"/>
                      <a:cs typeface="Calibri"/>
                    </a:rPr>
                    <a:t>c &lt;-</a:t>
                  </a:r>
                  <a:r>
                    <a:rPr lang="en-US" sz="1000" baseline="-25000" dirty="0">
                      <a:ea typeface="Calibri"/>
                      <a:cs typeface="Calibri"/>
                    </a:rPr>
                    <a:t>R</a:t>
                  </a:r>
                  <a:r>
                    <a:rPr lang="en-US" sz="1000" dirty="0">
                      <a:ea typeface="Calibri"/>
                      <a:cs typeface="Calibri"/>
                    </a:rPr>
                    <a:t> </a:t>
                  </a:r>
                  <a:r>
                    <a:rPr lang="en-US" sz="1000" err="1">
                      <a:ea typeface="Calibri"/>
                      <a:cs typeface="Calibri"/>
                    </a:rPr>
                    <a:t>CSpace</a:t>
                  </a:r>
                  <a:endParaRPr lang="en-US" sz="1000">
                    <a:ea typeface="Calibri"/>
                    <a:cs typeface="Calibri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3B09405-7C2D-926D-6DE0-2F28FABC3A93}"/>
                    </a:ext>
                  </a:extLst>
                </p:cNvPr>
                <p:cNvSpPr txBox="1"/>
                <p:nvPr/>
              </p:nvSpPr>
              <p:spPr>
                <a:xfrm>
                  <a:off x="1530742" y="3897663"/>
                  <a:ext cx="2414122" cy="936319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dirty="0">
                      <a:ea typeface="Calibri"/>
                      <a:cs typeface="Calibri"/>
                    </a:rPr>
                    <a:t>z &lt;- Response(</a:t>
                  </a:r>
                  <a:r>
                    <a:rPr lang="en-US" sz="1000" err="1">
                      <a:ea typeface="Calibri"/>
                      <a:cs typeface="Calibri"/>
                    </a:rPr>
                    <a:t>sk,w,c</a:t>
                  </a:r>
                  <a:r>
                    <a:rPr lang="en-US" sz="1000" dirty="0">
                      <a:ea typeface="Calibri"/>
                      <a:cs typeface="Calibri"/>
                    </a:rPr>
                    <a:t>)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0AEFBBF-1A6E-335A-E51E-A81401EAEB70}"/>
                    </a:ext>
                  </a:extLst>
                </p:cNvPr>
                <p:cNvSpPr txBox="1"/>
                <p:nvPr/>
              </p:nvSpPr>
              <p:spPr>
                <a:xfrm>
                  <a:off x="5600283" y="4268548"/>
                  <a:ext cx="2292744" cy="93631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dirty="0">
                      <a:ea typeface="Calibri"/>
                      <a:cs typeface="Calibri"/>
                    </a:rPr>
                    <a:t>b &lt;- Verify(</a:t>
                  </a:r>
                  <a:r>
                    <a:rPr lang="en-US" sz="1000" err="1">
                      <a:ea typeface="Calibri"/>
                      <a:cs typeface="Calibri"/>
                    </a:rPr>
                    <a:t>pk,w,c,z</a:t>
                  </a:r>
                  <a:r>
                    <a:rPr lang="en-US" sz="1000" dirty="0">
                      <a:ea typeface="Calibri"/>
                      <a:cs typeface="Calibri"/>
                    </a:rPr>
                    <a:t>)</a:t>
                  </a: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A87FB01-5577-6392-B5A3-CDFCEF149AD5}"/>
                  </a:ext>
                </a:extLst>
              </p:cNvPr>
              <p:cNvSpPr/>
              <p:nvPr/>
            </p:nvSpPr>
            <p:spPr>
              <a:xfrm>
                <a:off x="6329536" y="4576801"/>
                <a:ext cx="4370831" cy="190195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30C1CF1-E1F6-74FB-073B-27CA4FDB9419}"/>
                </a:ext>
              </a:extLst>
            </p:cNvPr>
            <p:cNvSpPr txBox="1"/>
            <p:nvPr/>
          </p:nvSpPr>
          <p:spPr>
            <a:xfrm>
              <a:off x="7096605" y="4452668"/>
              <a:ext cx="110591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ea typeface="Calibri"/>
                  <a:cs typeface="Calibri"/>
                </a:rPr>
                <a:t>IDS</a:t>
              </a:r>
            </a:p>
          </p:txBody>
        </p:sp>
      </p:grp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BBBC630D-FB0F-E5C5-747D-7F83F34CE67C}"/>
              </a:ext>
            </a:extLst>
          </p:cNvPr>
          <p:cNvSpPr/>
          <p:nvPr/>
        </p:nvSpPr>
        <p:spPr>
          <a:xfrm>
            <a:off x="5319758" y="3431885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98B6062-6B22-2BBB-147F-658E3E73AB1B}"/>
              </a:ext>
            </a:extLst>
          </p:cNvPr>
          <p:cNvSpPr txBox="1"/>
          <p:nvPr/>
        </p:nvSpPr>
        <p:spPr>
          <a:xfrm>
            <a:off x="5469945" y="3059867"/>
            <a:ext cx="1450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Fiat-Shamir</a:t>
            </a:r>
            <a:endParaRPr lang="en-US" b="1" baseline="-25000" dirty="0" err="1"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AD2A4D-159D-FB51-C54F-86EF1E998837}"/>
              </a:ext>
            </a:extLst>
          </p:cNvPr>
          <p:cNvGrpSpPr/>
          <p:nvPr/>
        </p:nvGrpSpPr>
        <p:grpSpPr>
          <a:xfrm>
            <a:off x="7542583" y="2382511"/>
            <a:ext cx="3817123" cy="2627376"/>
            <a:chOff x="293468" y="3967201"/>
            <a:chExt cx="3817123" cy="2627376"/>
          </a:xfrm>
        </p:grpSpPr>
        <p:pic>
          <p:nvPicPr>
            <p:cNvPr id="71" name="Picture 70" descr="Woman clipart">
              <a:extLst>
                <a:ext uri="{FF2B5EF4-FFF2-40B4-BE49-F238E27FC236}">
                  <a16:creationId xmlns:a16="http://schemas.microsoft.com/office/drawing/2014/main" id="{1AE47028-FCA1-5914-06A7-CCB7E799C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2277" y="4419600"/>
              <a:ext cx="350710" cy="603503"/>
            </a:xfrm>
            <a:prstGeom prst="rect">
              <a:avLst/>
            </a:prstGeom>
          </p:spPr>
        </p:pic>
        <p:pic>
          <p:nvPicPr>
            <p:cNvPr id="75" name="Picture 74" descr="Man clipart">
              <a:extLst>
                <a:ext uri="{FF2B5EF4-FFF2-40B4-BE49-F238E27FC236}">
                  <a16:creationId xmlns:a16="http://schemas.microsoft.com/office/drawing/2014/main" id="{3D015F9D-C950-1A84-24B9-D492CE584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982182" y="4395216"/>
              <a:ext cx="351091" cy="603503"/>
            </a:xfrm>
            <a:prstGeom prst="rect">
              <a:avLst/>
            </a:prstGeom>
          </p:spPr>
        </p:pic>
        <p:pic>
          <p:nvPicPr>
            <p:cNvPr id="76" name="Picture 75" descr="Document clipart">
              <a:extLst>
                <a:ext uri="{FF2B5EF4-FFF2-40B4-BE49-F238E27FC236}">
                  <a16:creationId xmlns:a16="http://schemas.microsoft.com/office/drawing/2014/main" id="{B7658CB6-D66E-28C4-A66F-4E918804E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2953" y="5174512"/>
              <a:ext cx="248156" cy="291303"/>
            </a:xfrm>
            <a:prstGeom prst="rect">
              <a:avLst/>
            </a:prstGeom>
          </p:spPr>
        </p:pic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B9D452A-99D4-FCF6-1BC7-A7FB780A0068}"/>
                </a:ext>
              </a:extLst>
            </p:cNvPr>
            <p:cNvGrpSpPr/>
            <p:nvPr/>
          </p:nvGrpSpPr>
          <p:grpSpPr>
            <a:xfrm>
              <a:off x="1000887" y="5195698"/>
              <a:ext cx="447263" cy="253916"/>
              <a:chOff x="769239" y="5372482"/>
              <a:chExt cx="447263" cy="253916"/>
            </a:xfrm>
          </p:grpSpPr>
          <p:pic>
            <p:nvPicPr>
              <p:cNvPr id="77" name="Picture 76" descr="Key clipart">
                <a:extLst>
                  <a:ext uri="{FF2B5EF4-FFF2-40B4-BE49-F238E27FC236}">
                    <a16:creationId xmlns:a16="http://schemas.microsoft.com/office/drawing/2014/main" id="{32F46F96-9E87-1C14-A1FC-0E2A6E362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994" y="5401800"/>
                <a:ext cx="396508" cy="181339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C3898AE-D35B-46B2-5DB4-651185C3DA40}"/>
                  </a:ext>
                </a:extLst>
              </p:cNvPr>
              <p:cNvSpPr txBox="1"/>
              <p:nvPr/>
            </p:nvSpPr>
            <p:spPr>
              <a:xfrm>
                <a:off x="769239" y="5372482"/>
                <a:ext cx="384371" cy="25391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000" b="1" dirty="0">
                    <a:ea typeface="Calibri"/>
                    <a:cs typeface="Calibri"/>
                  </a:rPr>
                  <a:t>SK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DBB266C-48E1-91B5-DD48-4A9122DDCBB6}"/>
                </a:ext>
              </a:extLst>
            </p:cNvPr>
            <p:cNvGrpSpPr/>
            <p:nvPr/>
          </p:nvGrpSpPr>
          <p:grpSpPr>
            <a:xfrm>
              <a:off x="2210905" y="5503695"/>
              <a:ext cx="296924" cy="426189"/>
              <a:chOff x="1522057" y="5076975"/>
              <a:chExt cx="449324" cy="639549"/>
            </a:xfrm>
          </p:grpSpPr>
          <p:pic>
            <p:nvPicPr>
              <p:cNvPr id="80" name="Picture 79" descr="Document clipart">
                <a:extLst>
                  <a:ext uri="{FF2B5EF4-FFF2-40B4-BE49-F238E27FC236}">
                    <a16:creationId xmlns:a16="http://schemas.microsoft.com/office/drawing/2014/main" id="{A344764D-ADE9-C4D5-1CD7-D31D369E0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2057" y="5076975"/>
                <a:ext cx="449324" cy="547335"/>
              </a:xfrm>
              <a:prstGeom prst="rect">
                <a:avLst/>
              </a:prstGeom>
            </p:spPr>
          </p:pic>
          <p:pic>
            <p:nvPicPr>
              <p:cNvPr id="79" name="Picture 78" descr="Red Wax Seal clipart">
                <a:extLst>
                  <a:ext uri="{FF2B5EF4-FFF2-40B4-BE49-F238E27FC236}">
                    <a16:creationId xmlns:a16="http://schemas.microsoft.com/office/drawing/2014/main" id="{50FF445A-2E32-A603-77EF-849CD1BBD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1264" y="5420868"/>
                <a:ext cx="237744" cy="295656"/>
              </a:xfrm>
              <a:prstGeom prst="rect">
                <a:avLst/>
              </a:prstGeom>
            </p:spPr>
          </p:pic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46EA151-DF8E-B987-E727-167D5C17ACB7}"/>
                </a:ext>
              </a:extLst>
            </p:cNvPr>
            <p:cNvSpPr/>
            <p:nvPr/>
          </p:nvSpPr>
          <p:spPr>
            <a:xfrm>
              <a:off x="1228101" y="5636803"/>
              <a:ext cx="847344" cy="6278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 b="1" dirty="0">
                  <a:ea typeface="Calibri"/>
                  <a:cs typeface="Calibri"/>
                </a:rPr>
                <a:t>Sign</a:t>
              </a:r>
              <a:endParaRPr lang="en-US" sz="2000" b="1" dirty="0">
                <a:ea typeface="Calibri" panose="020F0502020204030204"/>
                <a:cs typeface="Calibri" panose="020F0502020204030204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DF961875-6986-4518-76BE-666348B3A4D7}"/>
                </a:ext>
              </a:extLst>
            </p:cNvPr>
            <p:cNvCxnSpPr>
              <a:cxnSpLocks/>
            </p:cNvCxnSpPr>
            <p:nvPr/>
          </p:nvCxnSpPr>
          <p:spPr>
            <a:xfrm>
              <a:off x="2124074" y="5973698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0D4AB1E-A509-148B-6594-F1BB2C6A8A89}"/>
                </a:ext>
              </a:extLst>
            </p:cNvPr>
            <p:cNvGrpSpPr/>
            <p:nvPr/>
          </p:nvGrpSpPr>
          <p:grpSpPr>
            <a:xfrm rot="5400000">
              <a:off x="1368170" y="5236082"/>
              <a:ext cx="509313" cy="176784"/>
              <a:chOff x="697610" y="5857874"/>
              <a:chExt cx="509313" cy="176784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AD51745-E892-6ED5-D3FA-57228E931A00}"/>
                  </a:ext>
                </a:extLst>
              </p:cNvPr>
              <p:cNvCxnSpPr/>
              <p:nvPr/>
            </p:nvCxnSpPr>
            <p:spPr>
              <a:xfrm>
                <a:off x="703707" y="5857874"/>
                <a:ext cx="50321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D5476413-D822-C2B3-4E18-B9325870E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10" y="6028562"/>
                <a:ext cx="50321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13D5E40-50E1-8BD4-7804-109F145C5E9A}"/>
                </a:ext>
              </a:extLst>
            </p:cNvPr>
            <p:cNvSpPr/>
            <p:nvPr/>
          </p:nvSpPr>
          <p:spPr>
            <a:xfrm>
              <a:off x="2697237" y="5661187"/>
              <a:ext cx="847344" cy="6278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 b="1" dirty="0" err="1">
                  <a:ea typeface="Calibri"/>
                  <a:cs typeface="Calibri"/>
                </a:rPr>
                <a:t>Vrfy</a:t>
              </a:r>
              <a:endParaRPr lang="en-US" dirty="0" err="1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E4C5062-EFBA-EACF-BEAD-EDE534B5A85D}"/>
                </a:ext>
              </a:extLst>
            </p:cNvPr>
            <p:cNvGrpSpPr/>
            <p:nvPr/>
          </p:nvGrpSpPr>
          <p:grpSpPr>
            <a:xfrm>
              <a:off x="2567559" y="5195697"/>
              <a:ext cx="447263" cy="253916"/>
              <a:chOff x="769239" y="5372482"/>
              <a:chExt cx="447263" cy="253916"/>
            </a:xfrm>
          </p:grpSpPr>
          <p:pic>
            <p:nvPicPr>
              <p:cNvPr id="95" name="Picture 94" descr="Key clipart">
                <a:extLst>
                  <a:ext uri="{FF2B5EF4-FFF2-40B4-BE49-F238E27FC236}">
                    <a16:creationId xmlns:a16="http://schemas.microsoft.com/office/drawing/2014/main" id="{85F0DAD0-4834-0328-2DEA-DA13B2187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994" y="5401800"/>
                <a:ext cx="396508" cy="181339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8C0488C-8112-5997-2168-397F04815BFB}"/>
                  </a:ext>
                </a:extLst>
              </p:cNvPr>
              <p:cNvSpPr txBox="1"/>
              <p:nvPr/>
            </p:nvSpPr>
            <p:spPr>
              <a:xfrm>
                <a:off x="769239" y="5372482"/>
                <a:ext cx="384371" cy="25391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000" b="1" dirty="0">
                    <a:ea typeface="Calibri"/>
                    <a:cs typeface="Calibri"/>
                  </a:rPr>
                  <a:t>PK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3925A39-E6E3-CD52-8B19-9BAB0AA0698C}"/>
                </a:ext>
              </a:extLst>
            </p:cNvPr>
            <p:cNvGrpSpPr/>
            <p:nvPr/>
          </p:nvGrpSpPr>
          <p:grpSpPr>
            <a:xfrm rot="5400000">
              <a:off x="2879978" y="5254370"/>
              <a:ext cx="509312" cy="176784"/>
              <a:chOff x="3593210" y="5894450"/>
              <a:chExt cx="509312" cy="176784"/>
            </a:xfrm>
          </p:grpSpPr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C580AAC3-00DB-A3AA-944C-4B5A33825E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306" y="5894450"/>
                <a:ext cx="50321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6FA36806-050E-E623-7751-1E8F3C708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3210" y="6065138"/>
                <a:ext cx="50321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 descr="Check mark clipart">
              <a:extLst>
                <a:ext uri="{FF2B5EF4-FFF2-40B4-BE49-F238E27FC236}">
                  <a16:creationId xmlns:a16="http://schemas.microsoft.com/office/drawing/2014/main" id="{BCC6AE87-EDFD-F3DA-5FFA-DF02903AF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4032" y="5244655"/>
              <a:ext cx="182880" cy="196977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B5A508F-0642-DE36-AE81-25D58C72EB13}"/>
                </a:ext>
              </a:extLst>
            </p:cNvPr>
            <p:cNvSpPr txBox="1"/>
            <p:nvPr/>
          </p:nvSpPr>
          <p:spPr>
            <a:xfrm>
              <a:off x="3394555" y="5158402"/>
              <a:ext cx="28996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/</a:t>
              </a:r>
              <a:endParaRPr lang="en-US" b="1" dirty="0"/>
            </a:p>
          </p:txBody>
        </p:sp>
        <p:pic>
          <p:nvPicPr>
            <p:cNvPr id="100" name="Picture 99" descr="Arbcom ru declined clipart">
              <a:extLst>
                <a:ext uri="{FF2B5EF4-FFF2-40B4-BE49-F238E27FC236}">
                  <a16:creationId xmlns:a16="http://schemas.microsoft.com/office/drawing/2014/main" id="{8869D806-F299-308C-7F52-F890571D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578352" y="5276088"/>
              <a:ext cx="164592" cy="15849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663D4CB-7CD5-4A59-E8A9-641ED97CB7BD}"/>
                </a:ext>
              </a:extLst>
            </p:cNvPr>
            <p:cNvSpPr txBox="1"/>
            <p:nvPr/>
          </p:nvSpPr>
          <p:spPr>
            <a:xfrm>
              <a:off x="293468" y="3971083"/>
              <a:ext cx="110591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 err="1">
                  <a:solidFill>
                    <a:schemeClr val="accent2">
                      <a:lumMod val="75000"/>
                    </a:schemeClr>
                  </a:solidFill>
                  <a:ea typeface="Calibri"/>
                  <a:cs typeface="Calibri"/>
                </a:rPr>
                <a:t>DSig</a:t>
              </a:r>
              <a:endParaRPr lang="en-US" dirty="0" err="1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75491AD-18B0-E71C-8964-C32A70BBB367}"/>
                </a:ext>
              </a:extLst>
            </p:cNvPr>
            <p:cNvSpPr/>
            <p:nvPr/>
          </p:nvSpPr>
          <p:spPr>
            <a:xfrm>
              <a:off x="294496" y="3967201"/>
              <a:ext cx="3816095" cy="2627376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5483E-D330-0A74-D0D5-2A614492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A9F445-DEFF-ED50-D0A3-6235C72C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Calibri Light"/>
                <a:cs typeface="Calibri"/>
              </a:rPr>
              <a:t>Identification schemes</a:t>
            </a:r>
            <a:r>
              <a:rPr lang="en-US">
                <a:cs typeface="Calibri"/>
              </a:rPr>
              <a:t> </a:t>
            </a:r>
            <a:r>
              <a:rPr lang="en-US" sz="2650">
                <a:cs typeface="Calibri"/>
              </a:rPr>
              <a:t>(3-round, public coin)</a:t>
            </a:r>
            <a:endParaRPr lang="en-US" sz="26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482000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Prover P (</a:t>
            </a:r>
            <a:r>
              <a:rPr lang="en-US" sz="2400" b="1" u="sng" err="1">
                <a:cs typeface="Calibri"/>
              </a:rPr>
              <a:t>sk</a:t>
            </a:r>
            <a:r>
              <a:rPr lang="en-US" sz="2400" b="1" u="sng">
                <a:cs typeface="Calibri"/>
              </a:rPr>
              <a:t>)</a:t>
            </a:r>
            <a:endParaRPr lang="en-US" sz="2400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7439999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Verifier V (pk)</a:t>
            </a:r>
            <a:endParaRPr lang="en-US" sz="2400" b="1" u="sn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 flipV="1">
            <a:off x="3786900" y="2644716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3449867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>
            <a:off x="3811283" y="4263899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5208000" y="2226000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5244576" y="3000768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5244576" y="3875424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E9CF-87CD-1D3D-B435-ECC0CDD23363}"/>
              </a:ext>
            </a:extLst>
          </p:cNvPr>
          <p:cNvSpPr txBox="1"/>
          <p:nvPr/>
        </p:nvSpPr>
        <p:spPr>
          <a:xfrm>
            <a:off x="1530742" y="2312973"/>
            <a:ext cx="19960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w &lt;- Commit(</a:t>
            </a:r>
            <a:r>
              <a:rPr lang="en-US" sz="2000" err="1">
                <a:ea typeface="Calibri"/>
                <a:cs typeface="Calibri"/>
              </a:rPr>
              <a:t>sk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2EAE3-417C-BF7B-EB8B-6EF665EFF96B}"/>
              </a:ext>
            </a:extLst>
          </p:cNvPr>
          <p:cNvSpPr txBox="1"/>
          <p:nvPr/>
        </p:nvSpPr>
        <p:spPr>
          <a:xfrm>
            <a:off x="7431184" y="3122176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CSpace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93F6-F960-BB1D-F610-EC0737BF3FF4}"/>
              </a:ext>
            </a:extLst>
          </p:cNvPr>
          <p:cNvSpPr txBox="1"/>
          <p:nvPr/>
        </p:nvSpPr>
        <p:spPr>
          <a:xfrm>
            <a:off x="1530742" y="389766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Response(</a:t>
            </a:r>
            <a:r>
              <a:rPr lang="en-US" sz="2000" err="1">
                <a:ea typeface="Calibri"/>
                <a:cs typeface="Calibri"/>
              </a:rPr>
              <a:t>sk,w,c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AD84-704B-982B-DA06-B43C7B94ED1B}"/>
              </a:ext>
            </a:extLst>
          </p:cNvPr>
          <p:cNvSpPr txBox="1"/>
          <p:nvPr/>
        </p:nvSpPr>
        <p:spPr>
          <a:xfrm>
            <a:off x="7437927" y="4268547"/>
            <a:ext cx="22927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b &lt;- Verify(</a:t>
            </a:r>
            <a:r>
              <a:rPr lang="en-US" sz="2000" err="1">
                <a:ea typeface="Calibri"/>
                <a:cs typeface="Calibri"/>
              </a:rPr>
              <a:t>pk,w,c,z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3A73E2-A004-41EA-B6B4-75063F8D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0AAC5F8-02D1-14A6-609D-863AC44B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B90C-FB02-F5CD-95D9-A52B9A92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Fiat-Shamir Signatures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2B8CC-97C5-B55B-194D-C1B1AFB76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Sign&lt;H&gt; (</a:t>
            </a:r>
            <a:r>
              <a:rPr lang="en-US" dirty="0" err="1">
                <a:cs typeface="Calibri"/>
              </a:rPr>
              <a:t>sk,m</a:t>
            </a:r>
            <a:r>
              <a:rPr lang="en-US" dirty="0">
                <a:cs typeface="Calibri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E015F-9478-9125-DBD5-1E3887D167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w &lt;- </a:t>
            </a:r>
            <a:r>
              <a:rPr lang="en-US" dirty="0" err="1">
                <a:cs typeface="Calibri"/>
              </a:rPr>
              <a:t>P.Commit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sk</a:t>
            </a:r>
            <a:r>
              <a:rPr lang="en-US" dirty="0">
                <a:cs typeface="Calibri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c &lt;- H(pk, w, m)</a:t>
            </a: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z &lt;- </a:t>
            </a:r>
            <a:r>
              <a:rPr lang="en-US" dirty="0" err="1">
                <a:cs typeface="Calibri"/>
              </a:rPr>
              <a:t>P.Response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sk</a:t>
            </a:r>
            <a:r>
              <a:rPr lang="en-US" dirty="0">
                <a:cs typeface="Calibri"/>
              </a:rPr>
              <a:t>, w, c)</a:t>
            </a: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Return sig = (w, z)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38D099-AD53-3648-FE9A-D47850244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Verify&lt;H&gt; (pk, m, sig)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8BB0AD-0EF2-04B7-7886-76CDCD3DAC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c &lt;- H(pk, w, m)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b &lt;- </a:t>
            </a:r>
            <a:r>
              <a:rPr lang="en-US" dirty="0" err="1">
                <a:cs typeface="Calibri"/>
              </a:rPr>
              <a:t>V.Verify</a:t>
            </a:r>
            <a:r>
              <a:rPr lang="en-US" dirty="0">
                <a:cs typeface="Calibri"/>
              </a:rPr>
              <a:t>(pk, w, c, z)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F01755-5D10-2B04-62BA-BB7C9464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157FE-91EA-CD32-489F-EBD3BED1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A6AD-ED7A-0814-2BDB-9B2546DB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existential </a:t>
            </a:r>
            <a:r>
              <a:rPr lang="en-US" dirty="0" err="1">
                <a:ea typeface="Calibri Light"/>
                <a:cs typeface="Calibri Light"/>
              </a:rPr>
              <a:t>UnForgability</a:t>
            </a:r>
            <a:r>
              <a:rPr lang="en-US" dirty="0">
                <a:ea typeface="Calibri Light"/>
                <a:cs typeface="Calibri Light"/>
              </a:rPr>
              <a:t> under adaptive Chosen Message Attacks (UF-CMA)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6ECAC-527F-D012-42CD-8F2E3AD9E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52D0F2-34D0-02DF-C0D7-5ACAABCD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E1769C-FA9A-007D-31DF-B1B48BEC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9F21E-08EE-0DE5-DA73-3631DDB8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4" r="81213" b="23967"/>
          <a:stretch>
            <a:fillRect/>
          </a:stretch>
        </p:blipFill>
        <p:spPr bwMode="auto">
          <a:xfrm>
            <a:off x="3546105" y="3347934"/>
            <a:ext cx="14255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6">
            <a:extLst>
              <a:ext uri="{FF2B5EF4-FFF2-40B4-BE49-F238E27FC236}">
                <a16:creationId xmlns:a16="http://schemas.microsoft.com/office/drawing/2014/main" id="{0D89074F-0D1C-D5BD-A194-9950E71031FA}"/>
              </a:ext>
            </a:extLst>
          </p:cNvPr>
          <p:cNvCxnSpPr/>
          <p:nvPr/>
        </p:nvCxnSpPr>
        <p:spPr>
          <a:xfrm rot="5400000">
            <a:off x="4072361" y="3094727"/>
            <a:ext cx="647700" cy="1588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1" name="Textfeld 8">
            <a:extLst>
              <a:ext uri="{FF2B5EF4-FFF2-40B4-BE49-F238E27FC236}">
                <a16:creationId xmlns:a16="http://schemas.microsoft.com/office/drawing/2014/main" id="{20F3AF62-136C-2942-B660-67609B84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455" y="2339871"/>
            <a:ext cx="1268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PK, 1</a:t>
            </a:r>
            <a:r>
              <a:rPr kumimoji="0" lang="de-DE" altLang="en-US" sz="18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02924D01-B287-B31D-9364-592C4BA0AF60}"/>
              </a:ext>
            </a:extLst>
          </p:cNvPr>
          <p:cNvSpPr/>
          <p:nvPr/>
        </p:nvSpPr>
        <p:spPr>
          <a:xfrm>
            <a:off x="7213230" y="3347934"/>
            <a:ext cx="1263650" cy="1223962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SIGN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F1614ED-11F7-88CA-6474-F959E63E3738}"/>
              </a:ext>
            </a:extLst>
          </p:cNvPr>
          <p:cNvCxnSpPr/>
          <p:nvPr/>
        </p:nvCxnSpPr>
        <p:spPr>
          <a:xfrm rot="5400000">
            <a:off x="7650586" y="2986777"/>
            <a:ext cx="431800" cy="1588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4" name="Textfeld 14">
            <a:extLst>
              <a:ext uri="{FF2B5EF4-FFF2-40B4-BE49-F238E27FC236}">
                <a16:creationId xmlns:a16="http://schemas.microsoft.com/office/drawing/2014/main" id="{08DE5FDF-E882-F568-A008-D6B6D236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355" y="2330346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SK</a:t>
            </a:r>
          </a:p>
        </p:txBody>
      </p:sp>
      <p:cxnSp>
        <p:nvCxnSpPr>
          <p:cNvPr id="15" name="Gerade Verbindung mit Pfeil 15">
            <a:extLst>
              <a:ext uri="{FF2B5EF4-FFF2-40B4-BE49-F238E27FC236}">
                <a16:creationId xmlns:a16="http://schemas.microsoft.com/office/drawing/2014/main" id="{B5A33CBA-EE1B-30CA-D9DC-8255EB95ABAB}"/>
              </a:ext>
            </a:extLst>
          </p:cNvPr>
          <p:cNvCxnSpPr/>
          <p:nvPr/>
        </p:nvCxnSpPr>
        <p:spPr>
          <a:xfrm>
            <a:off x="4971680" y="3571771"/>
            <a:ext cx="2103437" cy="1588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6" name="Textfeld 18">
            <a:extLst>
              <a:ext uri="{FF2B5EF4-FFF2-40B4-BE49-F238E27FC236}">
                <a16:creationId xmlns:a16="http://schemas.microsoft.com/office/drawing/2014/main" id="{E80B7E8C-FE99-BB4E-182F-987A72E1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130" y="3193946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M</a:t>
            </a:r>
            <a:r>
              <a:rPr kumimoji="0" lang="de-DE" alt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</a:t>
            </a:r>
          </a:p>
        </p:txBody>
      </p:sp>
      <p:cxnSp>
        <p:nvCxnSpPr>
          <p:cNvPr id="17" name="Gerade Verbindung mit Pfeil 19">
            <a:extLst>
              <a:ext uri="{FF2B5EF4-FFF2-40B4-BE49-F238E27FC236}">
                <a16:creationId xmlns:a16="http://schemas.microsoft.com/office/drawing/2014/main" id="{EBC9EA09-E494-D56D-9968-655EA87E35F6}"/>
              </a:ext>
            </a:extLst>
          </p:cNvPr>
          <p:cNvCxnSpPr/>
          <p:nvPr/>
        </p:nvCxnSpPr>
        <p:spPr>
          <a:xfrm>
            <a:off x="4971680" y="4282971"/>
            <a:ext cx="2103437" cy="1588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headEnd type="triangle"/>
            <a:tailEnd type="none"/>
          </a:ln>
          <a:effectLst/>
        </p:spPr>
      </p:cxnSp>
      <p:sp>
        <p:nvSpPr>
          <p:cNvPr id="18" name="Textfeld 20">
            <a:extLst>
              <a:ext uri="{FF2B5EF4-FFF2-40B4-BE49-F238E27FC236}">
                <a16:creationId xmlns:a16="http://schemas.microsoft.com/office/drawing/2014/main" id="{38E5375E-231C-FADA-7621-52D6545E7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3667" y="3905146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σ</a:t>
            </a:r>
            <a:r>
              <a:rPr lang="de-DE" altLang="en-US" kern="0" baseline="-25000" dirty="0">
                <a:solidFill>
                  <a:srgbClr val="000000"/>
                </a:solidFill>
              </a:rPr>
              <a:t>i</a:t>
            </a:r>
            <a:r>
              <a:rPr kumimoji="0" lang="de-D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M</a:t>
            </a:r>
            <a:r>
              <a:rPr lang="de-DE" altLang="en-US" kern="0" baseline="-25000" dirty="0">
                <a:solidFill>
                  <a:srgbClr val="000000"/>
                </a:solidFill>
              </a:rPr>
              <a:t>i</a:t>
            </a:r>
            <a:r>
              <a:rPr kumimoji="0" lang="de-D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)</a:t>
            </a:r>
          </a:p>
        </p:txBody>
      </p:sp>
      <p:cxnSp>
        <p:nvCxnSpPr>
          <p:cNvPr id="19" name="Gerade Verbindung mit Pfeil 21">
            <a:extLst>
              <a:ext uri="{FF2B5EF4-FFF2-40B4-BE49-F238E27FC236}">
                <a16:creationId xmlns:a16="http://schemas.microsoft.com/office/drawing/2014/main" id="{972CA85E-E76B-34AC-DBF1-50867685D85A}"/>
              </a:ext>
            </a:extLst>
          </p:cNvPr>
          <p:cNvCxnSpPr/>
          <p:nvPr/>
        </p:nvCxnSpPr>
        <p:spPr>
          <a:xfrm rot="5400000">
            <a:off x="4077124" y="4894952"/>
            <a:ext cx="647700" cy="1587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20" name="Textfeld 22">
            <a:extLst>
              <a:ext uri="{FF2B5EF4-FFF2-40B4-BE49-F238E27FC236}">
                <a16:creationId xmlns:a16="http://schemas.microsoft.com/office/drawing/2014/main" id="{6D6F70CE-14B5-991E-4658-9552EDF0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455" y="5364059"/>
            <a:ext cx="1038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σ</a:t>
            </a:r>
            <a:r>
              <a:rPr kumimoji="0" lang="de-DE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*, M*)</a:t>
            </a:r>
          </a:p>
        </p:txBody>
      </p:sp>
      <p:sp>
        <p:nvSpPr>
          <p:cNvPr id="21" name="Bogen 29">
            <a:extLst>
              <a:ext uri="{FF2B5EF4-FFF2-40B4-BE49-F238E27FC236}">
                <a16:creationId xmlns:a16="http://schemas.microsoft.com/office/drawing/2014/main" id="{AE7C5F65-FFE6-ACE8-CF37-42679E4BBD76}"/>
              </a:ext>
            </a:extLst>
          </p:cNvPr>
          <p:cNvSpPr/>
          <p:nvPr/>
        </p:nvSpPr>
        <p:spPr>
          <a:xfrm>
            <a:off x="5634337" y="3122434"/>
            <a:ext cx="849287" cy="1656184"/>
          </a:xfrm>
          <a:prstGeom prst="arc">
            <a:avLst>
              <a:gd name="adj1" fmla="val 11892651"/>
              <a:gd name="adj2" fmla="val 100497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55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A6AD-ED7A-0814-2BDB-9B2546DB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Calibri Light"/>
                <a:cs typeface="Calibri Light"/>
              </a:rPr>
              <a:t>existential </a:t>
            </a:r>
            <a:r>
              <a:rPr lang="en-US" dirty="0" err="1">
                <a:ea typeface="Calibri Light"/>
                <a:cs typeface="Calibri Light"/>
              </a:rPr>
              <a:t>UnForgability</a:t>
            </a:r>
            <a:r>
              <a:rPr lang="en-US" dirty="0">
                <a:ea typeface="Calibri Light"/>
                <a:cs typeface="Calibri Light"/>
              </a:rPr>
              <a:t> under 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dirty="0">
                <a:ea typeface="Calibri Light"/>
                <a:cs typeface="Calibri Light"/>
              </a:rPr>
              <a:t>No-Message Attacks (UF-NMA)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B52D0F2-34D0-02DF-C0D7-5ACAABCD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E1769C-FA9A-007D-31DF-B1B48BECE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B9F21E-08EE-0DE5-DA73-3631DDB8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4" r="81213" b="23967"/>
          <a:stretch>
            <a:fillRect/>
          </a:stretch>
        </p:blipFill>
        <p:spPr bwMode="auto">
          <a:xfrm>
            <a:off x="3546105" y="3347934"/>
            <a:ext cx="14255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6">
            <a:extLst>
              <a:ext uri="{FF2B5EF4-FFF2-40B4-BE49-F238E27FC236}">
                <a16:creationId xmlns:a16="http://schemas.microsoft.com/office/drawing/2014/main" id="{0D89074F-0D1C-D5BD-A194-9950E71031FA}"/>
              </a:ext>
            </a:extLst>
          </p:cNvPr>
          <p:cNvCxnSpPr/>
          <p:nvPr/>
        </p:nvCxnSpPr>
        <p:spPr>
          <a:xfrm rot="5400000">
            <a:off x="4072361" y="3094727"/>
            <a:ext cx="647700" cy="1588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11" name="Textfeld 8">
            <a:extLst>
              <a:ext uri="{FF2B5EF4-FFF2-40B4-BE49-F238E27FC236}">
                <a16:creationId xmlns:a16="http://schemas.microsoft.com/office/drawing/2014/main" id="{20F3AF62-136C-2942-B660-67609B84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455" y="2339871"/>
            <a:ext cx="1268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PK, 1</a:t>
            </a:r>
            <a:r>
              <a:rPr kumimoji="0" lang="de-DE" altLang="en-US" sz="18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19" name="Gerade Verbindung mit Pfeil 21">
            <a:extLst>
              <a:ext uri="{FF2B5EF4-FFF2-40B4-BE49-F238E27FC236}">
                <a16:creationId xmlns:a16="http://schemas.microsoft.com/office/drawing/2014/main" id="{972CA85E-E76B-34AC-DBF1-50867685D85A}"/>
              </a:ext>
            </a:extLst>
          </p:cNvPr>
          <p:cNvCxnSpPr/>
          <p:nvPr/>
        </p:nvCxnSpPr>
        <p:spPr>
          <a:xfrm rot="5400000">
            <a:off x="4077124" y="4894952"/>
            <a:ext cx="647700" cy="1587"/>
          </a:xfrm>
          <a:prstGeom prst="straightConnector1">
            <a:avLst/>
          </a:prstGeom>
          <a:noFill/>
          <a:ln w="15875" cap="flat" cmpd="sng" algn="ctr">
            <a:solidFill>
              <a:srgbClr val="000000"/>
            </a:solidFill>
            <a:prstDash val="solid"/>
            <a:tailEnd type="triangle"/>
          </a:ln>
          <a:effectLst/>
        </p:spPr>
      </p:cxnSp>
      <p:sp>
        <p:nvSpPr>
          <p:cNvPr id="20" name="Textfeld 22">
            <a:extLst>
              <a:ext uri="{FF2B5EF4-FFF2-40B4-BE49-F238E27FC236}">
                <a16:creationId xmlns:a16="http://schemas.microsoft.com/office/drawing/2014/main" id="{6D6F70CE-14B5-991E-4658-9552EDF0C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455" y="5364059"/>
            <a:ext cx="1038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σ</a:t>
            </a:r>
            <a:r>
              <a:rPr kumimoji="0" lang="de-DE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*, M*)</a:t>
            </a:r>
          </a:p>
        </p:txBody>
      </p:sp>
    </p:spTree>
    <p:extLst>
      <p:ext uri="{BB962C8B-B14F-4D97-AF65-F5344CB8AC3E}">
        <p14:creationId xmlns:p14="http://schemas.microsoft.com/office/powerpoint/2010/main" val="147244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1FFF-7BBD-EEA9-F605-9C430AD0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Proof outline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5AFAB-9E5C-E9B0-E37F-7F81640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725D-2F1A-6747-D332-C25BC2C4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027442-6640-75E9-4B55-2860EAC591AF}"/>
              </a:ext>
            </a:extLst>
          </p:cNvPr>
          <p:cNvSpPr/>
          <p:nvPr/>
        </p:nvSpPr>
        <p:spPr>
          <a:xfrm>
            <a:off x="1132885" y="2454584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Soundness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A312BE-93E4-BE90-04C3-C75D1731BBD5}"/>
              </a:ext>
            </a:extLst>
          </p:cNvPr>
          <p:cNvSpPr/>
          <p:nvPr/>
        </p:nvSpPr>
        <p:spPr>
          <a:xfrm>
            <a:off x="4942884" y="2454583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UF-NMA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DFC5F9-1788-49BE-35DE-5EFA50D9D59F}"/>
              </a:ext>
            </a:extLst>
          </p:cNvPr>
          <p:cNvSpPr/>
          <p:nvPr/>
        </p:nvSpPr>
        <p:spPr>
          <a:xfrm>
            <a:off x="8752885" y="2501787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UF-CMA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1BB61A-3037-5792-2247-6422341A1DA9}"/>
              </a:ext>
            </a:extLst>
          </p:cNvPr>
          <p:cNvSpPr/>
          <p:nvPr/>
        </p:nvSpPr>
        <p:spPr>
          <a:xfrm>
            <a:off x="6824282" y="5010318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HVZK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972D57-E395-2096-A000-AF7060D9FCC2}"/>
              </a:ext>
            </a:extLst>
          </p:cNvPr>
          <p:cNvSpPr/>
          <p:nvPr/>
        </p:nvSpPr>
        <p:spPr>
          <a:xfrm>
            <a:off x="3094448" y="2905903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BFC0DC3-EDA5-9BFD-50EE-14BF48E3ADE7}"/>
              </a:ext>
            </a:extLst>
          </p:cNvPr>
          <p:cNvSpPr/>
          <p:nvPr/>
        </p:nvSpPr>
        <p:spPr>
          <a:xfrm>
            <a:off x="6944908" y="2905903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CA9D9-5ECE-78FB-179D-D84188BF6ECC}"/>
              </a:ext>
            </a:extLst>
          </p:cNvPr>
          <p:cNvSpPr txBox="1"/>
          <p:nvPr/>
        </p:nvSpPr>
        <p:spPr>
          <a:xfrm>
            <a:off x="3115433" y="2596194"/>
            <a:ext cx="18476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Forking Lemma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(in ROM)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B739AF5-73D0-86EC-F410-8C8D9AD6CAEA}"/>
              </a:ext>
            </a:extLst>
          </p:cNvPr>
          <p:cNvSpPr/>
          <p:nvPr/>
        </p:nvSpPr>
        <p:spPr>
          <a:xfrm rot="-5400000">
            <a:off x="6810040" y="3809513"/>
            <a:ext cx="1944462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6AFD3-B664-609F-410C-04DE36FBC1EB}"/>
              </a:ext>
            </a:extLst>
          </p:cNvPr>
          <p:cNvSpPr txBox="1"/>
          <p:nvPr/>
        </p:nvSpPr>
        <p:spPr>
          <a:xfrm>
            <a:off x="6945664" y="2225309"/>
            <a:ext cx="17532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Reprogramming</a:t>
            </a:r>
          </a:p>
          <a:p>
            <a:r>
              <a:rPr lang="en-US" dirty="0">
                <a:ea typeface="Calibri"/>
                <a:cs typeface="Calibri"/>
              </a:rPr>
              <a:t>(in ROM)</a:t>
            </a:r>
          </a:p>
        </p:txBody>
      </p:sp>
    </p:spTree>
    <p:extLst>
      <p:ext uri="{BB962C8B-B14F-4D97-AF65-F5344CB8AC3E}">
        <p14:creationId xmlns:p14="http://schemas.microsoft.com/office/powerpoint/2010/main" val="168622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1FFF-7BBD-EEA9-F605-9C430AD0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Proof outline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5AFAB-9E5C-E9B0-E37F-7F81640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725D-2F1A-6747-D332-C25BC2C4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027442-6640-75E9-4B55-2860EAC591AF}"/>
              </a:ext>
            </a:extLst>
          </p:cNvPr>
          <p:cNvSpPr/>
          <p:nvPr/>
        </p:nvSpPr>
        <p:spPr>
          <a:xfrm>
            <a:off x="1132885" y="2454584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Soundness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A312BE-93E4-BE90-04C3-C75D1731BBD5}"/>
              </a:ext>
            </a:extLst>
          </p:cNvPr>
          <p:cNvSpPr/>
          <p:nvPr/>
        </p:nvSpPr>
        <p:spPr>
          <a:xfrm>
            <a:off x="4942884" y="2454583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UF-NMA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DFC5F9-1788-49BE-35DE-5EFA50D9D59F}"/>
              </a:ext>
            </a:extLst>
          </p:cNvPr>
          <p:cNvSpPr/>
          <p:nvPr/>
        </p:nvSpPr>
        <p:spPr>
          <a:xfrm>
            <a:off x="8752885" y="2501787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UF-CMA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1BB61A-3037-5792-2247-6422341A1DA9}"/>
              </a:ext>
            </a:extLst>
          </p:cNvPr>
          <p:cNvSpPr/>
          <p:nvPr/>
        </p:nvSpPr>
        <p:spPr>
          <a:xfrm>
            <a:off x="6824282" y="5010318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HVZK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972D57-E395-2096-A000-AF7060D9FCC2}"/>
              </a:ext>
            </a:extLst>
          </p:cNvPr>
          <p:cNvSpPr/>
          <p:nvPr/>
        </p:nvSpPr>
        <p:spPr>
          <a:xfrm>
            <a:off x="3094448" y="2905903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BFC0DC3-EDA5-9BFD-50EE-14BF48E3ADE7}"/>
              </a:ext>
            </a:extLst>
          </p:cNvPr>
          <p:cNvSpPr/>
          <p:nvPr/>
        </p:nvSpPr>
        <p:spPr>
          <a:xfrm>
            <a:off x="6944908" y="2905903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CA9D9-5ECE-78FB-179D-D84188BF6ECC}"/>
              </a:ext>
            </a:extLst>
          </p:cNvPr>
          <p:cNvSpPr txBox="1"/>
          <p:nvPr/>
        </p:nvSpPr>
        <p:spPr>
          <a:xfrm>
            <a:off x="3115433" y="2596194"/>
            <a:ext cx="18476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Forking Lemma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(in ROM)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B739AF5-73D0-86EC-F410-8C8D9AD6CAEA}"/>
              </a:ext>
            </a:extLst>
          </p:cNvPr>
          <p:cNvSpPr/>
          <p:nvPr/>
        </p:nvSpPr>
        <p:spPr>
          <a:xfrm rot="-5400000">
            <a:off x="6810040" y="3809513"/>
            <a:ext cx="1944462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6AFD3-B664-609F-410C-04DE36FBC1EB}"/>
              </a:ext>
            </a:extLst>
          </p:cNvPr>
          <p:cNvSpPr txBox="1"/>
          <p:nvPr/>
        </p:nvSpPr>
        <p:spPr>
          <a:xfrm>
            <a:off x="6945664" y="2225309"/>
            <a:ext cx="17532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Reprogramming</a:t>
            </a:r>
          </a:p>
          <a:p>
            <a:r>
              <a:rPr lang="en-US" dirty="0">
                <a:ea typeface="Calibri"/>
                <a:cs typeface="Calibri"/>
              </a:rPr>
              <a:t>(in ROM)</a:t>
            </a:r>
          </a:p>
        </p:txBody>
      </p:sp>
    </p:spTree>
    <p:extLst>
      <p:ext uri="{BB962C8B-B14F-4D97-AF65-F5344CB8AC3E}">
        <p14:creationId xmlns:p14="http://schemas.microsoft.com/office/powerpoint/2010/main" val="29272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AE4F-AACC-D372-C125-156231D8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07" y="1709738"/>
            <a:ext cx="10515600" cy="2852737"/>
          </a:xfrm>
        </p:spPr>
        <p:txBody>
          <a:bodyPr/>
          <a:lstStyle/>
          <a:p>
            <a:r>
              <a:rPr lang="en-US" baseline="0" dirty="0">
                <a:latin typeface="Calibri Light"/>
              </a:rPr>
              <a:t>Indirection: </a:t>
            </a:r>
            <a:br>
              <a:rPr lang="en-US" dirty="0">
                <a:latin typeface="Calibri Light"/>
              </a:rPr>
            </a:br>
            <a:r>
              <a:rPr lang="en-US" baseline="0" dirty="0">
                <a:latin typeface="Calibri Light"/>
              </a:rPr>
              <a:t>The random oracle model</a:t>
            </a:r>
            <a:r>
              <a:rPr lang="en-US" dirty="0">
                <a:latin typeface="Calibri Light"/>
              </a:rPr>
              <a:t> (ROM)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C073-CDD2-856B-0CBB-A8A71FA7C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C4074-AF53-29CD-8728-B5C7EE99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9F850-9229-9173-6C82-E42FEEA3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1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5013-5CFA-FC4E-E9AF-8F199DC6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Fiat-Shamir with Aborts 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sz="2800" dirty="0">
                <a:ea typeface="Calibri Light"/>
                <a:cs typeface="Calibri Light"/>
              </a:rPr>
              <a:t>(</a:t>
            </a:r>
            <a:r>
              <a:rPr lang="en-US" sz="2800" err="1">
                <a:ea typeface="Calibri Light"/>
                <a:cs typeface="Calibri Light"/>
              </a:rPr>
              <a:t>Lyubashevsky</a:t>
            </a:r>
            <a:r>
              <a:rPr lang="en-US" sz="2800" dirty="0">
                <a:ea typeface="Calibri Light"/>
                <a:cs typeface="Calibri Light"/>
              </a:rPr>
              <a:t>, </a:t>
            </a:r>
            <a:r>
              <a:rPr lang="en-US" sz="2800" err="1">
                <a:ea typeface="Calibri Light"/>
                <a:cs typeface="Calibri Light"/>
              </a:rPr>
              <a:t>Eurocrypt</a:t>
            </a:r>
            <a:r>
              <a:rPr lang="en-US" sz="2800" dirty="0">
                <a:ea typeface="Calibri Light"/>
                <a:cs typeface="Calibri Light"/>
              </a:rPr>
              <a:t> 2012)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42D3-328E-D55B-753D-8A4A25AD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853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Calibri"/>
                <a:cs typeface="Calibri" panose="020F0502020204030204"/>
              </a:rPr>
              <a:t>Technique to build Schnorr-style signatures from lattices</a:t>
            </a:r>
          </a:p>
          <a:p>
            <a:r>
              <a:rPr lang="en-US" dirty="0">
                <a:ea typeface="Calibri"/>
                <a:cs typeface="Calibri"/>
              </a:rPr>
              <a:t>Uses Fiat-Shamir like Schnorr</a:t>
            </a:r>
          </a:p>
          <a:p>
            <a:r>
              <a:rPr lang="en-US" dirty="0">
                <a:ea typeface="Calibri"/>
                <a:cs typeface="Calibri"/>
              </a:rPr>
              <a:t>Difference: Requires "rejection sampling"</a:t>
            </a:r>
          </a:p>
          <a:p>
            <a:r>
              <a:rPr lang="en-US" dirty="0">
                <a:ea typeface="Calibri"/>
                <a:cs typeface="Calibri"/>
              </a:rPr>
              <a:t>Underlying BLISS, </a:t>
            </a:r>
            <a:r>
              <a:rPr lang="en-US" dirty="0" err="1">
                <a:ea typeface="Calibri"/>
                <a:cs typeface="Calibri"/>
              </a:rPr>
              <a:t>Dilithium</a:t>
            </a:r>
            <a:r>
              <a:rPr lang="en-US" dirty="0">
                <a:ea typeface="Calibri"/>
                <a:cs typeface="Calibri"/>
              </a:rPr>
              <a:t>, and many more</a:t>
            </a:r>
            <a:endParaRPr lang="en-US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B3E5-F772-6AB8-4BB1-E45EDC82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449B-739D-DBD7-879C-1E8F4FB3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document with text on it&#10;&#10;Description automatically generated">
            <a:extLst>
              <a:ext uri="{FF2B5EF4-FFF2-40B4-BE49-F238E27FC236}">
                <a16:creationId xmlns:a16="http://schemas.microsoft.com/office/drawing/2014/main" id="{FEE45413-5531-FABB-27CF-A5725A900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" t="2069" r="3115" b="172"/>
          <a:stretch/>
        </p:blipFill>
        <p:spPr>
          <a:xfrm>
            <a:off x="6842739" y="1827451"/>
            <a:ext cx="4790602" cy="43496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84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BB21-78B6-3318-FB6B-277FB3C4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Reduction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7AE0E-6C07-E483-FF12-D574A143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DAB71-E41F-A3A5-7E5F-570E032B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D586CC-A266-F362-C893-86301D123521}"/>
              </a:ext>
            </a:extLst>
          </p:cNvPr>
          <p:cNvGrpSpPr/>
          <p:nvPr/>
        </p:nvGrpSpPr>
        <p:grpSpPr>
          <a:xfrm>
            <a:off x="840362" y="1716214"/>
            <a:ext cx="6582697" cy="4401888"/>
            <a:chOff x="179512" y="1196975"/>
            <a:chExt cx="7425616" cy="4968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4F4382-CDD2-2A45-50DA-DE73FFB82537}"/>
                </a:ext>
              </a:extLst>
            </p:cNvPr>
            <p:cNvSpPr/>
            <p:nvPr/>
          </p:nvSpPr>
          <p:spPr>
            <a:xfrm>
              <a:off x="1763688" y="1196975"/>
              <a:ext cx="5832450" cy="496832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E76045-96A1-AB24-2BD0-BCD093013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986" t="34083" r="36497" b="43412"/>
            <a:stretch/>
          </p:blipFill>
          <p:spPr>
            <a:xfrm>
              <a:off x="1912833" y="1340768"/>
              <a:ext cx="714951" cy="45931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9D90A0-B4A7-AA66-EBE9-0185FC2A3C82}"/>
                </a:ext>
              </a:extLst>
            </p:cNvPr>
            <p:cNvSpPr/>
            <p:nvPr/>
          </p:nvSpPr>
          <p:spPr>
            <a:xfrm>
              <a:off x="1763688" y="1196975"/>
              <a:ext cx="1080120" cy="71985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8395D2A-01E5-E616-C3D0-3207D071D618}"/>
                </a:ext>
              </a:extLst>
            </p:cNvPr>
            <p:cNvCxnSpPr/>
            <p:nvPr/>
          </p:nvCxnSpPr>
          <p:spPr>
            <a:xfrm flipV="1">
              <a:off x="179512" y="2556544"/>
              <a:ext cx="1584176" cy="8360"/>
            </a:xfrm>
            <a:prstGeom prst="straightConnector1">
              <a:avLst/>
            </a:prstGeom>
            <a:ln w="25400">
              <a:solidFill>
                <a:srgbClr val="0009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07117B4-A269-6B9F-2784-538810254439}"/>
                </a:ext>
              </a:extLst>
            </p:cNvPr>
            <p:cNvCxnSpPr/>
            <p:nvPr/>
          </p:nvCxnSpPr>
          <p:spPr>
            <a:xfrm flipH="1">
              <a:off x="179512" y="5117095"/>
              <a:ext cx="1584176" cy="0"/>
            </a:xfrm>
            <a:prstGeom prst="straightConnector1">
              <a:avLst/>
            </a:prstGeom>
            <a:ln w="25400">
              <a:solidFill>
                <a:srgbClr val="0009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17D3F6-7E46-B30B-C9CB-FB3CDE089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84" r="81213" b="23967"/>
            <a:stretch>
              <a:fillRect/>
            </a:stretch>
          </p:blipFill>
          <p:spPr bwMode="auto">
            <a:xfrm>
              <a:off x="5940574" y="3132807"/>
              <a:ext cx="1425575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37235B82-3C23-B70C-6725-339B075F4A2C}"/>
                </a:ext>
              </a:extLst>
            </p:cNvPr>
            <p:cNvCxnSpPr/>
            <p:nvPr/>
          </p:nvCxnSpPr>
          <p:spPr>
            <a:xfrm flipH="1">
              <a:off x="6789886" y="2770857"/>
              <a:ext cx="4763" cy="433387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3" name="Textfeld 8">
              <a:extLst>
                <a:ext uri="{FF2B5EF4-FFF2-40B4-BE49-F238E27FC236}">
                  <a16:creationId xmlns:a16="http://schemas.microsoft.com/office/drawing/2014/main" id="{6647B8C4-915F-93B1-5B0F-557CE750D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716" y="2384048"/>
              <a:ext cx="126841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PK, 1</a:t>
              </a:r>
              <a:r>
                <a:rPr kumimoji="0" lang="de-DE" alt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4" name="Gerade Verbindung mit Pfeil 15">
              <a:extLst>
                <a:ext uri="{FF2B5EF4-FFF2-40B4-BE49-F238E27FC236}">
                  <a16:creationId xmlns:a16="http://schemas.microsoft.com/office/drawing/2014/main" id="{D26FACBE-5636-656A-D756-7A5195861B8E}"/>
                </a:ext>
              </a:extLst>
            </p:cNvPr>
            <p:cNvCxnSpPr/>
            <p:nvPr/>
          </p:nvCxnSpPr>
          <p:spPr>
            <a:xfrm flipV="1">
              <a:off x="4950069" y="3358232"/>
              <a:ext cx="1062711" cy="430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15" name="Textfeld 18">
              <a:extLst>
                <a:ext uri="{FF2B5EF4-FFF2-40B4-BE49-F238E27FC236}">
                  <a16:creationId xmlns:a16="http://schemas.microsoft.com/office/drawing/2014/main" id="{8DE08239-3057-ABDA-F64C-85F79E384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527" y="2978819"/>
              <a:ext cx="504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</a:t>
              </a:r>
              <a:r>
                <a:rPr kumimoji="0" lang="de-DE" alt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</a:t>
              </a:r>
            </a:p>
          </p:txBody>
        </p:sp>
        <p:cxnSp>
          <p:nvCxnSpPr>
            <p:cNvPr id="16" name="Gerade Verbindung mit Pfeil 19">
              <a:extLst>
                <a:ext uri="{FF2B5EF4-FFF2-40B4-BE49-F238E27FC236}">
                  <a16:creationId xmlns:a16="http://schemas.microsoft.com/office/drawing/2014/main" id="{035E6D55-DD86-E2A3-39F4-1276629E9497}"/>
                </a:ext>
              </a:extLst>
            </p:cNvPr>
            <p:cNvCxnSpPr/>
            <p:nvPr/>
          </p:nvCxnSpPr>
          <p:spPr>
            <a:xfrm>
              <a:off x="4950069" y="4059907"/>
              <a:ext cx="1062711" cy="9525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17" name="Textfeld 20">
              <a:extLst>
                <a:ext uri="{FF2B5EF4-FFF2-40B4-BE49-F238E27FC236}">
                  <a16:creationId xmlns:a16="http://schemas.microsoft.com/office/drawing/2014/main" id="{EED56C60-641F-866D-BBF2-4DB9C4FB9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415" y="3674797"/>
              <a:ext cx="1035513" cy="4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</a:t>
              </a:r>
              <a:r>
                <a:rPr kumimoji="0" lang="el-G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σ</a:t>
              </a:r>
              <a:r>
                <a:rPr lang="de-DE" altLang="en-US" kern="0" baseline="-25000" dirty="0">
                  <a:solidFill>
                    <a:srgbClr val="000000"/>
                  </a:solidFill>
                </a:rPr>
                <a:t>i</a:t>
              </a: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, M</a:t>
              </a:r>
              <a:r>
                <a:rPr lang="de-DE" altLang="en-US" kern="0" baseline="-25000" dirty="0">
                  <a:solidFill>
                    <a:srgbClr val="000000"/>
                  </a:solidFill>
                </a:rPr>
                <a:t>i</a:t>
              </a: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)</a:t>
              </a:r>
            </a:p>
          </p:txBody>
        </p:sp>
        <p:cxnSp>
          <p:nvCxnSpPr>
            <p:cNvPr id="18" name="Gerade Verbindung mit Pfeil 21">
              <a:extLst>
                <a:ext uri="{FF2B5EF4-FFF2-40B4-BE49-F238E27FC236}">
                  <a16:creationId xmlns:a16="http://schemas.microsoft.com/office/drawing/2014/main" id="{62F50386-4558-BA00-0681-430C3BC36B60}"/>
                </a:ext>
              </a:extLst>
            </p:cNvPr>
            <p:cNvCxnSpPr/>
            <p:nvPr/>
          </p:nvCxnSpPr>
          <p:spPr>
            <a:xfrm flipH="1">
              <a:off x="6789886" y="4356769"/>
              <a:ext cx="6351" cy="512393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9" name="Textfeld 22">
              <a:extLst>
                <a:ext uri="{FF2B5EF4-FFF2-40B4-BE49-F238E27FC236}">
                  <a16:creationId xmlns:a16="http://schemas.microsoft.com/office/drawing/2014/main" id="{B19A9E91-15A6-9E44-D0B2-B8D95BC8E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924" y="4932908"/>
              <a:ext cx="1205575" cy="4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</a:t>
              </a:r>
              <a:r>
                <a:rPr kumimoji="0" lang="el-G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σ</a:t>
              </a: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*, M*)</a:t>
              </a:r>
            </a:p>
          </p:txBody>
        </p:sp>
        <p:sp>
          <p:nvSpPr>
            <p:cNvPr id="20" name="Bogen 29">
              <a:extLst>
                <a:ext uri="{FF2B5EF4-FFF2-40B4-BE49-F238E27FC236}">
                  <a16:creationId xmlns:a16="http://schemas.microsoft.com/office/drawing/2014/main" id="{4FCD6010-82ED-3B2C-7087-97488D92E573}"/>
                </a:ext>
              </a:extLst>
            </p:cNvPr>
            <p:cNvSpPr/>
            <p:nvPr/>
          </p:nvSpPr>
          <p:spPr>
            <a:xfrm>
              <a:off x="5076056" y="2907307"/>
              <a:ext cx="849287" cy="1656184"/>
            </a:xfrm>
            <a:prstGeom prst="arc">
              <a:avLst>
                <a:gd name="adj1" fmla="val 11892651"/>
                <a:gd name="adj2" fmla="val 10049756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/>
            </a:p>
          </p:txBody>
        </p:sp>
        <p:sp>
          <p:nvSpPr>
            <p:cNvPr id="21" name="TextBox 75">
              <a:extLst>
                <a:ext uri="{FF2B5EF4-FFF2-40B4-BE49-F238E27FC236}">
                  <a16:creationId xmlns:a16="http://schemas.microsoft.com/office/drawing/2014/main" id="{EF35735A-57DE-BF10-A888-EE5D9845C1F7}"/>
                </a:ext>
              </a:extLst>
            </p:cNvPr>
            <p:cNvSpPr txBox="1"/>
            <p:nvPr/>
          </p:nvSpPr>
          <p:spPr>
            <a:xfrm>
              <a:off x="251520" y="20608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Problem</a:t>
              </a:r>
              <a:endParaRPr lang="en-US" dirty="0"/>
            </a:p>
          </p:txBody>
        </p:sp>
        <p:sp>
          <p:nvSpPr>
            <p:cNvPr id="22" name="TextBox 76">
              <a:extLst>
                <a:ext uri="{FF2B5EF4-FFF2-40B4-BE49-F238E27FC236}">
                  <a16:creationId xmlns:a16="http://schemas.microsoft.com/office/drawing/2014/main" id="{9C6D7231-1E63-3F35-C1C3-4BA3F862B94A}"/>
                </a:ext>
              </a:extLst>
            </p:cNvPr>
            <p:cNvSpPr txBox="1"/>
            <p:nvPr/>
          </p:nvSpPr>
          <p:spPr>
            <a:xfrm>
              <a:off x="279711" y="462676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Solution</a:t>
              </a:r>
              <a:endParaRPr lang="en-US" dirty="0"/>
            </a:p>
          </p:txBody>
        </p:sp>
        <p:sp>
          <p:nvSpPr>
            <p:cNvPr id="23" name="TextBox 79">
              <a:extLst>
                <a:ext uri="{FF2B5EF4-FFF2-40B4-BE49-F238E27FC236}">
                  <a16:creationId xmlns:a16="http://schemas.microsoft.com/office/drawing/2014/main" id="{79C918DA-3187-A75C-B541-8F1340F1079F}"/>
                </a:ext>
              </a:extLst>
            </p:cNvPr>
            <p:cNvSpPr txBox="1"/>
            <p:nvPr/>
          </p:nvSpPr>
          <p:spPr>
            <a:xfrm>
              <a:off x="1848641" y="3454692"/>
              <a:ext cx="1451913" cy="729502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latin typeface="Arial"/>
                  <a:cs typeface="Arial"/>
                </a:rPr>
                <a:t>ImplementSIGN</a:t>
              </a:r>
              <a:endParaRPr lang="en-US" dirty="0" err="1">
                <a:cs typeface="Arial"/>
              </a:endParaRPr>
            </a:p>
          </p:txBody>
        </p:sp>
        <p:sp>
          <p:nvSpPr>
            <p:cNvPr id="24" name="Rechteck 9">
              <a:extLst>
                <a:ext uri="{FF2B5EF4-FFF2-40B4-BE49-F238E27FC236}">
                  <a16:creationId xmlns:a16="http://schemas.microsoft.com/office/drawing/2014/main" id="{074C1E04-A7F3-1361-8BBF-B5CB22B80341}"/>
                </a:ext>
              </a:extLst>
            </p:cNvPr>
            <p:cNvSpPr/>
            <p:nvPr/>
          </p:nvSpPr>
          <p:spPr>
            <a:xfrm>
              <a:off x="3500672" y="3299668"/>
              <a:ext cx="899719" cy="871461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SIGN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4CAB963-AB95-2327-FE8F-4C4A42050993}"/>
                </a:ext>
              </a:extLst>
            </p:cNvPr>
            <p:cNvCxnSpPr/>
            <p:nvPr/>
          </p:nvCxnSpPr>
          <p:spPr>
            <a:xfrm flipV="1">
              <a:off x="1763490" y="2556544"/>
              <a:ext cx="4564434" cy="8360"/>
            </a:xfrm>
            <a:prstGeom prst="straightConnector1">
              <a:avLst/>
            </a:prstGeom>
            <a:ln w="2222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78">
              <a:extLst>
                <a:ext uri="{FF2B5EF4-FFF2-40B4-BE49-F238E27FC236}">
                  <a16:creationId xmlns:a16="http://schemas.microsoft.com/office/drawing/2014/main" id="{0AEB4E22-7577-ED88-4730-70271C50A670}"/>
                </a:ext>
              </a:extLst>
            </p:cNvPr>
            <p:cNvSpPr txBox="1"/>
            <p:nvPr/>
          </p:nvSpPr>
          <p:spPr>
            <a:xfrm>
              <a:off x="2668850" y="2374756"/>
              <a:ext cx="2455253" cy="4168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Transform Problem</a:t>
              </a:r>
              <a:endParaRPr lang="en-US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995B2DA-6E93-AC5B-7CFB-3302890392E2}"/>
                </a:ext>
              </a:extLst>
            </p:cNvPr>
            <p:cNvCxnSpPr>
              <a:stCxn id="66" idx="1"/>
            </p:cNvCxnSpPr>
            <p:nvPr/>
          </p:nvCxnSpPr>
          <p:spPr>
            <a:xfrm flipH="1">
              <a:off x="1745401" y="5117058"/>
              <a:ext cx="4582523" cy="0"/>
            </a:xfrm>
            <a:prstGeom prst="straightConnector1">
              <a:avLst/>
            </a:prstGeom>
            <a:ln w="2222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80">
              <a:extLst>
                <a:ext uri="{FF2B5EF4-FFF2-40B4-BE49-F238E27FC236}">
                  <a16:creationId xmlns:a16="http://schemas.microsoft.com/office/drawing/2014/main" id="{FFC3165A-A85D-3E3F-CC76-7B8D5A5A750D}"/>
                </a:ext>
              </a:extLst>
            </p:cNvPr>
            <p:cNvSpPr txBox="1"/>
            <p:nvPr/>
          </p:nvSpPr>
          <p:spPr>
            <a:xfrm>
              <a:off x="2843808" y="4941168"/>
              <a:ext cx="221183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Extract Solution</a:t>
              </a:r>
              <a:endParaRPr lang="en-US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2549DA1-7A28-6FDA-9BF8-8F14D01A59A5}"/>
                </a:ext>
              </a:extLst>
            </p:cNvPr>
            <p:cNvCxnSpPr>
              <a:stCxn id="79" idx="2"/>
              <a:endCxn id="82" idx="0"/>
            </p:cNvCxnSpPr>
            <p:nvPr/>
          </p:nvCxnSpPr>
          <p:spPr>
            <a:xfrm>
              <a:off x="3949725" y="2744088"/>
              <a:ext cx="807" cy="555580"/>
            </a:xfrm>
            <a:prstGeom prst="straightConnector1">
              <a:avLst/>
            </a:prstGeom>
            <a:ln w="2222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8084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BB21-78B6-3318-FB6B-277FB3C4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Reduction in the random oracle model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7AE0E-6C07-E483-FF12-D574A143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DAB71-E41F-A3A5-7E5F-570E032B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D586CC-A266-F362-C893-86301D123521}"/>
              </a:ext>
            </a:extLst>
          </p:cNvPr>
          <p:cNvGrpSpPr/>
          <p:nvPr/>
        </p:nvGrpSpPr>
        <p:grpSpPr>
          <a:xfrm>
            <a:off x="948256" y="1695984"/>
            <a:ext cx="6582697" cy="4401888"/>
            <a:chOff x="179512" y="1196975"/>
            <a:chExt cx="7425616" cy="4968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4F4382-CDD2-2A45-50DA-DE73FFB82537}"/>
                </a:ext>
              </a:extLst>
            </p:cNvPr>
            <p:cNvSpPr/>
            <p:nvPr/>
          </p:nvSpPr>
          <p:spPr>
            <a:xfrm>
              <a:off x="1763688" y="1196975"/>
              <a:ext cx="5832450" cy="496832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E76045-96A1-AB24-2BD0-BCD093013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986" t="34083" r="36497" b="43412"/>
            <a:stretch/>
          </p:blipFill>
          <p:spPr>
            <a:xfrm>
              <a:off x="1912833" y="1340768"/>
              <a:ext cx="714951" cy="45931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9D90A0-B4A7-AA66-EBE9-0185FC2A3C82}"/>
                </a:ext>
              </a:extLst>
            </p:cNvPr>
            <p:cNvSpPr/>
            <p:nvPr/>
          </p:nvSpPr>
          <p:spPr>
            <a:xfrm>
              <a:off x="1763688" y="1196975"/>
              <a:ext cx="1080120" cy="71985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8395D2A-01E5-E616-C3D0-3207D071D618}"/>
                </a:ext>
              </a:extLst>
            </p:cNvPr>
            <p:cNvCxnSpPr/>
            <p:nvPr/>
          </p:nvCxnSpPr>
          <p:spPr>
            <a:xfrm flipV="1">
              <a:off x="179512" y="2556544"/>
              <a:ext cx="1584176" cy="8360"/>
            </a:xfrm>
            <a:prstGeom prst="straightConnector1">
              <a:avLst/>
            </a:prstGeom>
            <a:ln w="25400">
              <a:solidFill>
                <a:srgbClr val="0009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07117B4-A269-6B9F-2784-538810254439}"/>
                </a:ext>
              </a:extLst>
            </p:cNvPr>
            <p:cNvCxnSpPr/>
            <p:nvPr/>
          </p:nvCxnSpPr>
          <p:spPr>
            <a:xfrm flipH="1">
              <a:off x="179512" y="5117095"/>
              <a:ext cx="1584176" cy="0"/>
            </a:xfrm>
            <a:prstGeom prst="straightConnector1">
              <a:avLst/>
            </a:prstGeom>
            <a:ln w="25400">
              <a:solidFill>
                <a:srgbClr val="0009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17D3F6-7E46-B30B-C9CB-FB3CDE089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84" r="81213" b="23967"/>
            <a:stretch>
              <a:fillRect/>
            </a:stretch>
          </p:blipFill>
          <p:spPr bwMode="auto">
            <a:xfrm>
              <a:off x="5940574" y="3132807"/>
              <a:ext cx="1425575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37235B82-3C23-B70C-6725-339B075F4A2C}"/>
                </a:ext>
              </a:extLst>
            </p:cNvPr>
            <p:cNvCxnSpPr/>
            <p:nvPr/>
          </p:nvCxnSpPr>
          <p:spPr>
            <a:xfrm flipH="1">
              <a:off x="6789886" y="2770857"/>
              <a:ext cx="4763" cy="433387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3" name="Textfeld 8">
              <a:extLst>
                <a:ext uri="{FF2B5EF4-FFF2-40B4-BE49-F238E27FC236}">
                  <a16:creationId xmlns:a16="http://schemas.microsoft.com/office/drawing/2014/main" id="{6647B8C4-915F-93B1-5B0F-557CE750D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716" y="2384048"/>
              <a:ext cx="126841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PK, 1</a:t>
              </a:r>
              <a:r>
                <a:rPr kumimoji="0" lang="de-DE" alt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4" name="Gerade Verbindung mit Pfeil 15">
              <a:extLst>
                <a:ext uri="{FF2B5EF4-FFF2-40B4-BE49-F238E27FC236}">
                  <a16:creationId xmlns:a16="http://schemas.microsoft.com/office/drawing/2014/main" id="{D26FACBE-5636-656A-D756-7A5195861B8E}"/>
                </a:ext>
              </a:extLst>
            </p:cNvPr>
            <p:cNvCxnSpPr/>
            <p:nvPr/>
          </p:nvCxnSpPr>
          <p:spPr>
            <a:xfrm flipV="1">
              <a:off x="4950069" y="3358232"/>
              <a:ext cx="1062711" cy="430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15" name="Textfeld 18">
              <a:extLst>
                <a:ext uri="{FF2B5EF4-FFF2-40B4-BE49-F238E27FC236}">
                  <a16:creationId xmlns:a16="http://schemas.microsoft.com/office/drawing/2014/main" id="{8DE08239-3057-ABDA-F64C-85F79E384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527" y="2978819"/>
              <a:ext cx="504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</a:t>
              </a:r>
              <a:r>
                <a:rPr kumimoji="0" lang="de-DE" alt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</a:t>
              </a:r>
            </a:p>
          </p:txBody>
        </p:sp>
        <p:cxnSp>
          <p:nvCxnSpPr>
            <p:cNvPr id="16" name="Gerade Verbindung mit Pfeil 19">
              <a:extLst>
                <a:ext uri="{FF2B5EF4-FFF2-40B4-BE49-F238E27FC236}">
                  <a16:creationId xmlns:a16="http://schemas.microsoft.com/office/drawing/2014/main" id="{035E6D55-DD86-E2A3-39F4-1276629E9497}"/>
                </a:ext>
              </a:extLst>
            </p:cNvPr>
            <p:cNvCxnSpPr/>
            <p:nvPr/>
          </p:nvCxnSpPr>
          <p:spPr>
            <a:xfrm>
              <a:off x="4950069" y="4059907"/>
              <a:ext cx="1062711" cy="9525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17" name="Textfeld 20">
              <a:extLst>
                <a:ext uri="{FF2B5EF4-FFF2-40B4-BE49-F238E27FC236}">
                  <a16:creationId xmlns:a16="http://schemas.microsoft.com/office/drawing/2014/main" id="{EED56C60-641F-866D-BBF2-4DB9C4FB9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415" y="3674797"/>
              <a:ext cx="1035513" cy="4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</a:t>
              </a:r>
              <a:r>
                <a:rPr kumimoji="0" lang="el-G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σ</a:t>
              </a:r>
              <a:r>
                <a:rPr lang="de-DE" altLang="en-US" kern="0" baseline="-25000" dirty="0">
                  <a:solidFill>
                    <a:srgbClr val="000000"/>
                  </a:solidFill>
                </a:rPr>
                <a:t>i</a:t>
              </a: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, M</a:t>
              </a:r>
              <a:r>
                <a:rPr lang="de-DE" altLang="en-US" kern="0" baseline="-25000" dirty="0">
                  <a:solidFill>
                    <a:srgbClr val="000000"/>
                  </a:solidFill>
                </a:rPr>
                <a:t>i</a:t>
              </a: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)</a:t>
              </a:r>
            </a:p>
          </p:txBody>
        </p:sp>
        <p:cxnSp>
          <p:nvCxnSpPr>
            <p:cNvPr id="18" name="Gerade Verbindung mit Pfeil 21">
              <a:extLst>
                <a:ext uri="{FF2B5EF4-FFF2-40B4-BE49-F238E27FC236}">
                  <a16:creationId xmlns:a16="http://schemas.microsoft.com/office/drawing/2014/main" id="{62F50386-4558-BA00-0681-430C3BC36B60}"/>
                </a:ext>
              </a:extLst>
            </p:cNvPr>
            <p:cNvCxnSpPr/>
            <p:nvPr/>
          </p:nvCxnSpPr>
          <p:spPr>
            <a:xfrm flipH="1">
              <a:off x="6789886" y="4356769"/>
              <a:ext cx="6351" cy="512393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9" name="Textfeld 22">
              <a:extLst>
                <a:ext uri="{FF2B5EF4-FFF2-40B4-BE49-F238E27FC236}">
                  <a16:creationId xmlns:a16="http://schemas.microsoft.com/office/drawing/2014/main" id="{B19A9E91-15A6-9E44-D0B2-B8D95BC8E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924" y="4932908"/>
              <a:ext cx="1205575" cy="4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</a:t>
              </a:r>
              <a:r>
                <a:rPr kumimoji="0" lang="el-G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σ</a:t>
              </a: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*, M*)</a:t>
              </a:r>
            </a:p>
          </p:txBody>
        </p:sp>
        <p:sp>
          <p:nvSpPr>
            <p:cNvPr id="20" name="Bogen 29">
              <a:extLst>
                <a:ext uri="{FF2B5EF4-FFF2-40B4-BE49-F238E27FC236}">
                  <a16:creationId xmlns:a16="http://schemas.microsoft.com/office/drawing/2014/main" id="{4FCD6010-82ED-3B2C-7087-97488D92E573}"/>
                </a:ext>
              </a:extLst>
            </p:cNvPr>
            <p:cNvSpPr/>
            <p:nvPr/>
          </p:nvSpPr>
          <p:spPr>
            <a:xfrm>
              <a:off x="5076056" y="2907307"/>
              <a:ext cx="849287" cy="1656184"/>
            </a:xfrm>
            <a:prstGeom prst="arc">
              <a:avLst>
                <a:gd name="adj1" fmla="val 11892651"/>
                <a:gd name="adj2" fmla="val 10049756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/>
            </a:p>
          </p:txBody>
        </p:sp>
        <p:sp>
          <p:nvSpPr>
            <p:cNvPr id="21" name="TextBox 75">
              <a:extLst>
                <a:ext uri="{FF2B5EF4-FFF2-40B4-BE49-F238E27FC236}">
                  <a16:creationId xmlns:a16="http://schemas.microsoft.com/office/drawing/2014/main" id="{EF35735A-57DE-BF10-A888-EE5D9845C1F7}"/>
                </a:ext>
              </a:extLst>
            </p:cNvPr>
            <p:cNvSpPr txBox="1"/>
            <p:nvPr/>
          </p:nvSpPr>
          <p:spPr>
            <a:xfrm>
              <a:off x="251520" y="20608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Problem</a:t>
              </a:r>
              <a:endParaRPr lang="en-US" dirty="0"/>
            </a:p>
          </p:txBody>
        </p:sp>
        <p:sp>
          <p:nvSpPr>
            <p:cNvPr id="22" name="TextBox 76">
              <a:extLst>
                <a:ext uri="{FF2B5EF4-FFF2-40B4-BE49-F238E27FC236}">
                  <a16:creationId xmlns:a16="http://schemas.microsoft.com/office/drawing/2014/main" id="{9C6D7231-1E63-3F35-C1C3-4BA3F862B94A}"/>
                </a:ext>
              </a:extLst>
            </p:cNvPr>
            <p:cNvSpPr txBox="1"/>
            <p:nvPr/>
          </p:nvSpPr>
          <p:spPr>
            <a:xfrm>
              <a:off x="279711" y="462676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Solution</a:t>
              </a:r>
              <a:endParaRPr lang="en-US" dirty="0"/>
            </a:p>
          </p:txBody>
        </p:sp>
        <p:sp>
          <p:nvSpPr>
            <p:cNvPr id="23" name="TextBox 79">
              <a:extLst>
                <a:ext uri="{FF2B5EF4-FFF2-40B4-BE49-F238E27FC236}">
                  <a16:creationId xmlns:a16="http://schemas.microsoft.com/office/drawing/2014/main" id="{79C918DA-3187-A75C-B541-8F1340F1079F}"/>
                </a:ext>
              </a:extLst>
            </p:cNvPr>
            <p:cNvSpPr txBox="1"/>
            <p:nvPr/>
          </p:nvSpPr>
          <p:spPr>
            <a:xfrm>
              <a:off x="1848641" y="3454692"/>
              <a:ext cx="1451913" cy="729502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latin typeface="Arial"/>
                  <a:cs typeface="Arial"/>
                </a:rPr>
                <a:t>ImplementSIGN</a:t>
              </a:r>
              <a:endParaRPr lang="en-US" dirty="0" err="1">
                <a:cs typeface="Arial"/>
              </a:endParaRPr>
            </a:p>
          </p:txBody>
        </p:sp>
        <p:sp>
          <p:nvSpPr>
            <p:cNvPr id="24" name="Rechteck 9">
              <a:extLst>
                <a:ext uri="{FF2B5EF4-FFF2-40B4-BE49-F238E27FC236}">
                  <a16:creationId xmlns:a16="http://schemas.microsoft.com/office/drawing/2014/main" id="{074C1E04-A7F3-1361-8BBF-B5CB22B80341}"/>
                </a:ext>
              </a:extLst>
            </p:cNvPr>
            <p:cNvSpPr/>
            <p:nvPr/>
          </p:nvSpPr>
          <p:spPr>
            <a:xfrm>
              <a:off x="3500672" y="3299668"/>
              <a:ext cx="899719" cy="871461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SIGN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4CAB963-AB95-2327-FE8F-4C4A42050993}"/>
                </a:ext>
              </a:extLst>
            </p:cNvPr>
            <p:cNvCxnSpPr/>
            <p:nvPr/>
          </p:nvCxnSpPr>
          <p:spPr>
            <a:xfrm flipV="1">
              <a:off x="1763490" y="2556544"/>
              <a:ext cx="4564434" cy="8360"/>
            </a:xfrm>
            <a:prstGeom prst="straightConnector1">
              <a:avLst/>
            </a:prstGeom>
            <a:ln w="2222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78">
              <a:extLst>
                <a:ext uri="{FF2B5EF4-FFF2-40B4-BE49-F238E27FC236}">
                  <a16:creationId xmlns:a16="http://schemas.microsoft.com/office/drawing/2014/main" id="{0AEB4E22-7577-ED88-4730-70271C50A670}"/>
                </a:ext>
              </a:extLst>
            </p:cNvPr>
            <p:cNvSpPr txBox="1"/>
            <p:nvPr/>
          </p:nvSpPr>
          <p:spPr>
            <a:xfrm>
              <a:off x="2668850" y="2374756"/>
              <a:ext cx="2455253" cy="4168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Transform Problem</a:t>
              </a:r>
              <a:endParaRPr lang="en-US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995B2DA-6E93-AC5B-7CFB-3302890392E2}"/>
                </a:ext>
              </a:extLst>
            </p:cNvPr>
            <p:cNvCxnSpPr>
              <a:stCxn id="66" idx="1"/>
            </p:cNvCxnSpPr>
            <p:nvPr/>
          </p:nvCxnSpPr>
          <p:spPr>
            <a:xfrm flipH="1">
              <a:off x="1745401" y="5117058"/>
              <a:ext cx="4582523" cy="0"/>
            </a:xfrm>
            <a:prstGeom prst="straightConnector1">
              <a:avLst/>
            </a:prstGeom>
            <a:ln w="2222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80">
              <a:extLst>
                <a:ext uri="{FF2B5EF4-FFF2-40B4-BE49-F238E27FC236}">
                  <a16:creationId xmlns:a16="http://schemas.microsoft.com/office/drawing/2014/main" id="{FFC3165A-A85D-3E3F-CC76-7B8D5A5A750D}"/>
                </a:ext>
              </a:extLst>
            </p:cNvPr>
            <p:cNvSpPr txBox="1"/>
            <p:nvPr/>
          </p:nvSpPr>
          <p:spPr>
            <a:xfrm>
              <a:off x="2843808" y="4941168"/>
              <a:ext cx="221183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Extract Solution</a:t>
              </a:r>
              <a:endParaRPr lang="en-US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2549DA1-7A28-6FDA-9BF8-8F14D01A59A5}"/>
                </a:ext>
              </a:extLst>
            </p:cNvPr>
            <p:cNvCxnSpPr>
              <a:stCxn id="79" idx="2"/>
              <a:endCxn id="82" idx="0"/>
            </p:cNvCxnSpPr>
            <p:nvPr/>
          </p:nvCxnSpPr>
          <p:spPr>
            <a:xfrm>
              <a:off x="3949725" y="2744088"/>
              <a:ext cx="807" cy="555580"/>
            </a:xfrm>
            <a:prstGeom prst="straightConnector1">
              <a:avLst/>
            </a:prstGeom>
            <a:ln w="2222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140AFDE-9D34-F337-9F54-9D53611F2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463" r="1778" b="2315"/>
          <a:stretch/>
        </p:blipFill>
        <p:spPr bwMode="auto">
          <a:xfrm>
            <a:off x="8585588" y="2680434"/>
            <a:ext cx="1486735" cy="141424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62E319-D694-9DEA-56BF-5D9E16C0231D}"/>
              </a:ext>
            </a:extLst>
          </p:cNvPr>
          <p:cNvCxnSpPr>
            <a:endCxn id="31" idx="1"/>
          </p:cNvCxnSpPr>
          <p:nvPr/>
        </p:nvCxnSpPr>
        <p:spPr>
          <a:xfrm flipV="1">
            <a:off x="7196586" y="3399873"/>
            <a:ext cx="1378194" cy="272597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86B978D-AC37-FA92-6483-F903F8E455D6}"/>
              </a:ext>
            </a:extLst>
          </p:cNvPr>
          <p:cNvCxnSpPr/>
          <p:nvPr/>
        </p:nvCxnSpPr>
        <p:spPr>
          <a:xfrm>
            <a:off x="3232519" y="2117673"/>
            <a:ext cx="5692260" cy="632179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E9DC83-59C0-E48E-C3F5-48649CB57214}"/>
              </a:ext>
            </a:extLst>
          </p:cNvPr>
          <p:cNvCxnSpPr/>
          <p:nvPr/>
        </p:nvCxnSpPr>
        <p:spPr>
          <a:xfrm flipH="1">
            <a:off x="7196590" y="3857347"/>
            <a:ext cx="1440157" cy="319180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414AA7-B36B-741D-CA39-9352F726E81B}"/>
              </a:ext>
            </a:extLst>
          </p:cNvPr>
          <p:cNvCxnSpPr/>
          <p:nvPr/>
        </p:nvCxnSpPr>
        <p:spPr>
          <a:xfrm flipH="1" flipV="1">
            <a:off x="3030219" y="2408673"/>
            <a:ext cx="5631332" cy="632182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50">
            <a:extLst>
              <a:ext uri="{FF2B5EF4-FFF2-40B4-BE49-F238E27FC236}">
                <a16:creationId xmlns:a16="http://schemas.microsoft.com/office/drawing/2014/main" id="{79FBDB5D-D07F-8E5A-B1BD-A7152AFBE903}"/>
              </a:ext>
            </a:extLst>
          </p:cNvPr>
          <p:cNvSpPr txBox="1"/>
          <p:nvPr/>
        </p:nvSpPr>
        <p:spPr>
          <a:xfrm>
            <a:off x="5779141" y="20024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M</a:t>
            </a:r>
            <a:r>
              <a:rPr lang="de-DE" baseline="-25000" dirty="0"/>
              <a:t>j</a:t>
            </a:r>
            <a:endParaRPr lang="en-US" baseline="-25000" dirty="0"/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4FD36D8B-C036-3BEB-DF4C-32D03739A843}"/>
              </a:ext>
            </a:extLst>
          </p:cNvPr>
          <p:cNvSpPr txBox="1"/>
          <p:nvPr/>
        </p:nvSpPr>
        <p:spPr>
          <a:xfrm>
            <a:off x="7751120" y="32066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M</a:t>
            </a:r>
            <a:r>
              <a:rPr lang="de-DE" baseline="-25000" dirty="0"/>
              <a:t>j</a:t>
            </a:r>
            <a:endParaRPr lang="en-US" baseline="-25000" dirty="0"/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FC415943-0C86-E88E-B6E6-F383ACCE1645}"/>
              </a:ext>
            </a:extLst>
          </p:cNvPr>
          <p:cNvSpPr txBox="1"/>
          <p:nvPr/>
        </p:nvSpPr>
        <p:spPr>
          <a:xfrm>
            <a:off x="5649826" y="2414072"/>
            <a:ext cx="89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H(M</a:t>
            </a:r>
            <a:r>
              <a:rPr lang="de-DE" baseline="-25000" dirty="0"/>
              <a:t>j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38" name="TextBox 53">
            <a:extLst>
              <a:ext uri="{FF2B5EF4-FFF2-40B4-BE49-F238E27FC236}">
                <a16:creationId xmlns:a16="http://schemas.microsoft.com/office/drawing/2014/main" id="{2081600D-063B-244E-A47E-08C3F0971623}"/>
              </a:ext>
            </a:extLst>
          </p:cNvPr>
          <p:cNvSpPr txBox="1"/>
          <p:nvPr/>
        </p:nvSpPr>
        <p:spPr>
          <a:xfrm>
            <a:off x="7630122" y="3600462"/>
            <a:ext cx="89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H(M</a:t>
            </a:r>
            <a:r>
              <a:rPr lang="de-DE" baseline="-25000" dirty="0"/>
              <a:t>j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39" name="TextBox 54">
            <a:extLst>
              <a:ext uri="{FF2B5EF4-FFF2-40B4-BE49-F238E27FC236}">
                <a16:creationId xmlns:a16="http://schemas.microsoft.com/office/drawing/2014/main" id="{1ADA5F80-3EFB-DE43-AF1A-DE7BFE5D8987}"/>
              </a:ext>
            </a:extLst>
          </p:cNvPr>
          <p:cNvSpPr txBox="1"/>
          <p:nvPr/>
        </p:nvSpPr>
        <p:spPr>
          <a:xfrm>
            <a:off x="9556876" y="3991861"/>
            <a:ext cx="75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090C"/>
                </a:solidFill>
              </a:rPr>
              <a:t>RO</a:t>
            </a:r>
            <a:endParaRPr lang="en-US" b="1" dirty="0">
              <a:solidFill>
                <a:srgbClr val="00090C"/>
              </a:solidFill>
            </a:endParaRPr>
          </a:p>
        </p:txBody>
      </p:sp>
      <p:sp>
        <p:nvSpPr>
          <p:cNvPr id="41" name="Bogen 29">
            <a:extLst>
              <a:ext uri="{FF2B5EF4-FFF2-40B4-BE49-F238E27FC236}">
                <a16:creationId xmlns:a16="http://schemas.microsoft.com/office/drawing/2014/main" id="{F1B7DF5E-7B83-6D87-89C7-0DE689DB6387}"/>
              </a:ext>
            </a:extLst>
          </p:cNvPr>
          <p:cNvSpPr/>
          <p:nvPr/>
        </p:nvSpPr>
        <p:spPr>
          <a:xfrm>
            <a:off x="5582979" y="1779030"/>
            <a:ext cx="752880" cy="1467362"/>
          </a:xfrm>
          <a:prstGeom prst="arc">
            <a:avLst>
              <a:gd name="adj1" fmla="val 11892651"/>
              <a:gd name="adj2" fmla="val 100497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43" name="Bogen 29">
            <a:extLst>
              <a:ext uri="{FF2B5EF4-FFF2-40B4-BE49-F238E27FC236}">
                <a16:creationId xmlns:a16="http://schemas.microsoft.com/office/drawing/2014/main" id="{0DA9187D-5D2C-DFC6-83A9-F17423C89CBC}"/>
              </a:ext>
            </a:extLst>
          </p:cNvPr>
          <p:cNvSpPr/>
          <p:nvPr/>
        </p:nvSpPr>
        <p:spPr>
          <a:xfrm>
            <a:off x="7628916" y="2894382"/>
            <a:ext cx="752880" cy="1467362"/>
          </a:xfrm>
          <a:prstGeom prst="arc">
            <a:avLst>
              <a:gd name="adj1" fmla="val 11892651"/>
              <a:gd name="adj2" fmla="val 100497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74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BB21-78B6-3318-FB6B-277FB3C4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Reduction in the random oracle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07AE0E-6C07-E483-FF12-D574A1436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DAB71-E41F-A3A5-7E5F-570E032B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D586CC-A266-F362-C893-86301D123521}"/>
              </a:ext>
            </a:extLst>
          </p:cNvPr>
          <p:cNvGrpSpPr/>
          <p:nvPr/>
        </p:nvGrpSpPr>
        <p:grpSpPr>
          <a:xfrm>
            <a:off x="840362" y="1716214"/>
            <a:ext cx="9467629" cy="4401888"/>
            <a:chOff x="179512" y="1196975"/>
            <a:chExt cx="10679966" cy="4968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4F4382-CDD2-2A45-50DA-DE73FFB82537}"/>
                </a:ext>
              </a:extLst>
            </p:cNvPr>
            <p:cNvSpPr/>
            <p:nvPr/>
          </p:nvSpPr>
          <p:spPr>
            <a:xfrm>
              <a:off x="1763688" y="1196975"/>
              <a:ext cx="9095790" cy="4968329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3E76045-96A1-AB24-2BD0-BCD093013A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986" t="34083" r="36497" b="43412"/>
            <a:stretch/>
          </p:blipFill>
          <p:spPr>
            <a:xfrm>
              <a:off x="1912833" y="1340768"/>
              <a:ext cx="714951" cy="45931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9D90A0-B4A7-AA66-EBE9-0185FC2A3C82}"/>
                </a:ext>
              </a:extLst>
            </p:cNvPr>
            <p:cNvSpPr/>
            <p:nvPr/>
          </p:nvSpPr>
          <p:spPr>
            <a:xfrm>
              <a:off x="1763688" y="1196975"/>
              <a:ext cx="1080120" cy="71985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8395D2A-01E5-E616-C3D0-3207D071D618}"/>
                </a:ext>
              </a:extLst>
            </p:cNvPr>
            <p:cNvCxnSpPr/>
            <p:nvPr/>
          </p:nvCxnSpPr>
          <p:spPr>
            <a:xfrm flipV="1">
              <a:off x="179512" y="2556544"/>
              <a:ext cx="1584176" cy="8360"/>
            </a:xfrm>
            <a:prstGeom prst="straightConnector1">
              <a:avLst/>
            </a:prstGeom>
            <a:ln w="25400">
              <a:solidFill>
                <a:srgbClr val="0009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07117B4-A269-6B9F-2784-538810254439}"/>
                </a:ext>
              </a:extLst>
            </p:cNvPr>
            <p:cNvCxnSpPr/>
            <p:nvPr/>
          </p:nvCxnSpPr>
          <p:spPr>
            <a:xfrm flipH="1">
              <a:off x="179512" y="5117095"/>
              <a:ext cx="1584176" cy="0"/>
            </a:xfrm>
            <a:prstGeom prst="straightConnector1">
              <a:avLst/>
            </a:prstGeom>
            <a:ln w="25400">
              <a:solidFill>
                <a:srgbClr val="00090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17D3F6-7E46-B30B-C9CB-FB3CDE089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284" r="81213" b="23967"/>
            <a:stretch>
              <a:fillRect/>
            </a:stretch>
          </p:blipFill>
          <p:spPr bwMode="auto">
            <a:xfrm>
              <a:off x="5940574" y="3132807"/>
              <a:ext cx="1425575" cy="122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Gerade Verbindung mit Pfeil 6">
              <a:extLst>
                <a:ext uri="{FF2B5EF4-FFF2-40B4-BE49-F238E27FC236}">
                  <a16:creationId xmlns:a16="http://schemas.microsoft.com/office/drawing/2014/main" id="{37235B82-3C23-B70C-6725-339B075F4A2C}"/>
                </a:ext>
              </a:extLst>
            </p:cNvPr>
            <p:cNvCxnSpPr/>
            <p:nvPr/>
          </p:nvCxnSpPr>
          <p:spPr>
            <a:xfrm flipH="1">
              <a:off x="6789886" y="2770857"/>
              <a:ext cx="4763" cy="433387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3" name="Textfeld 8">
              <a:extLst>
                <a:ext uri="{FF2B5EF4-FFF2-40B4-BE49-F238E27FC236}">
                  <a16:creationId xmlns:a16="http://schemas.microsoft.com/office/drawing/2014/main" id="{6647B8C4-915F-93B1-5B0F-557CE750D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6716" y="2384048"/>
              <a:ext cx="126841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PK, 1</a:t>
              </a:r>
              <a:r>
                <a:rPr kumimoji="0" lang="de-DE" altLang="en-US" sz="18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cxnSp>
          <p:nvCxnSpPr>
            <p:cNvPr id="14" name="Gerade Verbindung mit Pfeil 15">
              <a:extLst>
                <a:ext uri="{FF2B5EF4-FFF2-40B4-BE49-F238E27FC236}">
                  <a16:creationId xmlns:a16="http://schemas.microsoft.com/office/drawing/2014/main" id="{D26FACBE-5636-656A-D756-7A5195861B8E}"/>
                </a:ext>
              </a:extLst>
            </p:cNvPr>
            <p:cNvCxnSpPr/>
            <p:nvPr/>
          </p:nvCxnSpPr>
          <p:spPr>
            <a:xfrm flipV="1">
              <a:off x="4950069" y="3358232"/>
              <a:ext cx="1062711" cy="430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headEnd type="triangle"/>
              <a:tailEnd type="none"/>
            </a:ln>
            <a:effectLst/>
          </p:spPr>
        </p:cxnSp>
        <p:sp>
          <p:nvSpPr>
            <p:cNvPr id="15" name="Textfeld 18">
              <a:extLst>
                <a:ext uri="{FF2B5EF4-FFF2-40B4-BE49-F238E27FC236}">
                  <a16:creationId xmlns:a16="http://schemas.microsoft.com/office/drawing/2014/main" id="{8DE08239-3057-ABDA-F64C-85F79E384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527" y="2978819"/>
              <a:ext cx="504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M</a:t>
              </a:r>
              <a:r>
                <a:rPr kumimoji="0" lang="de-DE" altLang="en-US" sz="18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</a:t>
              </a:r>
            </a:p>
          </p:txBody>
        </p:sp>
        <p:cxnSp>
          <p:nvCxnSpPr>
            <p:cNvPr id="16" name="Gerade Verbindung mit Pfeil 19">
              <a:extLst>
                <a:ext uri="{FF2B5EF4-FFF2-40B4-BE49-F238E27FC236}">
                  <a16:creationId xmlns:a16="http://schemas.microsoft.com/office/drawing/2014/main" id="{035E6D55-DD86-E2A3-39F4-1276629E9497}"/>
                </a:ext>
              </a:extLst>
            </p:cNvPr>
            <p:cNvCxnSpPr/>
            <p:nvPr/>
          </p:nvCxnSpPr>
          <p:spPr>
            <a:xfrm>
              <a:off x="4950069" y="4059907"/>
              <a:ext cx="1062711" cy="9525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headEnd type="none"/>
              <a:tailEnd type="triangle"/>
            </a:ln>
            <a:effectLst/>
          </p:spPr>
        </p:cxnSp>
        <p:sp>
          <p:nvSpPr>
            <p:cNvPr id="17" name="Textfeld 20">
              <a:extLst>
                <a:ext uri="{FF2B5EF4-FFF2-40B4-BE49-F238E27FC236}">
                  <a16:creationId xmlns:a16="http://schemas.microsoft.com/office/drawing/2014/main" id="{EED56C60-641F-866D-BBF2-4DB9C4FB9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0415" y="3674797"/>
              <a:ext cx="1035513" cy="4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</a:t>
              </a:r>
              <a:r>
                <a:rPr kumimoji="0" lang="el-G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σ</a:t>
              </a:r>
              <a:r>
                <a:rPr lang="de-DE" altLang="en-US" kern="0" baseline="-25000" dirty="0">
                  <a:solidFill>
                    <a:srgbClr val="000000"/>
                  </a:solidFill>
                </a:rPr>
                <a:t>i</a:t>
              </a: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, M</a:t>
              </a:r>
              <a:r>
                <a:rPr lang="de-DE" altLang="en-US" kern="0" baseline="-25000" dirty="0">
                  <a:solidFill>
                    <a:srgbClr val="000000"/>
                  </a:solidFill>
                </a:rPr>
                <a:t>i</a:t>
              </a: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)</a:t>
              </a:r>
            </a:p>
          </p:txBody>
        </p:sp>
        <p:cxnSp>
          <p:nvCxnSpPr>
            <p:cNvPr id="18" name="Gerade Verbindung mit Pfeil 21">
              <a:extLst>
                <a:ext uri="{FF2B5EF4-FFF2-40B4-BE49-F238E27FC236}">
                  <a16:creationId xmlns:a16="http://schemas.microsoft.com/office/drawing/2014/main" id="{62F50386-4558-BA00-0681-430C3BC36B60}"/>
                </a:ext>
              </a:extLst>
            </p:cNvPr>
            <p:cNvCxnSpPr/>
            <p:nvPr/>
          </p:nvCxnSpPr>
          <p:spPr>
            <a:xfrm flipH="1">
              <a:off x="6789886" y="4356769"/>
              <a:ext cx="6351" cy="512393"/>
            </a:xfrm>
            <a:prstGeom prst="straightConnector1">
              <a:avLst/>
            </a:prstGeom>
            <a:noFill/>
            <a:ln w="15875" cap="flat" cmpd="sng" algn="ctr">
              <a:solidFill>
                <a:srgbClr val="000000"/>
              </a:solidFill>
              <a:prstDash val="solid"/>
              <a:tailEnd type="triangle"/>
            </a:ln>
            <a:effectLst/>
          </p:spPr>
        </p:cxnSp>
        <p:sp>
          <p:nvSpPr>
            <p:cNvPr id="19" name="Textfeld 22">
              <a:extLst>
                <a:ext uri="{FF2B5EF4-FFF2-40B4-BE49-F238E27FC236}">
                  <a16:creationId xmlns:a16="http://schemas.microsoft.com/office/drawing/2014/main" id="{B19A9E91-15A6-9E44-D0B2-B8D95BC8E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7924" y="4932908"/>
              <a:ext cx="1205575" cy="41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</a:t>
              </a:r>
              <a:r>
                <a:rPr kumimoji="0" lang="el-G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σ</a:t>
              </a:r>
              <a:r>
                <a:rPr kumimoji="0" lang="de-DE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*, M*)</a:t>
              </a:r>
            </a:p>
          </p:txBody>
        </p:sp>
        <p:sp>
          <p:nvSpPr>
            <p:cNvPr id="20" name="Bogen 29">
              <a:extLst>
                <a:ext uri="{FF2B5EF4-FFF2-40B4-BE49-F238E27FC236}">
                  <a16:creationId xmlns:a16="http://schemas.microsoft.com/office/drawing/2014/main" id="{4FCD6010-82ED-3B2C-7087-97488D92E573}"/>
                </a:ext>
              </a:extLst>
            </p:cNvPr>
            <p:cNvSpPr/>
            <p:nvPr/>
          </p:nvSpPr>
          <p:spPr>
            <a:xfrm>
              <a:off x="5076056" y="2907307"/>
              <a:ext cx="849287" cy="1656184"/>
            </a:xfrm>
            <a:prstGeom prst="arc">
              <a:avLst>
                <a:gd name="adj1" fmla="val 11892651"/>
                <a:gd name="adj2" fmla="val 10049756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/>
            </a:p>
          </p:txBody>
        </p:sp>
        <p:sp>
          <p:nvSpPr>
            <p:cNvPr id="21" name="TextBox 75">
              <a:extLst>
                <a:ext uri="{FF2B5EF4-FFF2-40B4-BE49-F238E27FC236}">
                  <a16:creationId xmlns:a16="http://schemas.microsoft.com/office/drawing/2014/main" id="{EF35735A-57DE-BF10-A888-EE5D9845C1F7}"/>
                </a:ext>
              </a:extLst>
            </p:cNvPr>
            <p:cNvSpPr txBox="1"/>
            <p:nvPr/>
          </p:nvSpPr>
          <p:spPr>
            <a:xfrm>
              <a:off x="251520" y="2060848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Problem</a:t>
              </a:r>
              <a:endParaRPr lang="en-US" dirty="0"/>
            </a:p>
          </p:txBody>
        </p:sp>
        <p:sp>
          <p:nvSpPr>
            <p:cNvPr id="22" name="TextBox 76">
              <a:extLst>
                <a:ext uri="{FF2B5EF4-FFF2-40B4-BE49-F238E27FC236}">
                  <a16:creationId xmlns:a16="http://schemas.microsoft.com/office/drawing/2014/main" id="{9C6D7231-1E63-3F35-C1C3-4BA3F862B94A}"/>
                </a:ext>
              </a:extLst>
            </p:cNvPr>
            <p:cNvSpPr txBox="1"/>
            <p:nvPr/>
          </p:nvSpPr>
          <p:spPr>
            <a:xfrm>
              <a:off x="279711" y="4626760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Solution</a:t>
              </a:r>
              <a:endParaRPr lang="en-US" dirty="0"/>
            </a:p>
          </p:txBody>
        </p:sp>
        <p:sp>
          <p:nvSpPr>
            <p:cNvPr id="23" name="TextBox 79">
              <a:extLst>
                <a:ext uri="{FF2B5EF4-FFF2-40B4-BE49-F238E27FC236}">
                  <a16:creationId xmlns:a16="http://schemas.microsoft.com/office/drawing/2014/main" id="{79C918DA-3187-A75C-B541-8F1340F1079F}"/>
                </a:ext>
              </a:extLst>
            </p:cNvPr>
            <p:cNvSpPr txBox="1"/>
            <p:nvPr/>
          </p:nvSpPr>
          <p:spPr>
            <a:xfrm>
              <a:off x="1848641" y="3454692"/>
              <a:ext cx="1451913" cy="729502"/>
            </a:xfrm>
            <a:prstGeom prst="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 err="1">
                  <a:latin typeface="Arial"/>
                  <a:cs typeface="Arial"/>
                </a:rPr>
                <a:t>ImplementSIGN</a:t>
              </a:r>
              <a:endParaRPr lang="en-US" dirty="0" err="1">
                <a:cs typeface="Arial"/>
              </a:endParaRPr>
            </a:p>
          </p:txBody>
        </p:sp>
        <p:sp>
          <p:nvSpPr>
            <p:cNvPr id="24" name="Rechteck 9">
              <a:extLst>
                <a:ext uri="{FF2B5EF4-FFF2-40B4-BE49-F238E27FC236}">
                  <a16:creationId xmlns:a16="http://schemas.microsoft.com/office/drawing/2014/main" id="{074C1E04-A7F3-1361-8BBF-B5CB22B80341}"/>
                </a:ext>
              </a:extLst>
            </p:cNvPr>
            <p:cNvSpPr/>
            <p:nvPr/>
          </p:nvSpPr>
          <p:spPr>
            <a:xfrm>
              <a:off x="3500672" y="3299668"/>
              <a:ext cx="899719" cy="871461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SIGN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4CAB963-AB95-2327-FE8F-4C4A42050993}"/>
                </a:ext>
              </a:extLst>
            </p:cNvPr>
            <p:cNvCxnSpPr/>
            <p:nvPr/>
          </p:nvCxnSpPr>
          <p:spPr>
            <a:xfrm flipV="1">
              <a:off x="1763490" y="2556544"/>
              <a:ext cx="4564434" cy="8360"/>
            </a:xfrm>
            <a:prstGeom prst="straightConnector1">
              <a:avLst/>
            </a:prstGeom>
            <a:ln w="2222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78">
              <a:extLst>
                <a:ext uri="{FF2B5EF4-FFF2-40B4-BE49-F238E27FC236}">
                  <a16:creationId xmlns:a16="http://schemas.microsoft.com/office/drawing/2014/main" id="{0AEB4E22-7577-ED88-4730-70271C50A670}"/>
                </a:ext>
              </a:extLst>
            </p:cNvPr>
            <p:cNvSpPr txBox="1"/>
            <p:nvPr/>
          </p:nvSpPr>
          <p:spPr>
            <a:xfrm>
              <a:off x="2668850" y="2374756"/>
              <a:ext cx="2455253" cy="4168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Transform Problem</a:t>
              </a:r>
              <a:endParaRPr lang="en-US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995B2DA-6E93-AC5B-7CFB-3302890392E2}"/>
                </a:ext>
              </a:extLst>
            </p:cNvPr>
            <p:cNvCxnSpPr>
              <a:stCxn id="66" idx="1"/>
            </p:cNvCxnSpPr>
            <p:nvPr/>
          </p:nvCxnSpPr>
          <p:spPr>
            <a:xfrm flipH="1">
              <a:off x="1745401" y="5117058"/>
              <a:ext cx="4582523" cy="0"/>
            </a:xfrm>
            <a:prstGeom prst="straightConnector1">
              <a:avLst/>
            </a:prstGeom>
            <a:ln w="2222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80">
              <a:extLst>
                <a:ext uri="{FF2B5EF4-FFF2-40B4-BE49-F238E27FC236}">
                  <a16:creationId xmlns:a16="http://schemas.microsoft.com/office/drawing/2014/main" id="{FFC3165A-A85D-3E3F-CC76-7B8D5A5A750D}"/>
                </a:ext>
              </a:extLst>
            </p:cNvPr>
            <p:cNvSpPr txBox="1"/>
            <p:nvPr/>
          </p:nvSpPr>
          <p:spPr>
            <a:xfrm>
              <a:off x="2843808" y="4941168"/>
              <a:ext cx="221183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Extract Solution</a:t>
              </a:r>
              <a:endParaRPr lang="en-US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2549DA1-7A28-6FDA-9BF8-8F14D01A59A5}"/>
                </a:ext>
              </a:extLst>
            </p:cNvPr>
            <p:cNvCxnSpPr>
              <a:stCxn id="79" idx="2"/>
              <a:endCxn id="82" idx="0"/>
            </p:cNvCxnSpPr>
            <p:nvPr/>
          </p:nvCxnSpPr>
          <p:spPr>
            <a:xfrm>
              <a:off x="3949725" y="2744088"/>
              <a:ext cx="807" cy="555580"/>
            </a:xfrm>
            <a:prstGeom prst="straightConnector1">
              <a:avLst/>
            </a:prstGeom>
            <a:ln w="22225">
              <a:solidFill>
                <a:schemeClr val="accent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140AFDE-9D34-F337-9F54-9D53611F2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463" r="1778" b="2315"/>
          <a:stretch/>
        </p:blipFill>
        <p:spPr bwMode="auto">
          <a:xfrm>
            <a:off x="8585588" y="2680434"/>
            <a:ext cx="1486735" cy="141424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62E319-D694-9DEA-56BF-5D9E16C0231D}"/>
              </a:ext>
            </a:extLst>
          </p:cNvPr>
          <p:cNvCxnSpPr>
            <a:endCxn id="31" idx="1"/>
          </p:cNvCxnSpPr>
          <p:nvPr/>
        </p:nvCxnSpPr>
        <p:spPr>
          <a:xfrm flipV="1">
            <a:off x="7196586" y="3399873"/>
            <a:ext cx="1378194" cy="272597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86B978D-AC37-FA92-6483-F903F8E455D6}"/>
              </a:ext>
            </a:extLst>
          </p:cNvPr>
          <p:cNvCxnSpPr/>
          <p:nvPr/>
        </p:nvCxnSpPr>
        <p:spPr>
          <a:xfrm>
            <a:off x="3232519" y="2117673"/>
            <a:ext cx="5692260" cy="632179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5E9DC83-59C0-E48E-C3F5-48649CB57214}"/>
              </a:ext>
            </a:extLst>
          </p:cNvPr>
          <p:cNvCxnSpPr/>
          <p:nvPr/>
        </p:nvCxnSpPr>
        <p:spPr>
          <a:xfrm flipH="1">
            <a:off x="7196590" y="3857347"/>
            <a:ext cx="1440157" cy="319180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414AA7-B36B-741D-CA39-9352F726E81B}"/>
              </a:ext>
            </a:extLst>
          </p:cNvPr>
          <p:cNvCxnSpPr/>
          <p:nvPr/>
        </p:nvCxnSpPr>
        <p:spPr>
          <a:xfrm flipH="1" flipV="1">
            <a:off x="3030219" y="2408673"/>
            <a:ext cx="5631332" cy="632182"/>
          </a:xfrm>
          <a:prstGeom prst="straightConnector1">
            <a:avLst/>
          </a:prstGeom>
          <a:ln w="222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50">
            <a:extLst>
              <a:ext uri="{FF2B5EF4-FFF2-40B4-BE49-F238E27FC236}">
                <a16:creationId xmlns:a16="http://schemas.microsoft.com/office/drawing/2014/main" id="{79FBDB5D-D07F-8E5A-B1BD-A7152AFBE903}"/>
              </a:ext>
            </a:extLst>
          </p:cNvPr>
          <p:cNvSpPr txBox="1"/>
          <p:nvPr/>
        </p:nvSpPr>
        <p:spPr>
          <a:xfrm>
            <a:off x="5826344" y="200245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M</a:t>
            </a:r>
            <a:r>
              <a:rPr lang="de-DE" baseline="-25000" dirty="0"/>
              <a:t>j</a:t>
            </a:r>
            <a:endParaRPr lang="en-US" baseline="-25000" dirty="0"/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4FD36D8B-C036-3BEB-DF4C-32D03739A843}"/>
              </a:ext>
            </a:extLst>
          </p:cNvPr>
          <p:cNvSpPr txBox="1"/>
          <p:nvPr/>
        </p:nvSpPr>
        <p:spPr>
          <a:xfrm>
            <a:off x="7528589" y="31863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M</a:t>
            </a:r>
            <a:r>
              <a:rPr lang="de-DE" baseline="-25000" dirty="0"/>
              <a:t>j</a:t>
            </a:r>
            <a:endParaRPr lang="en-US" baseline="-25000" dirty="0"/>
          </a:p>
        </p:txBody>
      </p:sp>
      <p:sp>
        <p:nvSpPr>
          <p:cNvPr id="37" name="TextBox 52">
            <a:extLst>
              <a:ext uri="{FF2B5EF4-FFF2-40B4-BE49-F238E27FC236}">
                <a16:creationId xmlns:a16="http://schemas.microsoft.com/office/drawing/2014/main" id="{FC415943-0C86-E88E-B6E6-F383ACCE1645}"/>
              </a:ext>
            </a:extLst>
          </p:cNvPr>
          <p:cNvSpPr txBox="1"/>
          <p:nvPr/>
        </p:nvSpPr>
        <p:spPr>
          <a:xfrm>
            <a:off x="5575649" y="2414072"/>
            <a:ext cx="89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H(M</a:t>
            </a:r>
            <a:r>
              <a:rPr lang="de-DE" baseline="-25000" dirty="0"/>
              <a:t>j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38" name="TextBox 53">
            <a:extLst>
              <a:ext uri="{FF2B5EF4-FFF2-40B4-BE49-F238E27FC236}">
                <a16:creationId xmlns:a16="http://schemas.microsoft.com/office/drawing/2014/main" id="{2081600D-063B-244E-A47E-08C3F0971623}"/>
              </a:ext>
            </a:extLst>
          </p:cNvPr>
          <p:cNvSpPr txBox="1"/>
          <p:nvPr/>
        </p:nvSpPr>
        <p:spPr>
          <a:xfrm>
            <a:off x="7475025" y="3647666"/>
            <a:ext cx="89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/>
              <a:t>H(M</a:t>
            </a:r>
            <a:r>
              <a:rPr lang="de-DE" baseline="-25000" dirty="0"/>
              <a:t>j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39" name="TextBox 54">
            <a:extLst>
              <a:ext uri="{FF2B5EF4-FFF2-40B4-BE49-F238E27FC236}">
                <a16:creationId xmlns:a16="http://schemas.microsoft.com/office/drawing/2014/main" id="{1ADA5F80-3EFB-DE43-AF1A-DE7BFE5D8987}"/>
              </a:ext>
            </a:extLst>
          </p:cNvPr>
          <p:cNvSpPr txBox="1"/>
          <p:nvPr/>
        </p:nvSpPr>
        <p:spPr>
          <a:xfrm>
            <a:off x="9556876" y="3991861"/>
            <a:ext cx="75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00090C"/>
                </a:solidFill>
              </a:rPr>
              <a:t>RO</a:t>
            </a:r>
            <a:endParaRPr lang="en-US" b="1" dirty="0">
              <a:solidFill>
                <a:srgbClr val="00090C"/>
              </a:solidFill>
            </a:endParaRPr>
          </a:p>
        </p:txBody>
      </p:sp>
      <p:sp>
        <p:nvSpPr>
          <p:cNvPr id="41" name="Bogen 29">
            <a:extLst>
              <a:ext uri="{FF2B5EF4-FFF2-40B4-BE49-F238E27FC236}">
                <a16:creationId xmlns:a16="http://schemas.microsoft.com/office/drawing/2014/main" id="{BD695A6E-F435-EB80-C9E2-383CBE96DBDD}"/>
              </a:ext>
            </a:extLst>
          </p:cNvPr>
          <p:cNvSpPr/>
          <p:nvPr/>
        </p:nvSpPr>
        <p:spPr>
          <a:xfrm>
            <a:off x="7403687" y="3073755"/>
            <a:ext cx="752880" cy="1467362"/>
          </a:xfrm>
          <a:prstGeom prst="arc">
            <a:avLst>
              <a:gd name="adj1" fmla="val 11892651"/>
              <a:gd name="adj2" fmla="val 100497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43" name="Bogen 29">
            <a:extLst>
              <a:ext uri="{FF2B5EF4-FFF2-40B4-BE49-F238E27FC236}">
                <a16:creationId xmlns:a16="http://schemas.microsoft.com/office/drawing/2014/main" id="{15DCF2F4-739D-FC3B-43A8-76C31470082C}"/>
              </a:ext>
            </a:extLst>
          </p:cNvPr>
          <p:cNvSpPr/>
          <p:nvPr/>
        </p:nvSpPr>
        <p:spPr>
          <a:xfrm>
            <a:off x="5576236" y="1779029"/>
            <a:ext cx="752880" cy="1467362"/>
          </a:xfrm>
          <a:prstGeom prst="arc">
            <a:avLst>
              <a:gd name="adj1" fmla="val 11892651"/>
              <a:gd name="adj2" fmla="val 100497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/>
          </a:p>
        </p:txBody>
      </p:sp>
      <p:sp>
        <p:nvSpPr>
          <p:cNvPr id="45" name="TextBox 79">
            <a:extLst>
              <a:ext uri="{FF2B5EF4-FFF2-40B4-BE49-F238E27FC236}">
                <a16:creationId xmlns:a16="http://schemas.microsoft.com/office/drawing/2014/main" id="{DDE38A8F-31FB-DF07-47D4-53B9394F58C9}"/>
              </a:ext>
            </a:extLst>
          </p:cNvPr>
          <p:cNvSpPr txBox="1"/>
          <p:nvPr/>
        </p:nvSpPr>
        <p:spPr>
          <a:xfrm>
            <a:off x="8696544" y="4361194"/>
            <a:ext cx="1287099" cy="646331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 err="1">
                <a:latin typeface="Arial"/>
                <a:cs typeface="Arial"/>
              </a:rPr>
              <a:t>ImplementRO</a:t>
            </a:r>
            <a:endParaRPr lang="en-US" dirty="0" err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338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329C-C366-1320-DE48-A997CCA6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RO Reprogramming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EF5AD-7E38-34EC-F46C-9338E40B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379EC-735A-2DD5-EBD9-67E13230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pic>
        <p:nvPicPr>
          <p:cNvPr id="9" name="Content Placeholder 8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C400003-772E-E5DF-2B08-2A8D02FCF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254" y="1825625"/>
            <a:ext cx="9053491" cy="4351338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20440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0A1D-60ED-6091-B602-E1D72339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RO Reprogramming</a:t>
            </a:r>
            <a:endParaRPr lang="en-US" dirty="0"/>
          </a:p>
        </p:txBody>
      </p:sp>
      <p:pic>
        <p:nvPicPr>
          <p:cNvPr id="6" name="Content Placeholder 5" descr="A black and white text&#10;&#10;Description automatically generated">
            <a:extLst>
              <a:ext uri="{FF2B5EF4-FFF2-40B4-BE49-F238E27FC236}">
                <a16:creationId xmlns:a16="http://schemas.microsoft.com/office/drawing/2014/main" id="{5AE35C84-93F2-BCC1-0B7F-6CC03E133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780" y="1530736"/>
            <a:ext cx="6913802" cy="2688832"/>
          </a:xfrm>
          <a:ln>
            <a:solidFill>
              <a:schemeClr val="bg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E24F0-EE6E-08F0-FD5F-4DCAAD53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FA41B-7050-6F08-147D-4E34DB37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456BC3E-3B7C-9464-4DED-45C61D0BB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858" y="4327623"/>
            <a:ext cx="7808815" cy="16216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14826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38CF-D0FC-A67E-0E11-50E48E37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Proof intuition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6ABEA-AA75-55DD-3C61-856618859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457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y is </a:t>
            </a:r>
            <a:r>
              <a:rPr lang="en-US" dirty="0" err="1">
                <a:ea typeface="Calibri"/>
                <a:cs typeface="Calibri"/>
              </a:rPr>
              <a:t>independtly</a:t>
            </a:r>
            <a:r>
              <a:rPr lang="en-US" dirty="0">
                <a:ea typeface="Calibri"/>
                <a:cs typeface="Calibri"/>
              </a:rPr>
              <a:t>, uniformly distributed. </a:t>
            </a:r>
          </a:p>
          <a:p>
            <a:r>
              <a:rPr lang="en-US" dirty="0">
                <a:ea typeface="Calibri"/>
                <a:cs typeface="Calibri"/>
              </a:rPr>
              <a:t>Reprogramming is perfectly indistinguishable if distinguisher D did not query H(x) before programming!</a:t>
            </a:r>
          </a:p>
          <a:p>
            <a:r>
              <a:rPr lang="en-US" dirty="0">
                <a:ea typeface="Calibri"/>
                <a:cs typeface="Calibri"/>
              </a:rPr>
              <a:t>Max probability of x is </a:t>
            </a:r>
            <a:r>
              <a:rPr lang="en-US" dirty="0" err="1">
                <a:ea typeface="Calibri"/>
                <a:cs typeface="Calibri"/>
              </a:rPr>
              <a:t>p</a:t>
            </a:r>
            <a:r>
              <a:rPr lang="en-US" baseline="-25000" dirty="0" err="1">
                <a:ea typeface="Calibri"/>
                <a:cs typeface="Calibri"/>
              </a:rPr>
              <a:t>max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r>
              <a:rPr lang="en-US" dirty="0" err="1">
                <a:ea typeface="Calibri"/>
                <a:cs typeface="Calibri"/>
              </a:rPr>
              <a:t>Pr</a:t>
            </a:r>
            <a:r>
              <a:rPr lang="en-US" dirty="0">
                <a:ea typeface="Calibri"/>
                <a:cs typeface="Calibri"/>
              </a:rPr>
              <a:t>[D queried H(x) before programming] = </a:t>
            </a:r>
            <a:r>
              <a:rPr lang="en-US" dirty="0" err="1">
                <a:ea typeface="Calibri"/>
                <a:cs typeface="Calibri"/>
              </a:rPr>
              <a:t>qp</a:t>
            </a:r>
            <a:r>
              <a:rPr lang="en-US" baseline="-25000" dirty="0" err="1">
                <a:ea typeface="Calibri"/>
                <a:cs typeface="Calibri"/>
              </a:rPr>
              <a:t>max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88B12-AE68-5D26-619A-DC35154C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8DCF01-245A-9382-6AA9-7911F86E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E0EA2-872D-9F5D-0B48-2AD347D1D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Back to the proof!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7AE27-B372-55DE-C176-214498EBB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D0609-938A-073D-DD00-CD040878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275D2-E6F6-CC9E-CB25-CB442087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7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1FFF-7BBD-EEA9-F605-9C430AD0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Proof outline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5AFAB-9E5C-E9B0-E37F-7F81640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725D-2F1A-6747-D332-C25BC2C4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027442-6640-75E9-4B55-2860EAC591AF}"/>
              </a:ext>
            </a:extLst>
          </p:cNvPr>
          <p:cNvSpPr/>
          <p:nvPr/>
        </p:nvSpPr>
        <p:spPr>
          <a:xfrm>
            <a:off x="1132885" y="2454584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Soundness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A312BE-93E4-BE90-04C3-C75D1731BBD5}"/>
              </a:ext>
            </a:extLst>
          </p:cNvPr>
          <p:cNvSpPr/>
          <p:nvPr/>
        </p:nvSpPr>
        <p:spPr>
          <a:xfrm>
            <a:off x="4942884" y="2454583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UF-NMA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DFC5F9-1788-49BE-35DE-5EFA50D9D59F}"/>
              </a:ext>
            </a:extLst>
          </p:cNvPr>
          <p:cNvSpPr/>
          <p:nvPr/>
        </p:nvSpPr>
        <p:spPr>
          <a:xfrm>
            <a:off x="8752885" y="2501787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UF-CMA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1BB61A-3037-5792-2247-6422341A1DA9}"/>
              </a:ext>
            </a:extLst>
          </p:cNvPr>
          <p:cNvSpPr/>
          <p:nvPr/>
        </p:nvSpPr>
        <p:spPr>
          <a:xfrm>
            <a:off x="6824282" y="5010318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HVZK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972D57-E395-2096-A000-AF7060D9FCC2}"/>
              </a:ext>
            </a:extLst>
          </p:cNvPr>
          <p:cNvSpPr/>
          <p:nvPr/>
        </p:nvSpPr>
        <p:spPr>
          <a:xfrm>
            <a:off x="3094448" y="2905903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BFC0DC3-EDA5-9BFD-50EE-14BF48E3ADE7}"/>
              </a:ext>
            </a:extLst>
          </p:cNvPr>
          <p:cNvSpPr/>
          <p:nvPr/>
        </p:nvSpPr>
        <p:spPr>
          <a:xfrm>
            <a:off x="6944908" y="2905903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CA9D9-5ECE-78FB-179D-D84188BF6ECC}"/>
              </a:ext>
            </a:extLst>
          </p:cNvPr>
          <p:cNvSpPr txBox="1"/>
          <p:nvPr/>
        </p:nvSpPr>
        <p:spPr>
          <a:xfrm>
            <a:off x="3115433" y="2596194"/>
            <a:ext cx="18476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Forking Lemma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(in ROM)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B739AF5-73D0-86EC-F410-8C8D9AD6CAEA}"/>
              </a:ext>
            </a:extLst>
          </p:cNvPr>
          <p:cNvSpPr/>
          <p:nvPr/>
        </p:nvSpPr>
        <p:spPr>
          <a:xfrm rot="-5400000">
            <a:off x="6810040" y="3809513"/>
            <a:ext cx="1944462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6AFD3-B664-609F-410C-04DE36FBC1EB}"/>
              </a:ext>
            </a:extLst>
          </p:cNvPr>
          <p:cNvSpPr txBox="1"/>
          <p:nvPr/>
        </p:nvSpPr>
        <p:spPr>
          <a:xfrm>
            <a:off x="6945664" y="2225309"/>
            <a:ext cx="17532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Reprogramming</a:t>
            </a:r>
          </a:p>
          <a:p>
            <a:r>
              <a:rPr lang="en-US" dirty="0">
                <a:ea typeface="Calibri"/>
                <a:cs typeface="Calibri"/>
              </a:rPr>
              <a:t>(in ROM)</a:t>
            </a:r>
          </a:p>
        </p:txBody>
      </p:sp>
    </p:spTree>
    <p:extLst>
      <p:ext uri="{BB962C8B-B14F-4D97-AF65-F5344CB8AC3E}">
        <p14:creationId xmlns:p14="http://schemas.microsoft.com/office/powerpoint/2010/main" val="30474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4E87-76DC-4C40-F503-88E942AF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Game setup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27C66-C244-FF9A-08B4-0B58D5692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Game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(A)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F0A4-0D4C-7964-A5AD-699EC112E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(</a:t>
            </a:r>
            <a:r>
              <a:rPr lang="en-US" err="1">
                <a:ea typeface="Calibri"/>
                <a:cs typeface="Calibri"/>
              </a:rPr>
              <a:t>pk,sk</a:t>
            </a:r>
            <a:r>
              <a:rPr lang="en-US" dirty="0">
                <a:ea typeface="Calibri"/>
                <a:cs typeface="Calibri"/>
              </a:rPr>
              <a:t>) &lt;- </a:t>
            </a:r>
            <a:r>
              <a:rPr lang="en-US" err="1">
                <a:ea typeface="Calibri"/>
                <a:cs typeface="Calibri"/>
              </a:rPr>
              <a:t>KeyGen</a:t>
            </a:r>
            <a:r>
              <a:rPr lang="en-US" dirty="0">
                <a:ea typeface="Calibri"/>
                <a:cs typeface="Calibri"/>
              </a:rPr>
              <a:t>()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(M*, </a:t>
            </a:r>
            <a:r>
              <a:rPr lang="el-GR" sz="2400" dirty="0">
                <a:latin typeface="Arial"/>
                <a:ea typeface="Calibri"/>
                <a:cs typeface="Arial"/>
              </a:rPr>
              <a:t>σ*</a:t>
            </a:r>
            <a:r>
              <a:rPr lang="en-US" dirty="0">
                <a:ea typeface="Calibri"/>
                <a:cs typeface="Calibri"/>
              </a:rPr>
              <a:t>)  &lt;- </a:t>
            </a:r>
            <a:r>
              <a:rPr lang="en-US" dirty="0" err="1">
                <a:ea typeface="Calibri"/>
                <a:cs typeface="Calibri"/>
              </a:rPr>
              <a:t>A</a:t>
            </a:r>
            <a:r>
              <a:rPr lang="en-US" baseline="30000" dirty="0" err="1">
                <a:ea typeface="Calibri"/>
                <a:cs typeface="Calibri"/>
              </a:rPr>
              <a:t>SignO</a:t>
            </a:r>
            <a:r>
              <a:rPr lang="en-US" sz="1800" baseline="30000" dirty="0" err="1">
                <a:ea typeface="Calibri"/>
                <a:cs typeface="Calibri"/>
              </a:rPr>
              <a:t>i</a:t>
            </a:r>
            <a:r>
              <a:rPr lang="en-US" baseline="30000" dirty="0" err="1">
                <a:ea typeface="Calibri"/>
                <a:cs typeface="Calibri"/>
              </a:rPr>
              <a:t>,H</a:t>
            </a:r>
            <a:r>
              <a:rPr lang="en-US" dirty="0">
                <a:ea typeface="Calibri"/>
                <a:cs typeface="Calibri"/>
              </a:rPr>
              <a:t>(pk)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Return (Verify(pk, M*, </a:t>
            </a:r>
            <a:r>
              <a:rPr lang="el-GR" sz="2400" dirty="0">
                <a:latin typeface="Arial"/>
                <a:ea typeface="Calibri"/>
                <a:cs typeface="Arial"/>
              </a:rPr>
              <a:t>σ*</a:t>
            </a:r>
            <a:r>
              <a:rPr lang="en-US" dirty="0">
                <a:ea typeface="Calibri"/>
                <a:cs typeface="Calibri"/>
              </a:rPr>
              <a:t>) &amp;&amp; 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            &amp;&amp; M* \</a:t>
            </a:r>
            <a:r>
              <a:rPr lang="en-US" dirty="0" err="1">
                <a:ea typeface="Calibri"/>
                <a:cs typeface="Calibri"/>
              </a:rPr>
              <a:t>notin</a:t>
            </a:r>
            <a:r>
              <a:rPr lang="en-US" dirty="0">
                <a:ea typeface="Calibri"/>
                <a:cs typeface="Calibri"/>
              </a:rPr>
              <a:t> L</a:t>
            </a:r>
            <a:r>
              <a:rPr lang="en-US" baseline="-25000" dirty="0">
                <a:ea typeface="Calibri"/>
                <a:cs typeface="Calibri"/>
              </a:rPr>
              <a:t>M</a:t>
            </a:r>
            <a:r>
              <a:rPr lang="en-US" dirty="0">
                <a:ea typeface="Calibri"/>
                <a:cs typeface="Calibri"/>
              </a:rPr>
              <a:t>)</a:t>
            </a:r>
            <a:endParaRPr lang="en-US" dirty="0">
              <a:cs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6202CC-5D34-FE0A-78B4-76A877CB2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SignO</a:t>
            </a:r>
            <a:r>
              <a:rPr lang="en-US" baseline="-25000" dirty="0">
                <a:ea typeface="Calibri"/>
                <a:cs typeface="Calibri"/>
              </a:rPr>
              <a:t>0</a:t>
            </a:r>
            <a:r>
              <a:rPr lang="en-US" dirty="0">
                <a:ea typeface="Calibri"/>
                <a:cs typeface="Calibri"/>
              </a:rPr>
              <a:t>(</a:t>
            </a:r>
            <a:r>
              <a:rPr lang="en-US" dirty="0" err="1">
                <a:ea typeface="Calibri"/>
                <a:cs typeface="Calibri"/>
              </a:rPr>
              <a:t>sk</a:t>
            </a:r>
            <a:r>
              <a:rPr lang="en-US" dirty="0">
                <a:ea typeface="Calibri"/>
                <a:cs typeface="Calibri"/>
              </a:rPr>
              <a:t>, M)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6AB84C-057B-A6CE-1919-C73A17502B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L</a:t>
            </a:r>
            <a:r>
              <a:rPr lang="en-US" baseline="-25000" dirty="0">
                <a:ea typeface="Calibri"/>
                <a:cs typeface="Calibri"/>
              </a:rPr>
              <a:t>M</a:t>
            </a:r>
            <a:r>
              <a:rPr lang="en-US" dirty="0">
                <a:ea typeface="Calibri"/>
                <a:cs typeface="Calibri"/>
              </a:rPr>
              <a:t> U {M}</a:t>
            </a:r>
            <a:endParaRPr lang="en-US"/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w &lt;- </a:t>
            </a:r>
            <a:r>
              <a:rPr lang="en-US" err="1">
                <a:ea typeface="Calibri"/>
                <a:cs typeface="Calibri"/>
              </a:rPr>
              <a:t>P.Commit</a:t>
            </a:r>
            <a:r>
              <a:rPr lang="en-US" dirty="0">
                <a:ea typeface="Calibri"/>
                <a:cs typeface="Calibri"/>
              </a:rPr>
              <a:t>(</a:t>
            </a:r>
            <a:r>
              <a:rPr lang="en-US" err="1">
                <a:ea typeface="Calibri"/>
                <a:cs typeface="Calibri"/>
              </a:rPr>
              <a:t>sk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c &lt;- H(pk, w, m)</a:t>
            </a: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z &lt;- </a:t>
            </a:r>
            <a:r>
              <a:rPr lang="en-US" err="1">
                <a:ea typeface="Calibri"/>
                <a:cs typeface="Calibri"/>
              </a:rPr>
              <a:t>P.Response</a:t>
            </a:r>
            <a:r>
              <a:rPr lang="en-US" dirty="0">
                <a:ea typeface="Calibri"/>
                <a:cs typeface="Calibri"/>
              </a:rPr>
              <a:t>(</a:t>
            </a:r>
            <a:r>
              <a:rPr lang="en-US" err="1">
                <a:ea typeface="Calibri"/>
                <a:cs typeface="Calibri"/>
              </a:rPr>
              <a:t>sk</a:t>
            </a:r>
            <a:r>
              <a:rPr lang="en-US" dirty="0">
                <a:ea typeface="Calibri"/>
                <a:cs typeface="Calibri"/>
              </a:rPr>
              <a:t>, w, c)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Return sig = (w, z)</a:t>
            </a:r>
            <a:endParaRPr lang="en-US" dirty="0"/>
          </a:p>
          <a:p>
            <a:pPr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19B89-3B67-B2DF-D8E9-00A4B767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92852-F4CE-CCF3-ED3B-66DD4C96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86332-C308-5E82-C2A5-E79BA8756FD9}"/>
              </a:ext>
            </a:extLst>
          </p:cNvPr>
          <p:cNvSpPr txBox="1"/>
          <p:nvPr/>
        </p:nvSpPr>
        <p:spPr>
          <a:xfrm>
            <a:off x="842920" y="5300282"/>
            <a:ext cx="1051290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Game hopping proof: </a:t>
            </a:r>
            <a:br>
              <a:rPr lang="en-US" sz="2800" dirty="0">
                <a:cs typeface="Calibri"/>
              </a:rPr>
            </a:br>
            <a:r>
              <a:rPr lang="en-US" sz="2800" dirty="0">
                <a:cs typeface="Calibri"/>
              </a:rPr>
              <a:t>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/>
              <a:t>0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 ~ 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/>
              <a:t>1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 ~ 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>
                <a:cs typeface="Calibri"/>
              </a:rPr>
              <a:t>2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 ~ 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>
                <a:cs typeface="Calibri"/>
              </a:rPr>
              <a:t>3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</a:t>
            </a:r>
          </a:p>
        </p:txBody>
      </p:sp>
    </p:spTree>
    <p:extLst>
      <p:ext uri="{BB962C8B-B14F-4D97-AF65-F5344CB8AC3E}">
        <p14:creationId xmlns:p14="http://schemas.microsoft.com/office/powerpoint/2010/main" val="161197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7AC3-2736-6260-F497-636C50FC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Hop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743C1-7BEA-BC36-CDED-2E6B5ED0E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SignO</a:t>
            </a:r>
            <a:r>
              <a:rPr lang="en-US" baseline="-25000" dirty="0"/>
              <a:t>0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sk</a:t>
            </a:r>
            <a:r>
              <a:rPr lang="en-US" dirty="0">
                <a:cs typeface="Calibri"/>
              </a:rPr>
              <a:t>, M) [CMA-Sign]</a:t>
            </a:r>
            <a:endParaRPr lang="en-US" b="0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EB55F-4E52-241B-8FB0-4C542565D7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L</a:t>
            </a:r>
            <a:r>
              <a:rPr lang="en-US" baseline="-25000" dirty="0">
                <a:cs typeface="Calibri"/>
              </a:rPr>
              <a:t>M</a:t>
            </a:r>
            <a:r>
              <a:rPr lang="en-US" dirty="0">
                <a:cs typeface="Calibri"/>
              </a:rPr>
              <a:t> U {M}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w &lt;- </a:t>
            </a:r>
            <a:r>
              <a:rPr lang="en-US" err="1">
                <a:cs typeface="Calibri"/>
              </a:rPr>
              <a:t>P.Commit</a:t>
            </a:r>
            <a:r>
              <a:rPr lang="en-US" dirty="0">
                <a:cs typeface="Calibri"/>
              </a:rPr>
              <a:t>(</a:t>
            </a:r>
            <a:r>
              <a:rPr lang="en-US" err="1">
                <a:cs typeface="Calibri"/>
              </a:rPr>
              <a:t>sk</a:t>
            </a:r>
            <a:r>
              <a:rPr lang="en-US" dirty="0">
                <a:cs typeface="Calibri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00FF00"/>
                </a:highlight>
                <a:cs typeface="Calibri"/>
              </a:rPr>
              <a:t>c &lt;- H(pk, w, m)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z &lt;- </a:t>
            </a:r>
            <a:r>
              <a:rPr lang="en-US" err="1">
                <a:cs typeface="Calibri"/>
              </a:rPr>
              <a:t>P.Response</a:t>
            </a:r>
            <a:r>
              <a:rPr lang="en-US" dirty="0">
                <a:cs typeface="Calibri"/>
              </a:rPr>
              <a:t>(</a:t>
            </a:r>
            <a:r>
              <a:rPr lang="en-US" err="1">
                <a:cs typeface="Calibri"/>
              </a:rPr>
              <a:t>sk</a:t>
            </a:r>
            <a:r>
              <a:rPr lang="en-US" dirty="0">
                <a:cs typeface="Calibri"/>
              </a:rPr>
              <a:t>, w, c)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Return sig = (w, z)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4DF46-D7A8-C526-2FC6-51AFBABC0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SignO</a:t>
            </a:r>
            <a:r>
              <a:rPr lang="en-US" baseline="-25000" dirty="0">
                <a:latin typeface="Calibri"/>
              </a:rPr>
              <a:t>1</a:t>
            </a:r>
            <a:r>
              <a:rPr lang="en-US" sz="2400" b="1" baseline="0" dirty="0">
                <a:latin typeface="Calibri"/>
              </a:rPr>
              <a:t>(</a:t>
            </a:r>
            <a:r>
              <a:rPr lang="en-US" dirty="0" err="1">
                <a:latin typeface="Calibri"/>
              </a:rPr>
              <a:t>sk</a:t>
            </a:r>
            <a:r>
              <a:rPr lang="en-US" dirty="0">
                <a:latin typeface="Calibri"/>
              </a:rPr>
              <a:t>, M</a:t>
            </a:r>
            <a:r>
              <a:rPr lang="en-US" sz="2400" b="1" baseline="0" dirty="0">
                <a:latin typeface="Calibri"/>
              </a:rPr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23E0B-894B-01AA-160F-6B804ECD91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L</a:t>
            </a:r>
            <a:r>
              <a:rPr lang="en-US" baseline="-25000" dirty="0">
                <a:cs typeface="Calibri"/>
              </a:rPr>
              <a:t>M</a:t>
            </a:r>
            <a:r>
              <a:rPr lang="en-US" dirty="0">
                <a:cs typeface="Calibri"/>
              </a:rPr>
              <a:t> U {M}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w &lt;- </a:t>
            </a:r>
            <a:r>
              <a:rPr lang="en-US" dirty="0" err="1">
                <a:cs typeface="Calibri"/>
              </a:rPr>
              <a:t>P.Commit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sk</a:t>
            </a:r>
            <a:r>
              <a:rPr lang="en-US" dirty="0">
                <a:cs typeface="Calibri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00FF00"/>
                </a:highlight>
                <a:cs typeface="Calibri"/>
              </a:rPr>
              <a:t>c &lt;-</a:t>
            </a:r>
            <a:r>
              <a:rPr lang="en-US" baseline="-25000" dirty="0">
                <a:highlight>
                  <a:srgbClr val="00FF00"/>
                </a:highlight>
                <a:cs typeface="Calibri"/>
              </a:rPr>
              <a:t>R</a:t>
            </a:r>
            <a:r>
              <a:rPr lang="en-US" dirty="0">
                <a:highlight>
                  <a:srgbClr val="00FF00"/>
                </a:highlight>
                <a:cs typeface="Calibri"/>
              </a:rPr>
              <a:t> </a:t>
            </a:r>
            <a:r>
              <a:rPr lang="en-US" err="1">
                <a:highlight>
                  <a:srgbClr val="00FF00"/>
                </a:highlight>
                <a:cs typeface="Calibri"/>
              </a:rPr>
              <a:t>CSpace</a:t>
            </a:r>
            <a:r>
              <a:rPr lang="en-US" dirty="0">
                <a:highlight>
                  <a:srgbClr val="00FF00"/>
                </a:highlight>
                <a:cs typeface="Calibri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00FF00"/>
                </a:highlight>
                <a:cs typeface="Calibri"/>
              </a:rPr>
              <a:t>Set H(pk, w, m) -&gt; c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z &lt;- </a:t>
            </a:r>
            <a:r>
              <a:rPr lang="en-US" dirty="0" err="1">
                <a:cs typeface="Calibri"/>
              </a:rPr>
              <a:t>P.Response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sk</a:t>
            </a:r>
            <a:r>
              <a:rPr lang="en-US" dirty="0">
                <a:cs typeface="Calibri"/>
              </a:rPr>
              <a:t>, w, c)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Return sig = (w, z)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2E9FB6-430D-D03D-5888-31338ACB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B79DC-9F96-537F-2490-C0B8649E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90264-505F-0B5E-4AEE-AB2ADE05F962}"/>
              </a:ext>
            </a:extLst>
          </p:cNvPr>
          <p:cNvSpPr txBox="1"/>
          <p:nvPr/>
        </p:nvSpPr>
        <p:spPr>
          <a:xfrm>
            <a:off x="836177" y="5664424"/>
            <a:ext cx="1051290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RO Reprogramming =&gt; 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>
                <a:cs typeface="Calibri"/>
              </a:rPr>
              <a:t>0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 ~ 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/>
              <a:t>1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 </a:t>
            </a:r>
          </a:p>
        </p:txBody>
      </p:sp>
    </p:spTree>
    <p:extLst>
      <p:ext uri="{BB962C8B-B14F-4D97-AF65-F5344CB8AC3E}">
        <p14:creationId xmlns:p14="http://schemas.microsoft.com/office/powerpoint/2010/main" val="3269361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5A1A-F689-B0F3-616C-68D0F1AA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023F-F394-3E9B-B277-39949037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Identification Schemes / Schnorr</a:t>
            </a:r>
          </a:p>
          <a:p>
            <a:r>
              <a:rPr lang="en-US" dirty="0">
                <a:ea typeface="Calibri"/>
                <a:cs typeface="Calibri"/>
              </a:rPr>
              <a:t>Fiat-Shamir: Signatures from Identification</a:t>
            </a:r>
          </a:p>
          <a:p>
            <a:r>
              <a:rPr lang="en-US" dirty="0">
                <a:ea typeface="Calibri"/>
                <a:cs typeface="Calibri"/>
              </a:rPr>
              <a:t>The case of </a:t>
            </a:r>
            <a:r>
              <a:rPr lang="en-US" dirty="0" err="1">
                <a:ea typeface="Calibri"/>
                <a:cs typeface="Calibri"/>
              </a:rPr>
              <a:t>Dilithium</a:t>
            </a:r>
            <a:r>
              <a:rPr lang="en-US" dirty="0">
                <a:ea typeface="Calibri"/>
                <a:cs typeface="Calibri"/>
              </a:rPr>
              <a:t> / Identification with abort</a:t>
            </a:r>
          </a:p>
          <a:p>
            <a:r>
              <a:rPr lang="en-US" dirty="0">
                <a:ea typeface="Calibri"/>
                <a:cs typeface="Calibri"/>
              </a:rPr>
              <a:t>A subtle proof-issue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94EA4-B70A-97B8-44D7-E380639B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2B14C-2F33-DDD4-2B97-36EECB68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12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7AC3-2736-6260-F497-636C50FC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Hop 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743C1-7BEA-BC36-CDED-2E6B5ED0E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SignO</a:t>
            </a:r>
            <a:r>
              <a:rPr lang="en-US" baseline="-25000" dirty="0"/>
              <a:t>1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sk</a:t>
            </a:r>
            <a:r>
              <a:rPr lang="en-US" dirty="0">
                <a:cs typeface="Calibri"/>
              </a:rPr>
              <a:t>, M)</a:t>
            </a:r>
            <a:endParaRPr lang="en-US" b="0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EB55F-4E52-241B-8FB0-4C542565D7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L</a:t>
            </a:r>
            <a:r>
              <a:rPr lang="en-US" baseline="-25000" dirty="0">
                <a:cs typeface="Calibri"/>
              </a:rPr>
              <a:t>M</a:t>
            </a:r>
            <a:r>
              <a:rPr lang="en-US" dirty="0">
                <a:cs typeface="Calibri"/>
              </a:rPr>
              <a:t> U {M}</a:t>
            </a: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00FF00"/>
                </a:highlight>
                <a:cs typeface="Calibri"/>
              </a:rPr>
              <a:t>w &lt;- </a:t>
            </a:r>
            <a:r>
              <a:rPr lang="en-US" err="1">
                <a:highlight>
                  <a:srgbClr val="00FF00"/>
                </a:highlight>
                <a:cs typeface="Calibri"/>
              </a:rPr>
              <a:t>P.Commit</a:t>
            </a:r>
            <a:r>
              <a:rPr lang="en-US" dirty="0">
                <a:highlight>
                  <a:srgbClr val="00FF00"/>
                </a:highlight>
                <a:cs typeface="Calibri"/>
              </a:rPr>
              <a:t>(</a:t>
            </a:r>
            <a:r>
              <a:rPr lang="en-US" err="1">
                <a:highlight>
                  <a:srgbClr val="00FF00"/>
                </a:highlight>
                <a:cs typeface="Calibri"/>
              </a:rPr>
              <a:t>sk</a:t>
            </a:r>
            <a:r>
              <a:rPr lang="en-US" dirty="0">
                <a:highlight>
                  <a:srgbClr val="00FF00"/>
                </a:highlight>
                <a:cs typeface="Calibri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00FF00"/>
                </a:highlight>
                <a:cs typeface="Calibri"/>
              </a:rPr>
              <a:t>c &lt;-</a:t>
            </a:r>
            <a:r>
              <a:rPr lang="en-US" baseline="-25000" dirty="0">
                <a:highlight>
                  <a:srgbClr val="00FF00"/>
                </a:highlight>
                <a:cs typeface="Calibri"/>
              </a:rPr>
              <a:t>R</a:t>
            </a:r>
            <a:r>
              <a:rPr lang="en-US" dirty="0">
                <a:highlight>
                  <a:srgbClr val="00FF00"/>
                </a:highlight>
                <a:cs typeface="Calibri"/>
              </a:rPr>
              <a:t> </a:t>
            </a:r>
            <a:r>
              <a:rPr lang="en-US" err="1">
                <a:highlight>
                  <a:srgbClr val="00FF00"/>
                </a:highlight>
                <a:cs typeface="Calibri"/>
              </a:rPr>
              <a:t>CSpace</a:t>
            </a:r>
            <a:r>
              <a:rPr lang="en-US" dirty="0">
                <a:highlight>
                  <a:srgbClr val="00FF00"/>
                </a:highlight>
                <a:cs typeface="Calibri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Set H(pk, w, m) -&gt; c</a:t>
            </a: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00FF00"/>
                </a:highlight>
                <a:cs typeface="Calibri"/>
              </a:rPr>
              <a:t>z &lt;- </a:t>
            </a:r>
            <a:r>
              <a:rPr lang="en-US" err="1">
                <a:highlight>
                  <a:srgbClr val="00FF00"/>
                </a:highlight>
                <a:cs typeface="Calibri"/>
              </a:rPr>
              <a:t>P.Response</a:t>
            </a:r>
            <a:r>
              <a:rPr lang="en-US" dirty="0">
                <a:highlight>
                  <a:srgbClr val="00FF00"/>
                </a:highlight>
                <a:cs typeface="Calibri"/>
              </a:rPr>
              <a:t>(</a:t>
            </a:r>
            <a:r>
              <a:rPr lang="en-US" err="1">
                <a:highlight>
                  <a:srgbClr val="00FF00"/>
                </a:highlight>
                <a:cs typeface="Calibri"/>
              </a:rPr>
              <a:t>sk</a:t>
            </a:r>
            <a:r>
              <a:rPr lang="en-US" dirty="0">
                <a:highlight>
                  <a:srgbClr val="00FF00"/>
                </a:highlight>
                <a:cs typeface="Calibri"/>
              </a:rPr>
              <a:t>, w, c)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Return sig = (w, z)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4DF46-D7A8-C526-2FC6-51AFBABC0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SignO</a:t>
            </a:r>
            <a:r>
              <a:rPr lang="en-US" baseline="-25000" dirty="0">
                <a:latin typeface="Calibri"/>
              </a:rPr>
              <a:t>2</a:t>
            </a:r>
            <a:r>
              <a:rPr lang="en-US" sz="2400" b="1" baseline="0" dirty="0">
                <a:latin typeface="Calibri"/>
              </a:rPr>
              <a:t>(</a:t>
            </a:r>
            <a:r>
              <a:rPr lang="en-US" dirty="0" err="1">
                <a:latin typeface="Calibri"/>
              </a:rPr>
              <a:t>sk</a:t>
            </a:r>
            <a:r>
              <a:rPr lang="en-US" dirty="0">
                <a:latin typeface="Calibri"/>
              </a:rPr>
              <a:t>, M</a:t>
            </a:r>
            <a:r>
              <a:rPr lang="en-US" sz="2400" b="1" baseline="0" dirty="0">
                <a:latin typeface="Calibri"/>
              </a:rPr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23E0B-894B-01AA-160F-6B804ECD91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L</a:t>
            </a:r>
            <a:r>
              <a:rPr lang="en-US" baseline="-25000" dirty="0">
                <a:cs typeface="Calibri"/>
              </a:rPr>
              <a:t>M</a:t>
            </a:r>
            <a:r>
              <a:rPr lang="en-US" dirty="0">
                <a:cs typeface="Calibri"/>
              </a:rPr>
              <a:t> U {M}</a:t>
            </a: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00FF00"/>
                </a:highlight>
                <a:cs typeface="Calibri"/>
              </a:rPr>
              <a:t>(</a:t>
            </a:r>
            <a:r>
              <a:rPr lang="en-US" err="1">
                <a:highlight>
                  <a:srgbClr val="00FF00"/>
                </a:highlight>
                <a:cs typeface="Calibri"/>
              </a:rPr>
              <a:t>w,c,z</a:t>
            </a:r>
            <a:r>
              <a:rPr lang="en-US" dirty="0">
                <a:highlight>
                  <a:srgbClr val="00FF00"/>
                </a:highlight>
                <a:cs typeface="Calibri"/>
              </a:rPr>
              <a:t>) &lt;- Trans(</a:t>
            </a:r>
            <a:r>
              <a:rPr lang="en-US" err="1">
                <a:highlight>
                  <a:srgbClr val="00FF00"/>
                </a:highlight>
                <a:cs typeface="Calibri"/>
              </a:rPr>
              <a:t>sk</a:t>
            </a:r>
            <a:r>
              <a:rPr lang="en-US" dirty="0">
                <a:highlight>
                  <a:srgbClr val="00FF00"/>
                </a:highlight>
                <a:cs typeface="Calibri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Set H(pk, w, m) -&gt; c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Return sig = (w, z)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2E9FB6-430D-D03D-5888-31338ACB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B79DC-9F96-537F-2490-C0B8649E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90264-505F-0B5E-4AEE-AB2ADE05F962}"/>
              </a:ext>
            </a:extLst>
          </p:cNvPr>
          <p:cNvSpPr txBox="1"/>
          <p:nvPr/>
        </p:nvSpPr>
        <p:spPr>
          <a:xfrm>
            <a:off x="836177" y="5664424"/>
            <a:ext cx="1051290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 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>
                <a:cs typeface="Calibri"/>
              </a:rPr>
              <a:t>1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 = 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/>
              <a:t>2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 </a:t>
            </a:r>
          </a:p>
        </p:txBody>
      </p:sp>
    </p:spTree>
    <p:extLst>
      <p:ext uri="{BB962C8B-B14F-4D97-AF65-F5344CB8AC3E}">
        <p14:creationId xmlns:p14="http://schemas.microsoft.com/office/powerpoint/2010/main" val="205993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7AC3-2736-6260-F497-636C50FC8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Hop 3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743C1-7BEA-BC36-CDED-2E6B5ED0EF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SignO</a:t>
            </a:r>
            <a:r>
              <a:rPr lang="en-US" baseline="-25000" dirty="0"/>
              <a:t>2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sk</a:t>
            </a:r>
            <a:r>
              <a:rPr lang="en-US" dirty="0">
                <a:cs typeface="Calibri"/>
              </a:rPr>
              <a:t>, M)</a:t>
            </a:r>
            <a:endParaRPr lang="en-US" b="0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EB55F-4E52-241B-8FB0-4C542565D7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L</a:t>
            </a:r>
            <a:r>
              <a:rPr lang="en-US" baseline="-25000" dirty="0">
                <a:cs typeface="Calibri"/>
              </a:rPr>
              <a:t>M</a:t>
            </a:r>
            <a:r>
              <a:rPr lang="en-US" dirty="0">
                <a:cs typeface="Calibri"/>
              </a:rPr>
              <a:t> U {M}</a:t>
            </a: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00FF00"/>
                </a:highlight>
                <a:cs typeface="Calibri"/>
              </a:rPr>
              <a:t>(</a:t>
            </a:r>
            <a:r>
              <a:rPr lang="en-US" err="1">
                <a:highlight>
                  <a:srgbClr val="00FF00"/>
                </a:highlight>
                <a:cs typeface="Calibri"/>
              </a:rPr>
              <a:t>w,c,z</a:t>
            </a:r>
            <a:r>
              <a:rPr lang="en-US" dirty="0">
                <a:highlight>
                  <a:srgbClr val="00FF00"/>
                </a:highlight>
                <a:cs typeface="Calibri"/>
              </a:rPr>
              <a:t>) &lt;- Trans(</a:t>
            </a:r>
            <a:r>
              <a:rPr lang="en-US" err="1">
                <a:highlight>
                  <a:srgbClr val="00FF00"/>
                </a:highlight>
                <a:cs typeface="Calibri"/>
              </a:rPr>
              <a:t>sk</a:t>
            </a:r>
            <a:r>
              <a:rPr lang="en-US" dirty="0">
                <a:highlight>
                  <a:srgbClr val="00FF00"/>
                </a:highlight>
                <a:cs typeface="Calibri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Set H(pk, w, m) -&gt; c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Return sig = (w, z)</a:t>
            </a:r>
          </a:p>
          <a:p>
            <a:pPr marL="514350" indent="-514350">
              <a:buAutoNum type="arabicPeriod"/>
            </a:pPr>
            <a:endParaRPr lang="en-US" dirty="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4DF46-D7A8-C526-2FC6-51AFBABC0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SignO</a:t>
            </a:r>
            <a:r>
              <a:rPr lang="en-US" baseline="-25000" dirty="0">
                <a:latin typeface="Calibri"/>
              </a:rPr>
              <a:t>3</a:t>
            </a:r>
            <a:r>
              <a:rPr lang="en-US" sz="2400" b="1" baseline="0" dirty="0">
                <a:latin typeface="Calibri"/>
              </a:rPr>
              <a:t>(</a:t>
            </a:r>
            <a:r>
              <a:rPr lang="en-US" dirty="0">
                <a:latin typeface="Calibri"/>
              </a:rPr>
              <a:t>pk, M</a:t>
            </a:r>
            <a:r>
              <a:rPr lang="en-US" sz="2400" b="1" baseline="0" dirty="0">
                <a:latin typeface="Calibri"/>
              </a:rPr>
              <a:t>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23E0B-894B-01AA-160F-6B804ECD91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L</a:t>
            </a:r>
            <a:r>
              <a:rPr lang="en-US" baseline="-25000" dirty="0">
                <a:cs typeface="Calibri"/>
              </a:rPr>
              <a:t>M</a:t>
            </a:r>
            <a:r>
              <a:rPr lang="en-US" dirty="0">
                <a:cs typeface="Calibri"/>
              </a:rPr>
              <a:t> U {M}</a:t>
            </a:r>
          </a:p>
          <a:p>
            <a:pPr marL="514350" indent="-514350">
              <a:buAutoNum type="arabicPeriod"/>
            </a:pPr>
            <a:r>
              <a:rPr lang="en-US" dirty="0">
                <a:highlight>
                  <a:srgbClr val="00FF00"/>
                </a:highlight>
                <a:cs typeface="Calibri"/>
              </a:rPr>
              <a:t>(</a:t>
            </a:r>
            <a:r>
              <a:rPr lang="en-US" dirty="0" err="1">
                <a:highlight>
                  <a:srgbClr val="00FF00"/>
                </a:highlight>
                <a:cs typeface="Calibri"/>
              </a:rPr>
              <a:t>w,c,z</a:t>
            </a:r>
            <a:r>
              <a:rPr lang="en-US" dirty="0">
                <a:highlight>
                  <a:srgbClr val="00FF00"/>
                </a:highlight>
                <a:cs typeface="Calibri"/>
              </a:rPr>
              <a:t>) &lt;- Sim(pk)</a:t>
            </a:r>
            <a:endParaRPr lang="en-US" dirty="0">
              <a:highlight>
                <a:srgbClr val="00FF00"/>
              </a:highlight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Set H(pk, w, m) -&gt; c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Return sig = (w, z)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2E9FB6-430D-D03D-5888-31338ACB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7B79DC-9F96-537F-2490-C0B8649E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90264-505F-0B5E-4AEE-AB2ADE05F962}"/>
              </a:ext>
            </a:extLst>
          </p:cNvPr>
          <p:cNvSpPr txBox="1"/>
          <p:nvPr/>
        </p:nvSpPr>
        <p:spPr>
          <a:xfrm>
            <a:off x="836177" y="5664424"/>
            <a:ext cx="1051290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HVZK =&gt; 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>
                <a:cs typeface="Calibri"/>
              </a:rPr>
              <a:t>2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 ~ 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/>
              <a:t>3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 </a:t>
            </a:r>
          </a:p>
        </p:txBody>
      </p:sp>
    </p:spTree>
    <p:extLst>
      <p:ext uri="{BB962C8B-B14F-4D97-AF65-F5344CB8AC3E}">
        <p14:creationId xmlns:p14="http://schemas.microsoft.com/office/powerpoint/2010/main" val="2857687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4E87-76DC-4C40-F503-88E942AF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M</a:t>
            </a:r>
            <a:r>
              <a:rPr lang="en-US" baseline="30000" dirty="0">
                <a:ea typeface="+mj-lt"/>
                <a:cs typeface="+mj-lt"/>
              </a:rPr>
              <a:t>A</a:t>
            </a:r>
            <a:r>
              <a:rPr lang="en-US" dirty="0">
                <a:ea typeface="+mj-lt"/>
                <a:cs typeface="+mj-lt"/>
              </a:rPr>
              <a:t> against NMA using A against CMA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A27C66-C244-FF9A-08B4-0B58D5692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</a:t>
            </a:r>
            <a:r>
              <a:rPr lang="en-US" baseline="30000" dirty="0">
                <a:ea typeface="Calibri"/>
                <a:cs typeface="Calibri"/>
              </a:rPr>
              <a:t>A</a:t>
            </a:r>
            <a:r>
              <a:rPr lang="en-US" dirty="0">
                <a:ea typeface="Calibri"/>
                <a:cs typeface="Calibri"/>
              </a:rPr>
              <a:t>(pk)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F0A4-0D4C-7964-A5AD-699EC112E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(M*, </a:t>
            </a:r>
            <a:r>
              <a:rPr lang="el-GR" sz="2400" dirty="0">
                <a:latin typeface="Arial"/>
                <a:ea typeface="Calibri"/>
                <a:cs typeface="Arial"/>
              </a:rPr>
              <a:t>σ*</a:t>
            </a:r>
            <a:r>
              <a:rPr lang="en-US" dirty="0">
                <a:ea typeface="Calibri"/>
                <a:cs typeface="Calibri"/>
              </a:rPr>
              <a:t>)  &lt;- A</a:t>
            </a:r>
            <a:r>
              <a:rPr lang="en-US" baseline="30000" dirty="0">
                <a:ea typeface="Calibri"/>
                <a:cs typeface="Calibri"/>
              </a:rPr>
              <a:t>SignO</a:t>
            </a:r>
            <a:r>
              <a:rPr lang="en-US" sz="1800" baseline="30000" dirty="0">
                <a:ea typeface="Calibri"/>
                <a:cs typeface="Calibri"/>
              </a:rPr>
              <a:t>3</a:t>
            </a:r>
            <a:r>
              <a:rPr lang="en-US" baseline="30000" dirty="0">
                <a:ea typeface="Calibri"/>
                <a:cs typeface="Calibri"/>
              </a:rPr>
              <a:t>,H(pk, . )</a:t>
            </a:r>
            <a:r>
              <a:rPr lang="en-US" dirty="0">
                <a:ea typeface="Calibri"/>
                <a:cs typeface="Calibri"/>
              </a:rPr>
              <a:t>(pk)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Return (M*, </a:t>
            </a:r>
            <a:r>
              <a:rPr lang="el-GR" sz="2400" dirty="0">
                <a:latin typeface="Arial"/>
                <a:ea typeface="Calibri"/>
                <a:cs typeface="Arial"/>
              </a:rPr>
              <a:t>σ*</a:t>
            </a:r>
            <a:r>
              <a:rPr lang="en-US" dirty="0">
                <a:ea typeface="Calibri"/>
                <a:cs typeface="Calibri"/>
              </a:rPr>
              <a:t>)</a:t>
            </a:r>
            <a:endParaRPr lang="en-US" dirty="0">
              <a:cs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6202CC-5D34-FE0A-78B4-76A877CB2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SignO</a:t>
            </a:r>
            <a:r>
              <a:rPr lang="en-US" baseline="-25000" dirty="0">
                <a:ea typeface="Calibri"/>
                <a:cs typeface="Calibri"/>
              </a:rPr>
              <a:t>3</a:t>
            </a:r>
            <a:r>
              <a:rPr lang="en-US" dirty="0">
                <a:ea typeface="Calibri"/>
                <a:cs typeface="Calibri"/>
              </a:rPr>
              <a:t>(pk, M)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6AB84C-057B-A6CE-1919-C73A17502B7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L</a:t>
            </a:r>
            <a:r>
              <a:rPr lang="en-US" sz="1900" baseline="-25000" dirty="0">
                <a:ea typeface="Calibri"/>
                <a:cs typeface="Calibri"/>
              </a:rPr>
              <a:t>M</a:t>
            </a:r>
            <a:r>
              <a:rPr lang="en-US" dirty="0">
                <a:ea typeface="Calibri"/>
                <a:cs typeface="Calibri"/>
              </a:rPr>
              <a:t> U {M}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(</a:t>
            </a:r>
            <a:r>
              <a:rPr lang="en-US" dirty="0" err="1">
                <a:ea typeface="Calibri"/>
                <a:cs typeface="Calibri"/>
              </a:rPr>
              <a:t>w,c,z</a:t>
            </a:r>
            <a:r>
              <a:rPr lang="en-US" dirty="0">
                <a:ea typeface="Calibri"/>
                <a:cs typeface="Calibri"/>
              </a:rPr>
              <a:t>) &lt;- Sim(pk)</a:t>
            </a: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Set H(pk, w, m) -&gt; c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Return sig = (w, z)</a:t>
            </a:r>
            <a:endParaRPr lang="en-US" dirty="0"/>
          </a:p>
          <a:p>
            <a:pPr>
              <a:buAutoNum type="arabicPeriod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19B89-3B67-B2DF-D8E9-00A4B7677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92852-F4CE-CCF3-ED3B-66DD4C96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86332-C308-5E82-C2A5-E79BA8756FD9}"/>
              </a:ext>
            </a:extLst>
          </p:cNvPr>
          <p:cNvSpPr txBox="1"/>
          <p:nvPr/>
        </p:nvSpPr>
        <p:spPr>
          <a:xfrm>
            <a:off x="842920" y="5300282"/>
            <a:ext cx="1051290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/>
              <a:t>0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 ~ A</a:t>
            </a:r>
            <a:r>
              <a:rPr lang="en-US" sz="2800" baseline="30000" dirty="0">
                <a:cs typeface="Calibri"/>
              </a:rPr>
              <a:t>SignO</a:t>
            </a:r>
            <a:r>
              <a:rPr lang="en-US" baseline="30000" dirty="0">
                <a:cs typeface="Calibri"/>
              </a:rPr>
              <a:t>3</a:t>
            </a:r>
            <a:r>
              <a:rPr lang="en-US" sz="2800" baseline="30000" dirty="0">
                <a:cs typeface="Calibri"/>
              </a:rPr>
              <a:t>,H</a:t>
            </a:r>
            <a:r>
              <a:rPr lang="en-US" sz="2800" dirty="0">
                <a:cs typeface="Calibri"/>
              </a:rPr>
              <a:t>(pk) =&gt; UF-CMA(A) ~ UF-NMA(M</a:t>
            </a:r>
            <a:r>
              <a:rPr lang="en-US" sz="2800" baseline="30000" dirty="0">
                <a:cs typeface="Calibri"/>
              </a:rPr>
              <a:t>A</a:t>
            </a:r>
            <a:r>
              <a:rPr lang="en-US" sz="2800" dirty="0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318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2CE-FF0E-F6AD-BCA7-FA547414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Fiat-Shamir with Aborts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CC941-A44F-E38F-8B29-10C323304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10F6D-E301-70A0-4366-364A6472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95A22F-18D0-E0CF-6A44-DB41EFED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1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ea typeface="+mn-lt"/>
                <a:cs typeface="+mn-lt"/>
              </a:rPr>
              <a:t>Lattice-based Schnorr identification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482000" y="1637999"/>
            <a:ext cx="255796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cs typeface="Calibri"/>
              </a:rPr>
              <a:t>Prover P (</a:t>
            </a:r>
            <a:r>
              <a:rPr lang="en-US" sz="2400" b="1" u="sng" dirty="0" err="1">
                <a:cs typeface="Calibri"/>
              </a:rPr>
              <a:t>sk</a:t>
            </a:r>
            <a:r>
              <a:rPr lang="en-US" sz="2400" b="1" u="sng" dirty="0">
                <a:cs typeface="Calibri"/>
              </a:rPr>
              <a:t> = S)</a:t>
            </a:r>
            <a:endParaRPr lang="en-US" sz="24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7439999" y="1637999"/>
            <a:ext cx="321881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cs typeface="Calibri"/>
              </a:rPr>
              <a:t>Verifier V (pk = T = AS)</a:t>
            </a:r>
            <a:endParaRPr lang="en-US" sz="2400" b="1" u="sng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 flipV="1">
            <a:off x="3786900" y="2644716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3449867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>
            <a:off x="3811283" y="4263899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5208000" y="2226000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5244576" y="3000768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5244576" y="3875424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E9CF-87CD-1D3D-B435-ECC0CDD23363}"/>
              </a:ext>
            </a:extLst>
          </p:cNvPr>
          <p:cNvSpPr txBox="1"/>
          <p:nvPr/>
        </p:nvSpPr>
        <p:spPr>
          <a:xfrm>
            <a:off x="1530742" y="2130902"/>
            <a:ext cx="21174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y &lt;- D</a:t>
            </a:r>
            <a:r>
              <a:rPr lang="en-US" sz="2000" baseline="-25000" dirty="0">
                <a:ea typeface="Calibri"/>
                <a:cs typeface="Calibri"/>
              </a:rPr>
              <a:t>0,s</a:t>
            </a:r>
            <a:r>
              <a:rPr lang="en-US" sz="2000" baseline="30000" dirty="0">
                <a:ea typeface="Calibri"/>
                <a:cs typeface="Calibri"/>
              </a:rPr>
              <a:t>m</a:t>
            </a: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w &lt;- Ay</a:t>
            </a:r>
            <a:endParaRPr lang="en-US" sz="2000" baseline="30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2EAE3-417C-BF7B-EB8B-6EF665EFF96B}"/>
              </a:ext>
            </a:extLst>
          </p:cNvPr>
          <p:cNvSpPr txBox="1"/>
          <p:nvPr/>
        </p:nvSpPr>
        <p:spPr>
          <a:xfrm>
            <a:off x="7431184" y="3122176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 {-1, 0, 1}</a:t>
            </a:r>
            <a:r>
              <a:rPr lang="en-US" sz="2000" baseline="30000" dirty="0">
                <a:ea typeface="Calibri"/>
                <a:cs typeface="Calibri"/>
              </a:rPr>
              <a:t>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93F6-F960-BB1D-F610-EC0737BF3FF4}"/>
              </a:ext>
            </a:extLst>
          </p:cNvPr>
          <p:cNvSpPr txBox="1"/>
          <p:nvPr/>
        </p:nvSpPr>
        <p:spPr>
          <a:xfrm>
            <a:off x="1530742" y="389766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Sc + 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AD84-704B-982B-DA06-B43C7B94ED1B}"/>
              </a:ext>
            </a:extLst>
          </p:cNvPr>
          <p:cNvSpPr txBox="1"/>
          <p:nvPr/>
        </p:nvSpPr>
        <p:spPr>
          <a:xfrm>
            <a:off x="7437927" y="4268547"/>
            <a:ext cx="22927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return Az - Tc</a:t>
            </a:r>
            <a:r>
              <a:rPr lang="en-US" sz="2000" baseline="30000" dirty="0">
                <a:ea typeface="Calibri"/>
                <a:cs typeface="Calibri"/>
              </a:rPr>
              <a:t> </a:t>
            </a:r>
            <a:r>
              <a:rPr lang="en-US" sz="2000" dirty="0">
                <a:ea typeface="Calibri"/>
                <a:cs typeface="Calibri"/>
              </a:rPr>
              <a:t>= w</a:t>
            </a:r>
            <a:br>
              <a:rPr lang="en-US" sz="2000" dirty="0">
                <a:ea typeface="Calibri"/>
                <a:cs typeface="Calibri"/>
              </a:rPr>
            </a:br>
            <a:r>
              <a:rPr lang="en-US" sz="2000" dirty="0">
                <a:cs typeface="Calibri"/>
              </a:rPr>
              <a:t>&amp;&amp; z "short" 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FDD19CE-3343-F182-58A0-5BDE9D7D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148B4FD-8B2C-9C8E-EB67-9A14CAA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EF614-7E2B-0501-883D-EE93151B9FA7}"/>
              </a:ext>
            </a:extLst>
          </p:cNvPr>
          <p:cNvSpPr txBox="1"/>
          <p:nvPr/>
        </p:nvSpPr>
        <p:spPr>
          <a:xfrm>
            <a:off x="2373663" y="5327256"/>
            <a:ext cx="57453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Correctness: Az – Tc = </a:t>
            </a:r>
            <a:r>
              <a:rPr lang="en-US" sz="2000" dirty="0" err="1">
                <a:ea typeface="Calibri"/>
                <a:cs typeface="Calibri"/>
              </a:rPr>
              <a:t>ASc</a:t>
            </a:r>
            <a:r>
              <a:rPr lang="en-US" sz="2000" dirty="0">
                <a:ea typeface="Calibri"/>
                <a:cs typeface="Calibri"/>
              </a:rPr>
              <a:t> + Ay – </a:t>
            </a:r>
            <a:r>
              <a:rPr lang="en-US" sz="2000" dirty="0" err="1">
                <a:ea typeface="Calibri"/>
                <a:cs typeface="Calibri"/>
              </a:rPr>
              <a:t>ASc</a:t>
            </a:r>
            <a:r>
              <a:rPr lang="en-US" sz="2000" dirty="0">
                <a:ea typeface="Calibri"/>
                <a:cs typeface="Calibri"/>
              </a:rPr>
              <a:t> = Ay = w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638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ea typeface="+mn-lt"/>
                <a:cs typeface="+mn-lt"/>
              </a:rPr>
              <a:t>Lattice-based Schnorr identification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482000" y="1637999"/>
            <a:ext cx="255796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cs typeface="Calibri"/>
              </a:rPr>
              <a:t>Prover P (</a:t>
            </a:r>
            <a:r>
              <a:rPr lang="en-US" sz="2400" b="1" u="sng" dirty="0" err="1">
                <a:cs typeface="Calibri"/>
              </a:rPr>
              <a:t>sk</a:t>
            </a:r>
            <a:r>
              <a:rPr lang="en-US" sz="2400" b="1" u="sng" dirty="0">
                <a:cs typeface="Calibri"/>
              </a:rPr>
              <a:t> = S)</a:t>
            </a:r>
            <a:endParaRPr lang="en-US" sz="24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7439999" y="1637999"/>
            <a:ext cx="321881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cs typeface="Calibri"/>
              </a:rPr>
              <a:t>Verifier V (pk = T = AS)</a:t>
            </a:r>
            <a:endParaRPr lang="en-US" sz="2400" b="1" u="sng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 flipV="1">
            <a:off x="3786900" y="2644716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3449867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>
            <a:off x="3811283" y="4263899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5208000" y="2226000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5244576" y="3000768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5244576" y="3875424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E9CF-87CD-1D3D-B435-ECC0CDD23363}"/>
              </a:ext>
            </a:extLst>
          </p:cNvPr>
          <p:cNvSpPr txBox="1"/>
          <p:nvPr/>
        </p:nvSpPr>
        <p:spPr>
          <a:xfrm>
            <a:off x="1530742" y="2130902"/>
            <a:ext cx="21174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y &lt;- D</a:t>
            </a:r>
            <a:r>
              <a:rPr lang="en-US" sz="2000" baseline="-25000" dirty="0">
                <a:ea typeface="Calibri"/>
                <a:cs typeface="Calibri"/>
              </a:rPr>
              <a:t>0,s</a:t>
            </a:r>
            <a:r>
              <a:rPr lang="en-US" sz="2000" baseline="30000" dirty="0">
                <a:ea typeface="Calibri"/>
                <a:cs typeface="Calibri"/>
              </a:rPr>
              <a:t>m</a:t>
            </a: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w &lt;- Ay</a:t>
            </a:r>
            <a:endParaRPr lang="en-US" sz="2000" baseline="30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2EAE3-417C-BF7B-EB8B-6EF665EFF96B}"/>
              </a:ext>
            </a:extLst>
          </p:cNvPr>
          <p:cNvSpPr txBox="1"/>
          <p:nvPr/>
        </p:nvSpPr>
        <p:spPr>
          <a:xfrm>
            <a:off x="7431184" y="3122176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 {-1, 0, 1}</a:t>
            </a:r>
            <a:r>
              <a:rPr lang="en-US" sz="2000" baseline="30000" dirty="0">
                <a:ea typeface="Calibri"/>
                <a:cs typeface="Calibri"/>
              </a:rPr>
              <a:t>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93F6-F960-BB1D-F610-EC0737BF3FF4}"/>
              </a:ext>
            </a:extLst>
          </p:cNvPr>
          <p:cNvSpPr txBox="1"/>
          <p:nvPr/>
        </p:nvSpPr>
        <p:spPr>
          <a:xfrm>
            <a:off x="1530742" y="389766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Sc + 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AD84-704B-982B-DA06-B43C7B94ED1B}"/>
              </a:ext>
            </a:extLst>
          </p:cNvPr>
          <p:cNvSpPr txBox="1"/>
          <p:nvPr/>
        </p:nvSpPr>
        <p:spPr>
          <a:xfrm>
            <a:off x="7437927" y="4268547"/>
            <a:ext cx="22927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return Az - Tc</a:t>
            </a:r>
            <a:r>
              <a:rPr lang="en-US" sz="2000" baseline="30000" dirty="0">
                <a:ea typeface="Calibri"/>
                <a:cs typeface="Calibri"/>
              </a:rPr>
              <a:t> </a:t>
            </a:r>
            <a:r>
              <a:rPr lang="en-US" sz="2000" dirty="0">
                <a:ea typeface="Calibri"/>
                <a:cs typeface="Calibri"/>
              </a:rPr>
              <a:t>= w</a:t>
            </a:r>
            <a:br>
              <a:rPr lang="en-US" sz="2000" dirty="0">
                <a:ea typeface="Calibri"/>
                <a:cs typeface="Calibri"/>
              </a:rPr>
            </a:br>
            <a:r>
              <a:rPr lang="en-US" sz="2000" dirty="0">
                <a:cs typeface="Calibri"/>
              </a:rPr>
              <a:t>&amp;&amp; z "short" 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FDD19CE-3343-F182-58A0-5BDE9D7D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148B4FD-8B2C-9C8E-EB67-9A14CAA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EF614-7E2B-0501-883D-EE93151B9FA7}"/>
              </a:ext>
            </a:extLst>
          </p:cNvPr>
          <p:cNvSpPr txBox="1"/>
          <p:nvPr/>
        </p:nvSpPr>
        <p:spPr>
          <a:xfrm>
            <a:off x="2373663" y="5327256"/>
            <a:ext cx="57453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Correctness: Az – Tc = </a:t>
            </a:r>
            <a:r>
              <a:rPr lang="en-US" sz="2000" dirty="0" err="1">
                <a:ea typeface="Calibri"/>
                <a:cs typeface="Calibri"/>
              </a:rPr>
              <a:t>ASc</a:t>
            </a:r>
            <a:r>
              <a:rPr lang="en-US" sz="2000" dirty="0">
                <a:ea typeface="Calibri"/>
                <a:cs typeface="Calibri"/>
              </a:rPr>
              <a:t> + Ay – </a:t>
            </a:r>
            <a:r>
              <a:rPr lang="en-US" sz="2000" dirty="0" err="1">
                <a:ea typeface="Calibri"/>
                <a:cs typeface="Calibri"/>
              </a:rPr>
              <a:t>ASc</a:t>
            </a:r>
            <a:r>
              <a:rPr lang="en-US" sz="2000" dirty="0">
                <a:ea typeface="Calibri"/>
                <a:cs typeface="Calibri"/>
              </a:rPr>
              <a:t> = Ay = w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294D1F-F22A-1D81-8E58-3BAEEEDA935D}"/>
              </a:ext>
            </a:extLst>
          </p:cNvPr>
          <p:cNvSpPr/>
          <p:nvPr/>
        </p:nvSpPr>
        <p:spPr>
          <a:xfrm>
            <a:off x="741769" y="4302265"/>
            <a:ext cx="2960337" cy="1422849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z leaks S over time!</a:t>
            </a:r>
          </a:p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(Follows a Gaussian with </a:t>
            </a:r>
            <a:br>
              <a:rPr lang="en-US" dirty="0">
                <a:solidFill>
                  <a:schemeClr val="tx1"/>
                </a:solidFill>
                <a:cs typeface="Calibri"/>
              </a:rPr>
            </a:br>
            <a:r>
              <a:rPr lang="en-US" dirty="0">
                <a:solidFill>
                  <a:schemeClr val="tx1"/>
                </a:solidFill>
                <a:cs typeface="Calibri"/>
              </a:rPr>
              <a:t>center Sc for public c)</a:t>
            </a:r>
          </a:p>
        </p:txBody>
      </p:sp>
    </p:spTree>
    <p:extLst>
      <p:ext uri="{BB962C8B-B14F-4D97-AF65-F5344CB8AC3E}">
        <p14:creationId xmlns:p14="http://schemas.microsoft.com/office/powerpoint/2010/main" val="297615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ea typeface="+mn-lt"/>
                <a:cs typeface="+mn-lt"/>
              </a:rPr>
              <a:t>FIXED Lattice-based Schnorr identification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482000" y="1637999"/>
            <a:ext cx="255796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cs typeface="Calibri"/>
              </a:rPr>
              <a:t>Prover P (</a:t>
            </a:r>
            <a:r>
              <a:rPr lang="en-US" sz="2400" b="1" u="sng" dirty="0" err="1">
                <a:cs typeface="Calibri"/>
              </a:rPr>
              <a:t>sk</a:t>
            </a:r>
            <a:r>
              <a:rPr lang="en-US" sz="2400" b="1" u="sng" dirty="0">
                <a:cs typeface="Calibri"/>
              </a:rPr>
              <a:t> = S)</a:t>
            </a:r>
            <a:endParaRPr lang="en-US" sz="24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7439999" y="1637999"/>
            <a:ext cx="321881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cs typeface="Calibri"/>
              </a:rPr>
              <a:t>Verifier V (pk = T = AS)</a:t>
            </a:r>
            <a:endParaRPr lang="en-US" sz="2400" b="1" u="sng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 flipV="1">
            <a:off x="3786900" y="2644716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3449867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>
            <a:off x="3811283" y="4263899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5208000" y="2226000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5244576" y="3000768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5244576" y="3875424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E9CF-87CD-1D3D-B435-ECC0CDD23363}"/>
              </a:ext>
            </a:extLst>
          </p:cNvPr>
          <p:cNvSpPr txBox="1"/>
          <p:nvPr/>
        </p:nvSpPr>
        <p:spPr>
          <a:xfrm>
            <a:off x="1530742" y="2130902"/>
            <a:ext cx="21174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y &lt;- D</a:t>
            </a:r>
            <a:r>
              <a:rPr lang="en-US" sz="2000" baseline="-25000" dirty="0">
                <a:ea typeface="Calibri"/>
                <a:cs typeface="Calibri"/>
              </a:rPr>
              <a:t>0,s</a:t>
            </a:r>
            <a:r>
              <a:rPr lang="en-US" sz="2000" baseline="30000" dirty="0">
                <a:ea typeface="Calibri"/>
                <a:cs typeface="Calibri"/>
              </a:rPr>
              <a:t>m</a:t>
            </a: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w &lt;- Ay</a:t>
            </a:r>
            <a:endParaRPr lang="en-US" sz="2000" baseline="30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2EAE3-417C-BF7B-EB8B-6EF665EFF96B}"/>
              </a:ext>
            </a:extLst>
          </p:cNvPr>
          <p:cNvSpPr txBox="1"/>
          <p:nvPr/>
        </p:nvSpPr>
        <p:spPr>
          <a:xfrm>
            <a:off x="7431184" y="3122176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 {-1, 0, 1}</a:t>
            </a:r>
            <a:r>
              <a:rPr lang="en-US" sz="2000" baseline="30000" dirty="0">
                <a:ea typeface="Calibri"/>
                <a:cs typeface="Calibri"/>
              </a:rPr>
              <a:t>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93F6-F960-BB1D-F610-EC0737BF3FF4}"/>
              </a:ext>
            </a:extLst>
          </p:cNvPr>
          <p:cNvSpPr txBox="1"/>
          <p:nvPr/>
        </p:nvSpPr>
        <p:spPr>
          <a:xfrm>
            <a:off x="971043" y="3830229"/>
            <a:ext cx="29738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Sc + y</a:t>
            </a:r>
            <a:br>
              <a:rPr lang="en-US" sz="2000" dirty="0">
                <a:ea typeface="Calibri"/>
                <a:cs typeface="Calibri"/>
              </a:rPr>
            </a:br>
            <a:r>
              <a:rPr lang="en-US" sz="2000" dirty="0">
                <a:ea typeface="Calibri"/>
                <a:cs typeface="Calibri"/>
              </a:rPr>
              <a:t>Accept z with probability </a:t>
            </a:r>
            <a:br>
              <a:rPr lang="en-US" sz="2000" dirty="0">
                <a:ea typeface="Calibri"/>
                <a:cs typeface="Calibri"/>
              </a:rPr>
            </a:br>
            <a:r>
              <a:rPr lang="en-US" sz="2000" dirty="0">
                <a:ea typeface="Calibri"/>
                <a:cs typeface="Calibri"/>
              </a:rPr>
              <a:t>min(D</a:t>
            </a:r>
            <a:r>
              <a:rPr lang="en-US" sz="2000" baseline="-25000" dirty="0">
                <a:ea typeface="Calibri"/>
                <a:cs typeface="Calibri"/>
              </a:rPr>
              <a:t>0,s</a:t>
            </a:r>
            <a:r>
              <a:rPr lang="en-US" sz="2000" baseline="30000" dirty="0">
                <a:ea typeface="Calibri"/>
                <a:cs typeface="Calibri"/>
              </a:rPr>
              <a:t>m</a:t>
            </a:r>
            <a:r>
              <a:rPr lang="en-US" sz="2000" dirty="0">
                <a:ea typeface="Calibri"/>
                <a:cs typeface="Calibri"/>
              </a:rPr>
              <a:t>(z) / </a:t>
            </a:r>
            <a:r>
              <a:rPr lang="en-US" sz="2000" dirty="0" err="1">
                <a:ea typeface="Calibri"/>
                <a:cs typeface="Calibri"/>
              </a:rPr>
              <a:t>MD</a:t>
            </a:r>
            <a:r>
              <a:rPr lang="en-US" sz="2000" baseline="-25000" dirty="0" err="1">
                <a:ea typeface="Calibri"/>
                <a:cs typeface="Calibri"/>
              </a:rPr>
              <a:t>Sc,s</a:t>
            </a:r>
            <a:r>
              <a:rPr lang="en-US" sz="2000" baseline="30000" dirty="0" err="1">
                <a:ea typeface="Calibri"/>
                <a:cs typeface="Calibri"/>
              </a:rPr>
              <a:t>m</a:t>
            </a:r>
            <a:r>
              <a:rPr lang="en-US" sz="2000" dirty="0">
                <a:ea typeface="Calibri"/>
                <a:cs typeface="Calibri"/>
              </a:rPr>
              <a:t>(z), 1)</a:t>
            </a:r>
            <a:endParaRPr lang="en-US" sz="2000" dirty="0" err="1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AD84-704B-982B-DA06-B43C7B94ED1B}"/>
              </a:ext>
            </a:extLst>
          </p:cNvPr>
          <p:cNvSpPr txBox="1"/>
          <p:nvPr/>
        </p:nvSpPr>
        <p:spPr>
          <a:xfrm>
            <a:off x="7437927" y="4268547"/>
            <a:ext cx="22927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return Az - Tc</a:t>
            </a:r>
            <a:r>
              <a:rPr lang="en-US" sz="2000" baseline="30000" dirty="0">
                <a:ea typeface="Calibri"/>
                <a:cs typeface="Calibri"/>
              </a:rPr>
              <a:t> </a:t>
            </a:r>
            <a:r>
              <a:rPr lang="en-US" sz="2000" dirty="0">
                <a:ea typeface="Calibri"/>
                <a:cs typeface="Calibri"/>
              </a:rPr>
              <a:t>= w</a:t>
            </a:r>
            <a:br>
              <a:rPr lang="en-US" sz="2000" dirty="0">
                <a:ea typeface="Calibri"/>
                <a:cs typeface="Calibri"/>
              </a:rPr>
            </a:br>
            <a:r>
              <a:rPr lang="en-US" sz="2000" dirty="0">
                <a:cs typeface="Calibri"/>
              </a:rPr>
              <a:t>&amp;&amp; z "short" 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FDD19CE-3343-F182-58A0-5BDE9D7D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148B4FD-8B2C-9C8E-EB67-9A14CAA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ea typeface="+mn-lt"/>
                <a:cs typeface="+mn-lt"/>
              </a:rPr>
              <a:t>FIXED Lattice-based Schnorr identification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482000" y="1637999"/>
            <a:ext cx="255796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cs typeface="Calibri"/>
              </a:rPr>
              <a:t>Prover P (</a:t>
            </a:r>
            <a:r>
              <a:rPr lang="en-US" sz="2400" b="1" u="sng" dirty="0" err="1">
                <a:cs typeface="Calibri"/>
              </a:rPr>
              <a:t>sk</a:t>
            </a:r>
            <a:r>
              <a:rPr lang="en-US" sz="2400" b="1" u="sng" dirty="0">
                <a:cs typeface="Calibri"/>
              </a:rPr>
              <a:t> = S)</a:t>
            </a:r>
            <a:endParaRPr lang="en-US" sz="24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7439999" y="1637999"/>
            <a:ext cx="321881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cs typeface="Calibri"/>
              </a:rPr>
              <a:t>Verifier V (pk = T = AS)</a:t>
            </a:r>
            <a:endParaRPr lang="en-US" sz="2400" b="1" u="sng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 flipV="1">
            <a:off x="3786900" y="2644716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3449867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>
            <a:off x="3811283" y="4263899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5208000" y="2226000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5244576" y="3000768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5244576" y="3875424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E9CF-87CD-1D3D-B435-ECC0CDD23363}"/>
              </a:ext>
            </a:extLst>
          </p:cNvPr>
          <p:cNvSpPr txBox="1"/>
          <p:nvPr/>
        </p:nvSpPr>
        <p:spPr>
          <a:xfrm>
            <a:off x="1530742" y="2130902"/>
            <a:ext cx="211741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y &lt;- D</a:t>
            </a:r>
            <a:r>
              <a:rPr lang="en-US" sz="2000" baseline="-25000" dirty="0">
                <a:ea typeface="Calibri"/>
                <a:cs typeface="Calibri"/>
              </a:rPr>
              <a:t>0,s</a:t>
            </a:r>
            <a:r>
              <a:rPr lang="en-US" sz="2000" baseline="30000" dirty="0">
                <a:ea typeface="Calibri"/>
                <a:cs typeface="Calibri"/>
              </a:rPr>
              <a:t>m</a:t>
            </a: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w &lt;- Ay</a:t>
            </a:r>
            <a:endParaRPr lang="en-US" sz="2000" baseline="30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2EAE3-417C-BF7B-EB8B-6EF665EFF96B}"/>
              </a:ext>
            </a:extLst>
          </p:cNvPr>
          <p:cNvSpPr txBox="1"/>
          <p:nvPr/>
        </p:nvSpPr>
        <p:spPr>
          <a:xfrm>
            <a:off x="7431184" y="3122176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 {-1, 0, 1}</a:t>
            </a:r>
            <a:r>
              <a:rPr lang="en-US" sz="2000" baseline="30000" dirty="0">
                <a:ea typeface="Calibri"/>
                <a:cs typeface="Calibri"/>
              </a:rPr>
              <a:t>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93F6-F960-BB1D-F610-EC0737BF3FF4}"/>
              </a:ext>
            </a:extLst>
          </p:cNvPr>
          <p:cNvSpPr txBox="1"/>
          <p:nvPr/>
        </p:nvSpPr>
        <p:spPr>
          <a:xfrm>
            <a:off x="971043" y="3830229"/>
            <a:ext cx="29738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Sc + y</a:t>
            </a:r>
            <a:br>
              <a:rPr lang="en-US" sz="2000" dirty="0">
                <a:ea typeface="Calibri"/>
                <a:cs typeface="Calibri"/>
              </a:rPr>
            </a:br>
            <a:r>
              <a:rPr lang="en-US" sz="2000" dirty="0">
                <a:ea typeface="Calibri"/>
                <a:cs typeface="Calibri"/>
              </a:rPr>
              <a:t>Accept z with probability </a:t>
            </a:r>
            <a:br>
              <a:rPr lang="en-US" sz="2000" dirty="0">
                <a:ea typeface="Calibri"/>
                <a:cs typeface="Calibri"/>
              </a:rPr>
            </a:br>
            <a:r>
              <a:rPr lang="en-US" sz="2000" dirty="0">
                <a:ea typeface="Calibri"/>
                <a:cs typeface="Calibri"/>
              </a:rPr>
              <a:t>min(D</a:t>
            </a:r>
            <a:r>
              <a:rPr lang="en-US" sz="2000" baseline="-25000" dirty="0">
                <a:ea typeface="Calibri"/>
                <a:cs typeface="Calibri"/>
              </a:rPr>
              <a:t>0,s</a:t>
            </a:r>
            <a:r>
              <a:rPr lang="en-US" sz="2000" baseline="30000" dirty="0">
                <a:ea typeface="Calibri"/>
                <a:cs typeface="Calibri"/>
              </a:rPr>
              <a:t>m</a:t>
            </a:r>
            <a:r>
              <a:rPr lang="en-US" sz="2000" dirty="0">
                <a:ea typeface="Calibri"/>
                <a:cs typeface="Calibri"/>
              </a:rPr>
              <a:t>(z) / </a:t>
            </a:r>
            <a:r>
              <a:rPr lang="en-US" sz="2000" dirty="0" err="1">
                <a:ea typeface="Calibri"/>
                <a:cs typeface="Calibri"/>
              </a:rPr>
              <a:t>MD</a:t>
            </a:r>
            <a:r>
              <a:rPr lang="en-US" sz="2000" baseline="-25000" dirty="0" err="1">
                <a:ea typeface="Calibri"/>
                <a:cs typeface="Calibri"/>
              </a:rPr>
              <a:t>Sc,s</a:t>
            </a:r>
            <a:r>
              <a:rPr lang="en-US" sz="2000" baseline="30000" dirty="0" err="1">
                <a:ea typeface="Calibri"/>
                <a:cs typeface="Calibri"/>
              </a:rPr>
              <a:t>m</a:t>
            </a:r>
            <a:r>
              <a:rPr lang="en-US" sz="2000" dirty="0">
                <a:ea typeface="Calibri"/>
                <a:cs typeface="Calibri"/>
              </a:rPr>
              <a:t>(z), 1)</a:t>
            </a:r>
            <a:endParaRPr lang="en-US" sz="2000" dirty="0" err="1"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AD84-704B-982B-DA06-B43C7B94ED1B}"/>
              </a:ext>
            </a:extLst>
          </p:cNvPr>
          <p:cNvSpPr txBox="1"/>
          <p:nvPr/>
        </p:nvSpPr>
        <p:spPr>
          <a:xfrm>
            <a:off x="7437927" y="4268547"/>
            <a:ext cx="229274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return Az - Tc</a:t>
            </a:r>
            <a:r>
              <a:rPr lang="en-US" sz="2000" baseline="30000" dirty="0">
                <a:ea typeface="Calibri"/>
                <a:cs typeface="Calibri"/>
              </a:rPr>
              <a:t> </a:t>
            </a:r>
            <a:r>
              <a:rPr lang="en-US" sz="2000" dirty="0">
                <a:ea typeface="Calibri"/>
                <a:cs typeface="Calibri"/>
              </a:rPr>
              <a:t>= w</a:t>
            </a:r>
            <a:br>
              <a:rPr lang="en-US" sz="2000" dirty="0">
                <a:ea typeface="Calibri"/>
                <a:cs typeface="Calibri"/>
              </a:rPr>
            </a:br>
            <a:r>
              <a:rPr lang="en-US" sz="2000" dirty="0">
                <a:cs typeface="Calibri"/>
              </a:rPr>
              <a:t>&amp;&amp; z "short" 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FDD19CE-3343-F182-58A0-5BDE9D7D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148B4FD-8B2C-9C8E-EB67-9A14CAA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97AD7F-E039-3BE7-C7BA-3AF609A9E9F5}"/>
              </a:ext>
            </a:extLst>
          </p:cNvPr>
          <p:cNvSpPr/>
          <p:nvPr/>
        </p:nvSpPr>
        <p:spPr>
          <a:xfrm>
            <a:off x="896866" y="4976601"/>
            <a:ext cx="2960337" cy="142284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Calibri"/>
              </a:rPr>
              <a:t>Rejection sampling (output statistically close to D</a:t>
            </a:r>
            <a:r>
              <a:rPr lang="en-US" baseline="-25000" dirty="0">
                <a:solidFill>
                  <a:schemeClr val="tx1"/>
                </a:solidFill>
                <a:cs typeface="Calibri"/>
              </a:rPr>
              <a:t>0,s</a:t>
            </a:r>
            <a:r>
              <a:rPr lang="en-US" baseline="30000" dirty="0">
                <a:solidFill>
                  <a:schemeClr val="tx1"/>
                </a:solidFill>
                <a:cs typeface="Calibri"/>
              </a:rPr>
              <a:t>m</a:t>
            </a:r>
            <a:r>
              <a:rPr lang="en-US" dirty="0">
                <a:solidFill>
                  <a:schemeClr val="tx1"/>
                </a:solidFill>
                <a:cs typeface="Calibri"/>
              </a:rPr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15511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5281-F6FE-6350-EDE4-B36B2E98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Security  - HVZK </a:t>
            </a:r>
            <a:r>
              <a:rPr lang="en-US" sz="2400" dirty="0">
                <a:cs typeface="Calibri Light"/>
              </a:rPr>
              <a:t>(Soundness out of scope)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99F0E-3CE7-5462-7CD8-5A8DC089C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193486" cy="1154337"/>
          </a:xfrm>
        </p:spPr>
        <p:txBody>
          <a:bodyPr>
            <a:normAutofit/>
          </a:bodyPr>
          <a:lstStyle/>
          <a:p>
            <a:endParaRPr lang="en-US" sz="2800" b="0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ZKSim</a:t>
            </a:r>
            <a:r>
              <a:rPr lang="en-US" dirty="0">
                <a:ea typeface="Calibri"/>
                <a:cs typeface="Calibri"/>
              </a:rPr>
              <a:t>(pk = T = AS):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2E55-E2AD-9030-7F18-CF9FE3191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5500"/>
            <a:ext cx="5157787" cy="3354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c &lt;-</a:t>
            </a:r>
            <a:r>
              <a:rPr lang="en-US" baseline="-25000" dirty="0"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{-1, 0, 1}</a:t>
            </a:r>
            <a:r>
              <a:rPr lang="en-US" baseline="30000" dirty="0">
                <a:ea typeface="Calibri"/>
                <a:cs typeface="Calibri"/>
              </a:rPr>
              <a:t>k</a:t>
            </a: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z &lt;-</a:t>
            </a:r>
            <a:r>
              <a:rPr lang="en-US" baseline="-25000" dirty="0"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D</a:t>
            </a:r>
            <a:r>
              <a:rPr lang="en-US" baseline="-25000" dirty="0">
                <a:ea typeface="Calibri"/>
                <a:cs typeface="Calibri"/>
              </a:rPr>
              <a:t>0,s</a:t>
            </a:r>
            <a:r>
              <a:rPr lang="en-US" baseline="30000" dirty="0">
                <a:ea typeface="Calibri"/>
                <a:cs typeface="Calibri"/>
              </a:rPr>
              <a:t>m</a:t>
            </a: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w &lt;- Az – Tc</a:t>
            </a:r>
            <a:endParaRPr lang="en-US" baseline="300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Output(w, c, z)</a:t>
            </a:r>
          </a:p>
          <a:p>
            <a:pPr marL="0" indent="0">
              <a:buNone/>
            </a:pPr>
            <a:endParaRPr lang="en-US" baseline="30000" dirty="0">
              <a:ea typeface="Calibri"/>
              <a:cs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C415DD-476B-CCE6-76B7-80267C2D27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32968"/>
            <a:ext cx="5183188" cy="702533"/>
          </a:xfrm>
        </p:spPr>
        <p:txBody>
          <a:bodyPr>
            <a:normAutofit/>
          </a:bodyPr>
          <a:lstStyle/>
          <a:p>
            <a:r>
              <a:rPr lang="en-US" sz="2600" dirty="0">
                <a:ea typeface="Calibri"/>
                <a:cs typeface="Calibri"/>
              </a:rPr>
              <a:t>Trans(</a:t>
            </a:r>
            <a:r>
              <a:rPr lang="en-US" sz="2600" dirty="0" err="1">
                <a:ea typeface="Calibri"/>
                <a:cs typeface="Calibri"/>
              </a:rPr>
              <a:t>sk</a:t>
            </a:r>
            <a:r>
              <a:rPr lang="en-US" sz="2600" dirty="0">
                <a:ea typeface="Calibri"/>
                <a:cs typeface="Calibri"/>
              </a:rPr>
              <a:t> = S):</a:t>
            </a:r>
            <a:endParaRPr lang="en-US" sz="2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9B5DFF-4BAA-A6DC-C99A-9EC46D0CC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35500"/>
            <a:ext cx="5183188" cy="3354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Repeat until accept: </a:t>
            </a:r>
          </a:p>
          <a:p>
            <a:pPr marL="1200150" lvl="1" indent="-457200">
              <a:buAutoNum type="alphaLcPeriod"/>
            </a:pPr>
            <a:r>
              <a:rPr lang="en-US" dirty="0">
                <a:ea typeface="Calibri"/>
                <a:cs typeface="Calibri"/>
              </a:rPr>
              <a:t> y  &lt;- D</a:t>
            </a:r>
            <a:r>
              <a:rPr lang="en-US" baseline="-25000" dirty="0">
                <a:ea typeface="Calibri"/>
                <a:cs typeface="Calibri"/>
              </a:rPr>
              <a:t>0,s</a:t>
            </a:r>
            <a:r>
              <a:rPr lang="en-US" baseline="30000" dirty="0">
                <a:ea typeface="Calibri"/>
                <a:cs typeface="Calibri"/>
              </a:rPr>
              <a:t>m</a:t>
            </a:r>
            <a:endParaRPr lang="en-US">
              <a:cs typeface="Calibri" panose="020F0502020204030204"/>
            </a:endParaRPr>
          </a:p>
          <a:p>
            <a:pPr marL="1200150" lvl="1" indent="-457200">
              <a:buAutoNum type="alphaLcPeriod"/>
            </a:pPr>
            <a:r>
              <a:rPr lang="en-US" dirty="0">
                <a:ea typeface="Calibri"/>
                <a:cs typeface="Calibri"/>
              </a:rPr>
              <a:t> w &lt;-  Ay</a:t>
            </a:r>
            <a:endParaRPr lang="en-US" baseline="30000" dirty="0">
              <a:ea typeface="Calibri"/>
              <a:cs typeface="Calibri"/>
            </a:endParaRPr>
          </a:p>
          <a:p>
            <a:pPr marL="1200150" lvl="1" indent="-457200">
              <a:buAutoNum type="alphaLcPeriod"/>
            </a:pPr>
            <a:r>
              <a:rPr lang="en-US" dirty="0">
                <a:ea typeface="Calibri"/>
                <a:cs typeface="Calibri"/>
              </a:rPr>
              <a:t> c  &lt;-</a:t>
            </a:r>
            <a:r>
              <a:rPr lang="en-US" baseline="-25000" dirty="0"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{-1, 0, 1}</a:t>
            </a:r>
            <a:r>
              <a:rPr lang="en-US" baseline="30000" dirty="0">
                <a:ea typeface="Calibri"/>
                <a:cs typeface="Calibri"/>
              </a:rPr>
              <a:t>k</a:t>
            </a:r>
          </a:p>
          <a:p>
            <a:pPr marL="1200150" lvl="1" indent="-457200">
              <a:buAutoNum type="alphaLcPeriod"/>
            </a:pPr>
            <a:r>
              <a:rPr lang="en-US" dirty="0">
                <a:ea typeface="Calibri"/>
                <a:cs typeface="Calibri"/>
              </a:rPr>
              <a:t> z  &lt;- Sc + y</a:t>
            </a:r>
            <a:endParaRPr lang="en-US" sz="1600" dirty="0">
              <a:ea typeface="Calibri"/>
              <a:cs typeface="Calibri"/>
            </a:endParaRPr>
          </a:p>
          <a:p>
            <a:pPr marL="1200150" lvl="1" indent="-457200">
              <a:buAutoNum type="alphaLcPeriod"/>
            </a:pPr>
            <a:r>
              <a:rPr lang="en-US" sz="2200" dirty="0">
                <a:ea typeface="Calibri"/>
                <a:cs typeface="Calibri"/>
              </a:rPr>
              <a:t> Accept</a:t>
            </a:r>
            <a:r>
              <a:rPr lang="en-US" sz="2200" dirty="0">
                <a:cs typeface="Calibri"/>
              </a:rPr>
              <a:t> z with probability </a:t>
            </a:r>
            <a:br>
              <a:rPr lang="en-US" sz="2200" dirty="0">
                <a:cs typeface="Calibri"/>
              </a:rPr>
            </a:br>
            <a:r>
              <a:rPr lang="en-US" sz="2200" dirty="0">
                <a:cs typeface="Calibri"/>
              </a:rPr>
              <a:t> min(D</a:t>
            </a:r>
            <a:r>
              <a:rPr lang="en-US" sz="2200" baseline="-25000" dirty="0">
                <a:cs typeface="Calibri"/>
              </a:rPr>
              <a:t>0,s</a:t>
            </a:r>
            <a:r>
              <a:rPr lang="en-US" sz="2200" baseline="30000" dirty="0">
                <a:cs typeface="Calibri"/>
              </a:rPr>
              <a:t>m</a:t>
            </a:r>
            <a:r>
              <a:rPr lang="en-US" sz="2200" dirty="0">
                <a:cs typeface="Calibri"/>
              </a:rPr>
              <a:t>(z) / </a:t>
            </a:r>
            <a:r>
              <a:rPr lang="en-US" sz="2200" dirty="0" err="1">
                <a:cs typeface="Calibri"/>
              </a:rPr>
              <a:t>MD</a:t>
            </a:r>
            <a:r>
              <a:rPr lang="en-US" sz="2200" baseline="-25000" dirty="0" err="1">
                <a:cs typeface="Calibri"/>
              </a:rPr>
              <a:t>Sc,s</a:t>
            </a:r>
            <a:r>
              <a:rPr lang="en-US" sz="2200" baseline="30000" dirty="0" err="1">
                <a:cs typeface="Calibri"/>
              </a:rPr>
              <a:t>m</a:t>
            </a:r>
            <a:r>
              <a:rPr lang="en-US" sz="2200" dirty="0">
                <a:cs typeface="Calibri"/>
              </a:rPr>
              <a:t>(z), 1)</a:t>
            </a:r>
            <a:endParaRPr lang="en-US" sz="2200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Output (w, c, z)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77AAF-867D-9A92-3601-BD44AC8E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51C85-5DF3-EB06-1EEA-E0F2305E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7DFE1-8F5C-CD09-F68C-7EF4BCF38378}"/>
              </a:ext>
            </a:extLst>
          </p:cNvPr>
          <p:cNvSpPr txBox="1"/>
          <p:nvPr/>
        </p:nvSpPr>
        <p:spPr>
          <a:xfrm>
            <a:off x="842920" y="1679097"/>
            <a:ext cx="8166212" cy="4524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600" dirty="0">
                <a:ea typeface="Calibri"/>
                <a:cs typeface="Calibri"/>
              </a:rPr>
              <a:t>[Recall verify checks </a:t>
            </a:r>
            <a:r>
              <a:rPr lang="en-US" sz="2600" dirty="0">
                <a:ea typeface="+mn-lt"/>
                <a:cs typeface="+mn-lt"/>
              </a:rPr>
              <a:t>Az - Tc</a:t>
            </a:r>
            <a:r>
              <a:rPr lang="en-US" sz="2600" baseline="30000" dirty="0">
                <a:ea typeface="+mn-lt"/>
                <a:cs typeface="+mn-lt"/>
              </a:rPr>
              <a:t> </a:t>
            </a:r>
            <a:r>
              <a:rPr lang="en-US" sz="2600" dirty="0">
                <a:ea typeface="+mn-lt"/>
                <a:cs typeface="+mn-lt"/>
              </a:rPr>
              <a:t>= w</a:t>
            </a:r>
            <a:r>
              <a:rPr lang="en-US" sz="2600" dirty="0">
                <a:ea typeface="Calibri"/>
                <a:cs typeface="Calibri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056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AC9D1-6D7A-0E17-16A7-4A53D045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 subtle issue in the proof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D4F4C-4964-2752-3948-D2C3DD39E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ea typeface="+mn-lt"/>
                <a:cs typeface="+mn-lt"/>
              </a:rPr>
              <a:t>Fixing and Mechanizing the Security Proof of Fiat-Shamir with Aborts and </a:t>
            </a:r>
            <a:r>
              <a:rPr lang="en-US" b="1" dirty="0" err="1">
                <a:ea typeface="+mn-lt"/>
                <a:cs typeface="+mn-lt"/>
              </a:rPr>
              <a:t>Dilithium</a:t>
            </a:r>
            <a:r>
              <a:rPr lang="en-US" b="1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  <a:hlinkClick r:id="rId2"/>
              </a:rPr>
              <a:t>[pdf]</a:t>
            </a:r>
            <a:endParaRPr lang="en-US"/>
          </a:p>
          <a:p>
            <a:r>
              <a:rPr lang="en-US" i="1" dirty="0">
                <a:ea typeface="+mn-lt"/>
                <a:cs typeface="+mn-lt"/>
              </a:rPr>
              <a:t>joint work with Manuel Barbosa, Gilles Barthe, Christian </a:t>
            </a:r>
            <a:r>
              <a:rPr lang="en-US" i="1" dirty="0" err="1">
                <a:ea typeface="+mn-lt"/>
                <a:cs typeface="+mn-lt"/>
              </a:rPr>
              <a:t>Doczkal</a:t>
            </a:r>
            <a:r>
              <a:rPr lang="en-US" i="1" dirty="0">
                <a:ea typeface="+mn-lt"/>
                <a:cs typeface="+mn-lt"/>
              </a:rPr>
              <a:t>, Jelle Don, Serge Fehr, Benjamin Grégoire, Yu-Hsuan Huang, Yi Lee, and </a:t>
            </a:r>
            <a:r>
              <a:rPr lang="en-US" i="1" dirty="0" err="1">
                <a:ea typeface="+mn-lt"/>
                <a:cs typeface="+mn-lt"/>
              </a:rPr>
              <a:t>Xiaodi</a:t>
            </a:r>
            <a:r>
              <a:rPr lang="en-US" i="1" dirty="0">
                <a:ea typeface="+mn-lt"/>
                <a:cs typeface="+mn-lt"/>
              </a:rPr>
              <a:t> Wu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CRYPTO 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035919A-EB4C-55CD-F958-1AEB5332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B88026-A59A-A1C4-3347-086ED81D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7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1560-318A-8924-C558-38A85FB6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Identification Schemes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4888C-C277-F75A-9F85-60387E9E1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DB02D7-5315-8BE4-A2B6-68E0F1DC17DF}"/>
              </a:ext>
            </a:extLst>
          </p:cNvPr>
          <p:cNvGrpSpPr/>
          <p:nvPr/>
        </p:nvGrpSpPr>
        <p:grpSpPr>
          <a:xfrm>
            <a:off x="7216476" y="945487"/>
            <a:ext cx="4370831" cy="2146476"/>
            <a:chOff x="6329536" y="4576801"/>
            <a:chExt cx="4370831" cy="21464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F8B0DC-17C5-8C4F-7D5C-B44839AED70D}"/>
                </a:ext>
              </a:extLst>
            </p:cNvPr>
            <p:cNvGrpSpPr/>
            <p:nvPr/>
          </p:nvGrpSpPr>
          <p:grpSpPr>
            <a:xfrm>
              <a:off x="7132992" y="4612846"/>
              <a:ext cx="3530366" cy="2110431"/>
              <a:chOff x="1482000" y="1637999"/>
              <a:chExt cx="6411027" cy="356686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971814-47DE-BB74-1E40-4CF2F68DBC93}"/>
                  </a:ext>
                </a:extLst>
              </p:cNvPr>
              <p:cNvSpPr txBox="1"/>
              <p:nvPr/>
            </p:nvSpPr>
            <p:spPr>
              <a:xfrm>
                <a:off x="1482000" y="1637999"/>
                <a:ext cx="2267999" cy="78026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Prover P (</a:t>
                </a:r>
                <a:r>
                  <a:rPr lang="en-US" sz="1050" b="1" u="sng" err="1">
                    <a:cs typeface="Calibri"/>
                  </a:rPr>
                  <a:t>sk</a:t>
                </a:r>
                <a:r>
                  <a:rPr lang="en-US" sz="1050" b="1" u="sng">
                    <a:cs typeface="Calibri"/>
                  </a:rPr>
                  <a:t>)</a:t>
                </a:r>
                <a:endParaRPr lang="en-US" sz="1050" b="1" u="sng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4121CD-1358-BDAA-30B7-5878896F9AE3}"/>
                  </a:ext>
                </a:extLst>
              </p:cNvPr>
              <p:cNvSpPr txBox="1"/>
              <p:nvPr/>
            </p:nvSpPr>
            <p:spPr>
              <a:xfrm>
                <a:off x="5624497" y="1637999"/>
                <a:ext cx="2268000" cy="7802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Verifier V (pk)</a:t>
                </a:r>
                <a:endParaRPr lang="en-US" sz="1050" b="1" u="sng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938C808-A753-3BF7-C61E-A3AAD260E5A9}"/>
                  </a:ext>
                </a:extLst>
              </p:cNvPr>
              <p:cNvCxnSpPr/>
              <p:nvPr/>
            </p:nvCxnSpPr>
            <p:spPr>
              <a:xfrm>
                <a:off x="3786900" y="2649899"/>
                <a:ext cx="1593831" cy="511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B244A57-2A88-2A06-F534-585CDB7D94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88098" y="3440638"/>
                <a:ext cx="1540735" cy="923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B7637FC-E28B-6575-1CAB-5F2EDD614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1283" y="4263900"/>
                <a:ext cx="1558185" cy="73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5BD9D1-10D8-6CD7-EBF7-50B0D55F921C}"/>
                  </a:ext>
                </a:extLst>
              </p:cNvPr>
              <p:cNvSpPr txBox="1"/>
              <p:nvPr/>
            </p:nvSpPr>
            <p:spPr>
              <a:xfrm>
                <a:off x="4366669" y="2205395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>
                    <a:ea typeface="Calibri"/>
                    <a:cs typeface="Calibri"/>
                  </a:rPr>
                  <a:t>w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866548-F779-3C8D-EC55-DDA1E57C0207}"/>
                  </a:ext>
                </a:extLst>
              </p:cNvPr>
              <p:cNvSpPr txBox="1"/>
              <p:nvPr/>
            </p:nvSpPr>
            <p:spPr>
              <a:xfrm>
                <a:off x="4403246" y="2980162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c</a:t>
                </a:r>
                <a:endParaRPr lang="en-US" sz="105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7C0DE9-9C2B-9183-E5EF-9E85DF39EC9E}"/>
                  </a:ext>
                </a:extLst>
              </p:cNvPr>
              <p:cNvSpPr txBox="1"/>
              <p:nvPr/>
            </p:nvSpPr>
            <p:spPr>
              <a:xfrm>
                <a:off x="4403246" y="3854817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z</a:t>
                </a:r>
                <a:endParaRPr lang="en-US" sz="105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D79B5D-8292-D04F-1E2C-EDEE67E941B4}"/>
                  </a:ext>
                </a:extLst>
              </p:cNvPr>
              <p:cNvSpPr txBox="1"/>
              <p:nvPr/>
            </p:nvSpPr>
            <p:spPr>
              <a:xfrm>
                <a:off x="1530742" y="2312972"/>
                <a:ext cx="1996035" cy="6762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w &lt;- Commit(</a:t>
                </a:r>
                <a:r>
                  <a:rPr lang="en-US" sz="1000" err="1">
                    <a:ea typeface="Calibri"/>
                    <a:cs typeface="Calibri"/>
                  </a:rPr>
                  <a:t>sk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EDAA70-71C9-F6E1-B16F-655701D432DF}"/>
                  </a:ext>
                </a:extLst>
              </p:cNvPr>
              <p:cNvSpPr txBox="1"/>
              <p:nvPr/>
            </p:nvSpPr>
            <p:spPr>
              <a:xfrm>
                <a:off x="5593541" y="3122175"/>
                <a:ext cx="1807220" cy="6762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c &lt;-</a:t>
                </a:r>
                <a:r>
                  <a:rPr lang="en-US" sz="1000" baseline="-25000" dirty="0">
                    <a:ea typeface="Calibri"/>
                    <a:cs typeface="Calibri"/>
                  </a:rPr>
                  <a:t>R</a:t>
                </a:r>
                <a:r>
                  <a:rPr lang="en-US" sz="1000" dirty="0">
                    <a:ea typeface="Calibri"/>
                    <a:cs typeface="Calibri"/>
                  </a:rPr>
                  <a:t> </a:t>
                </a:r>
                <a:r>
                  <a:rPr lang="en-US" sz="1000" err="1">
                    <a:ea typeface="Calibri"/>
                    <a:cs typeface="Calibri"/>
                  </a:rPr>
                  <a:t>CSpace</a:t>
                </a:r>
                <a:endParaRPr lang="en-US" sz="1000">
                  <a:ea typeface="Calibri"/>
                  <a:cs typeface="Calibri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743A68-77C8-C84C-96C6-D0E3A85A72C8}"/>
                  </a:ext>
                </a:extLst>
              </p:cNvPr>
              <p:cNvSpPr txBox="1"/>
              <p:nvPr/>
            </p:nvSpPr>
            <p:spPr>
              <a:xfrm>
                <a:off x="1530742" y="3897663"/>
                <a:ext cx="2414122" cy="93631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z &lt;- Response(</a:t>
                </a:r>
                <a:r>
                  <a:rPr lang="en-US" sz="1000" err="1">
                    <a:ea typeface="Calibri"/>
                    <a:cs typeface="Calibri"/>
                  </a:rPr>
                  <a:t>sk,w,c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DA7A61-C209-4BDE-2C8E-95D6F615B41E}"/>
                  </a:ext>
                </a:extLst>
              </p:cNvPr>
              <p:cNvSpPr txBox="1"/>
              <p:nvPr/>
            </p:nvSpPr>
            <p:spPr>
              <a:xfrm>
                <a:off x="5600283" y="4268548"/>
                <a:ext cx="2292744" cy="9363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b &lt;- Verify(</a:t>
                </a:r>
                <a:r>
                  <a:rPr lang="en-US" sz="1000" err="1">
                    <a:ea typeface="Calibri"/>
                    <a:cs typeface="Calibri"/>
                  </a:rPr>
                  <a:t>pk,w,c,z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8A770C-EC23-D779-6C9D-2537685FE68C}"/>
                </a:ext>
              </a:extLst>
            </p:cNvPr>
            <p:cNvSpPr/>
            <p:nvPr/>
          </p:nvSpPr>
          <p:spPr>
            <a:xfrm>
              <a:off x="6329536" y="4576801"/>
              <a:ext cx="4370831" cy="190195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7E50327-9315-E608-3784-12D7011CC7A1}"/>
              </a:ext>
            </a:extLst>
          </p:cNvPr>
          <p:cNvSpPr txBox="1"/>
          <p:nvPr/>
        </p:nvSpPr>
        <p:spPr>
          <a:xfrm>
            <a:off x="7215449" y="943274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IDS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772C3-F0E0-8EAD-C83D-9E9C8B88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94BA4-FAE8-292E-98E8-80CADEC9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59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11FFF-7BBD-EEA9-F605-9C430AD01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Proof outline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5AFAB-9E5C-E9B0-E37F-7F8164000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4725D-2F1A-6747-D332-C25BC2C4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027442-6640-75E9-4B55-2860EAC591AF}"/>
              </a:ext>
            </a:extLst>
          </p:cNvPr>
          <p:cNvSpPr/>
          <p:nvPr/>
        </p:nvSpPr>
        <p:spPr>
          <a:xfrm>
            <a:off x="1132885" y="2454584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Soundness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A312BE-93E4-BE90-04C3-C75D1731BBD5}"/>
              </a:ext>
            </a:extLst>
          </p:cNvPr>
          <p:cNvSpPr/>
          <p:nvPr/>
        </p:nvSpPr>
        <p:spPr>
          <a:xfrm>
            <a:off x="4942884" y="2454583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UF-KOA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DFC5F9-1788-49BE-35DE-5EFA50D9D59F}"/>
              </a:ext>
            </a:extLst>
          </p:cNvPr>
          <p:cNvSpPr/>
          <p:nvPr/>
        </p:nvSpPr>
        <p:spPr>
          <a:xfrm>
            <a:off x="8752885" y="2501787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UF-CMA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1BB61A-3037-5792-2247-6422341A1DA9}"/>
              </a:ext>
            </a:extLst>
          </p:cNvPr>
          <p:cNvSpPr/>
          <p:nvPr/>
        </p:nvSpPr>
        <p:spPr>
          <a:xfrm>
            <a:off x="6824282" y="5010318"/>
            <a:ext cx="1915115" cy="11666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Calibri"/>
                <a:cs typeface="Calibri"/>
              </a:rPr>
              <a:t>HVZK</a:t>
            </a:r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D972D57-E395-2096-A000-AF7060D9FCC2}"/>
              </a:ext>
            </a:extLst>
          </p:cNvPr>
          <p:cNvSpPr/>
          <p:nvPr/>
        </p:nvSpPr>
        <p:spPr>
          <a:xfrm>
            <a:off x="3094448" y="2905903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BFC0DC3-EDA5-9BFD-50EE-14BF48E3ADE7}"/>
              </a:ext>
            </a:extLst>
          </p:cNvPr>
          <p:cNvSpPr/>
          <p:nvPr/>
        </p:nvSpPr>
        <p:spPr>
          <a:xfrm>
            <a:off x="6944908" y="2905903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BCA9D9-5ECE-78FB-179D-D84188BF6ECC}"/>
              </a:ext>
            </a:extLst>
          </p:cNvPr>
          <p:cNvSpPr txBox="1"/>
          <p:nvPr/>
        </p:nvSpPr>
        <p:spPr>
          <a:xfrm>
            <a:off x="3115433" y="2596194"/>
            <a:ext cx="184768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Forking Lemma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(in ROM)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B739AF5-73D0-86EC-F410-8C8D9AD6CAEA}"/>
              </a:ext>
            </a:extLst>
          </p:cNvPr>
          <p:cNvSpPr/>
          <p:nvPr/>
        </p:nvSpPr>
        <p:spPr>
          <a:xfrm rot="-5400000">
            <a:off x="6810040" y="3809513"/>
            <a:ext cx="1944462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6AFD3-B664-609F-410C-04DE36FBC1EB}"/>
              </a:ext>
            </a:extLst>
          </p:cNvPr>
          <p:cNvSpPr txBox="1"/>
          <p:nvPr/>
        </p:nvSpPr>
        <p:spPr>
          <a:xfrm>
            <a:off x="6945664" y="2225309"/>
            <a:ext cx="17532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Reprogramming</a:t>
            </a:r>
          </a:p>
          <a:p>
            <a:r>
              <a:rPr lang="en-US" dirty="0">
                <a:ea typeface="Calibri"/>
                <a:cs typeface="Calibri"/>
              </a:rPr>
              <a:t>(in ROM)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8B0EF0-3787-BC9A-A59F-5D1F227545A4}"/>
              </a:ext>
            </a:extLst>
          </p:cNvPr>
          <p:cNvSpPr/>
          <p:nvPr/>
        </p:nvSpPr>
        <p:spPr>
          <a:xfrm>
            <a:off x="4868708" y="1847681"/>
            <a:ext cx="6109486" cy="4470849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3137-CBC6-7DDA-0704-7741C46A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oracles (for an abstract proof)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746D9A1-F5A8-27F5-ADFF-8AFD4F135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61" y="1825625"/>
            <a:ext cx="8732077" cy="4351338"/>
          </a:xfrm>
          <a:ln>
            <a:solidFill>
              <a:schemeClr val="bg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6E24-0509-7305-1AFB-07CE1D37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71ECC-D7A1-4A38-BC16-2253222F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0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3137-CBC6-7DDA-0704-7741C46A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oracles (for an abstract proof)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746D9A1-F5A8-27F5-ADFF-8AFD4F135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61" y="1825625"/>
            <a:ext cx="8732077" cy="4351338"/>
          </a:xfrm>
          <a:ln>
            <a:solidFill>
              <a:schemeClr val="bg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6E24-0509-7305-1AFB-07CE1D37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71ECC-D7A1-4A38-BC16-2253222F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FE3921-99E4-C181-58BA-E8FB46A1B5F3}"/>
              </a:ext>
            </a:extLst>
          </p:cNvPr>
          <p:cNvSpPr/>
          <p:nvPr/>
        </p:nvSpPr>
        <p:spPr>
          <a:xfrm>
            <a:off x="-1" y="3081717"/>
            <a:ext cx="1989291" cy="9777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Calibri"/>
              </a:rPr>
              <a:t>Issue 1: Potentially unlimited # of iterations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949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3137-CBC6-7DDA-0704-7741C46A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The oracles (for an abstract proof)</a:t>
            </a:r>
            <a:endParaRPr lang="en-US" dirty="0"/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1746D9A1-F5A8-27F5-ADFF-8AFD4F135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961" y="1825625"/>
            <a:ext cx="8732077" cy="4351338"/>
          </a:xfrm>
          <a:ln>
            <a:solidFill>
              <a:schemeClr val="bg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6E24-0509-7305-1AFB-07CE1D37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71ECC-D7A1-4A38-BC16-2253222F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FE3921-99E4-C181-58BA-E8FB46A1B5F3}"/>
              </a:ext>
            </a:extLst>
          </p:cNvPr>
          <p:cNvSpPr/>
          <p:nvPr/>
        </p:nvSpPr>
        <p:spPr>
          <a:xfrm>
            <a:off x="-1" y="3081717"/>
            <a:ext cx="1989291" cy="9777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Calibri"/>
              </a:rPr>
              <a:t>Issue 1: Potentially unlimited # of iterations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E36648-93F8-B988-417D-FF620F78D665}"/>
              </a:ext>
            </a:extLst>
          </p:cNvPr>
          <p:cNvSpPr/>
          <p:nvPr/>
        </p:nvSpPr>
        <p:spPr>
          <a:xfrm>
            <a:off x="6095998" y="4315752"/>
            <a:ext cx="3270529" cy="9777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cs typeface="Calibri"/>
              </a:rPr>
              <a:t>Issue 2: Trans only reprograms on "accepting (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w,c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)"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1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F701-CF6C-9F70-63FD-0CF21DD7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Solving issue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B6AA3-FB15-1B9D-2D60-7CDA92A4B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Fine-grained hybrid argument (one hop per hash call made by sign -&gt; nested-hybrid over sign calls, and over hash calls in sign)</a:t>
            </a:r>
          </a:p>
          <a:p>
            <a:r>
              <a:rPr lang="en-US" dirty="0">
                <a:ea typeface="Calibri"/>
                <a:cs typeface="Calibri"/>
              </a:rPr>
              <a:t>Can bound distinguishing advantage between switching a full sign call considering that later hash calls are only reached with decreasing probability -&gt; can neglect contributions of those hybrids to bound as the probability they are reached is vanishing.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BAF72-08F5-FBF2-C99E-77CE5EBB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FA563-8815-0B5A-92EE-CB73FA37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58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C312-4612-80AD-FC24-91C42F94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The hybrids (for one sign call)</a:t>
            </a:r>
            <a:endParaRPr lang="en-US" dirty="0"/>
          </a:p>
        </p:txBody>
      </p:sp>
      <p:pic>
        <p:nvPicPr>
          <p:cNvPr id="6" name="Content Placeholder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4C76709F-F01A-7270-6C6B-FB870A002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504" y="1825625"/>
            <a:ext cx="8808991" cy="4351338"/>
          </a:xfrm>
          <a:ln>
            <a:solidFill>
              <a:schemeClr val="bg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FEDC8-AB42-0B78-49F7-E0DCD4D6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88396-C0C8-50A1-458C-9F98395D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10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0268-1AFB-A307-5463-14B2CD5C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Solving issue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5781E-3BDD-C61C-9340-BAA7E1B31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Break game hop into two steps: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Program all RO calls</a:t>
            </a:r>
          </a:p>
          <a:p>
            <a:pPr marL="514350" indent="-514350">
              <a:buAutoNum type="arabicPeriod"/>
            </a:pPr>
            <a:r>
              <a:rPr lang="en-US" dirty="0" err="1">
                <a:ea typeface="Calibri"/>
                <a:cs typeface="Calibri"/>
              </a:rPr>
              <a:t>Unprogram</a:t>
            </a:r>
            <a:r>
              <a:rPr lang="en-US" dirty="0">
                <a:ea typeface="Calibri"/>
                <a:cs typeface="Calibri"/>
              </a:rPr>
              <a:t> RO calls that are rejected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Intuition: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- Step 1 is undetectable if A did not query H(</a:t>
            </a:r>
            <a:r>
              <a:rPr lang="en-US" dirty="0" err="1">
                <a:ea typeface="Calibri"/>
                <a:cs typeface="Calibri"/>
              </a:rPr>
              <a:t>w,m</a:t>
            </a:r>
            <a:r>
              <a:rPr lang="en-US" dirty="0">
                <a:ea typeface="Calibri"/>
                <a:cs typeface="Calibri"/>
              </a:rPr>
              <a:t>) before 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  (w only known afterwards &amp; w has high entropy)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- Step 2 is undetectable if A does not query H(</a:t>
            </a:r>
            <a:r>
              <a:rPr lang="en-US" dirty="0" err="1">
                <a:ea typeface="Calibri"/>
                <a:cs typeface="Calibri"/>
              </a:rPr>
              <a:t>w,m</a:t>
            </a:r>
            <a:r>
              <a:rPr lang="en-US" dirty="0">
                <a:ea typeface="Calibri"/>
                <a:cs typeface="Calibri"/>
              </a:rPr>
              <a:t>) after for rejected w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  (rejected w not published &amp; w has high entropy)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8F8CC-60F4-1E44-39A8-A288CF5B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BECC2-A41B-98F5-3AFF-47E795D8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42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1B94-FA36-0EB8-EAD5-3CD0F195D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Results </a:t>
            </a:r>
            <a:r>
              <a:rPr lang="en-US" sz="2800" dirty="0">
                <a:ea typeface="Calibri Light"/>
                <a:cs typeface="Calibri Light"/>
              </a:rPr>
              <a:t>(see </a:t>
            </a:r>
            <a:r>
              <a:rPr lang="en-US" sz="2800" dirty="0">
                <a:ea typeface="+mj-lt"/>
                <a:cs typeface="+mj-lt"/>
              </a:rPr>
              <a:t>https://eprint.iacr.org/2023/246.pdf)</a:t>
            </a:r>
            <a:r>
              <a:rPr lang="en-US" sz="2800" dirty="0">
                <a:ea typeface="Calibri Light"/>
                <a:cs typeface="Calibri Light"/>
              </a:rPr>
              <a:t>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48707-6B38-7EF6-633C-7CD0C7AE2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ROM &amp; QROM bound for Fiat-Shamir with aborts</a:t>
            </a:r>
          </a:p>
          <a:p>
            <a:r>
              <a:rPr lang="en-US" dirty="0">
                <a:ea typeface="Calibri"/>
                <a:cs typeface="Calibri"/>
              </a:rPr>
              <a:t>Mechanized ROM proof for </a:t>
            </a:r>
            <a:r>
              <a:rPr lang="en-US" dirty="0" err="1">
                <a:ea typeface="Calibri"/>
                <a:cs typeface="Calibri"/>
              </a:rPr>
              <a:t>Dilithium</a:t>
            </a:r>
          </a:p>
          <a:p>
            <a:r>
              <a:rPr lang="en-US" dirty="0">
                <a:ea typeface="Calibri"/>
                <a:cs typeface="Calibri"/>
              </a:rPr>
              <a:t>Detailed analysis of the impact on concrete parameters (no impact)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Concurrent work: </a:t>
            </a:r>
            <a:br>
              <a:rPr lang="en-US" dirty="0"/>
            </a:br>
            <a:r>
              <a:rPr lang="en-US" dirty="0"/>
              <a:t>Julien </a:t>
            </a:r>
            <a:r>
              <a:rPr lang="en-US" dirty="0" err="1"/>
              <a:t>Devevey</a:t>
            </a:r>
            <a:r>
              <a:rPr lang="en-US" dirty="0"/>
              <a:t>, Pouria </a:t>
            </a:r>
            <a:r>
              <a:rPr lang="en-US" dirty="0" err="1"/>
              <a:t>Fallahpour</a:t>
            </a:r>
            <a:r>
              <a:rPr lang="en-US" dirty="0"/>
              <a:t>, Alain </a:t>
            </a:r>
            <a:r>
              <a:rPr lang="en-US" dirty="0" err="1"/>
              <a:t>Passelègue</a:t>
            </a:r>
            <a:r>
              <a:rPr lang="en-US" dirty="0"/>
              <a:t>, Damien </a:t>
            </a:r>
            <a:r>
              <a:rPr lang="en-US" dirty="0" err="1"/>
              <a:t>Stehlé</a:t>
            </a:r>
            <a:r>
              <a:rPr lang="en-US" dirty="0"/>
              <a:t>. A Detailed Analysis of Fiat-Shamir with Aborts. Crypto'23</a:t>
            </a:r>
            <a:br>
              <a:rPr lang="en-US" dirty="0"/>
            </a:br>
            <a:r>
              <a:rPr lang="en-US" dirty="0">
                <a:ea typeface="Calibri"/>
                <a:cs typeface="Calibri"/>
              </a:rPr>
              <a:t>Observed issue 2 by manual inspection. 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91393-3388-C510-C903-CB57D917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78275-44BA-3B25-A4CC-F91F1F0E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94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A5E4-05AE-F4C5-2BC2-FC344FE4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Conclusion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AD948-9FF6-32C9-406F-8560FDDEC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Calibri"/>
                <a:cs typeface="Calibri"/>
              </a:rPr>
              <a:t>The security proof of </a:t>
            </a:r>
            <a:r>
              <a:rPr lang="en-US" dirty="0" err="1">
                <a:ea typeface="Calibri"/>
                <a:cs typeface="Calibri"/>
              </a:rPr>
              <a:t>Dilithium</a:t>
            </a:r>
            <a:r>
              <a:rPr lang="en-US" dirty="0">
                <a:ea typeface="Calibri"/>
                <a:cs typeface="Calibri"/>
              </a:rPr>
              <a:t>, BLISS, Lyu12, and other </a:t>
            </a:r>
            <a:r>
              <a:rPr lang="en-US" dirty="0" err="1">
                <a:ea typeface="Calibri"/>
                <a:cs typeface="Calibri"/>
              </a:rPr>
              <a:t>FSwA</a:t>
            </a:r>
            <a:r>
              <a:rPr lang="en-US" dirty="0">
                <a:ea typeface="Calibri"/>
                <a:cs typeface="Calibri"/>
              </a:rPr>
              <a:t> signature schemes was subtly flawed</a:t>
            </a:r>
          </a:p>
          <a:p>
            <a:r>
              <a:rPr lang="en-US" dirty="0">
                <a:ea typeface="Calibri"/>
                <a:cs typeface="Calibri"/>
              </a:rPr>
              <a:t>We observed the flaw when machine-checking the proof, fixed it, finished machine-check, and ensured that there is no practical impact</a:t>
            </a:r>
          </a:p>
          <a:p>
            <a:r>
              <a:rPr lang="en-US" dirty="0">
                <a:ea typeface="Calibri"/>
                <a:cs typeface="Calibri"/>
              </a:rPr>
              <a:t>Did not touch on soundness in this talk </a:t>
            </a:r>
          </a:p>
          <a:p>
            <a:pPr lvl="1"/>
            <a:r>
              <a:rPr lang="en-US" dirty="0" err="1">
                <a:ea typeface="Calibri"/>
                <a:cs typeface="Calibri"/>
              </a:rPr>
              <a:t>Dilithium</a:t>
            </a:r>
            <a:r>
              <a:rPr lang="en-US" dirty="0">
                <a:ea typeface="Calibri"/>
                <a:cs typeface="Calibri"/>
              </a:rPr>
              <a:t>: essentially rephrased as assumption; </a:t>
            </a:r>
          </a:p>
          <a:p>
            <a:pPr lvl="1"/>
            <a:r>
              <a:rPr lang="en-US" dirty="0">
                <a:ea typeface="Calibri"/>
                <a:cs typeface="Calibri"/>
              </a:rPr>
              <a:t>[KLS'18]: with slightly different params, proof via lossy-IDS (dual-mode instance generator)</a:t>
            </a:r>
          </a:p>
          <a:p>
            <a:r>
              <a:rPr lang="en-US" dirty="0">
                <a:ea typeface="Calibri"/>
                <a:cs typeface="Calibri"/>
              </a:rPr>
              <a:t>PQ adds complexity which can introduce subtle flaws in proofs (even in without considering the QROM!) </a:t>
            </a:r>
          </a:p>
          <a:p>
            <a:r>
              <a:rPr lang="en-US" dirty="0">
                <a:ea typeface="Calibri"/>
                <a:cs typeface="Calibri"/>
              </a:rPr>
              <a:t>Issues went unnoticed for 10 years!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-&gt; machine-checking these parts can guarantee absence of such issues.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F3F98E-A5C1-7824-8EF2-C7A051FA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B468FE-DA3F-CABB-BFB2-D11DF8D9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6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Identification</a:t>
            </a:r>
            <a:r>
              <a:rPr lang="de-DE" dirty="0"/>
              <a:t> Schemes (IDS) /</a:t>
            </a:r>
            <a:br>
              <a:rPr lang="de-DE" dirty="0">
                <a:ea typeface="Calibri Light"/>
                <a:cs typeface="Calibri Light"/>
              </a:rPr>
            </a:br>
            <a:r>
              <a:rPr lang="de-DE" dirty="0"/>
              <a:t>Zero-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proofs</a:t>
            </a:r>
            <a:r>
              <a:rPr lang="de-DE" dirty="0"/>
              <a:t> (ZKP)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Invented by Shafi Goldwasser, Silvio Micali and Charles Rackoff in 1985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Interactive proof systems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Prove knowledge of a secret without revealing any information about the secret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[For people that like classifications: The IDS we discuss are actually Honest-Verifier Zero-Knowledge Arguments of Knowledge]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9831E-E0C9-1689-C293-E71494E4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48E0A-1C43-EECB-5BCF-F696E023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8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Calibri Light"/>
                <a:cs typeface="Calibri"/>
              </a:rPr>
              <a:t>Identification schemes</a:t>
            </a:r>
            <a:r>
              <a:rPr lang="en-US">
                <a:cs typeface="Calibri"/>
              </a:rPr>
              <a:t> </a:t>
            </a:r>
            <a:r>
              <a:rPr lang="en-US" sz="2650">
                <a:cs typeface="Calibri"/>
              </a:rPr>
              <a:t>(3-round, public coin)</a:t>
            </a:r>
            <a:endParaRPr lang="en-US" sz="26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482000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Prover P (</a:t>
            </a:r>
            <a:r>
              <a:rPr lang="en-US" sz="2400" b="1" u="sng" err="1">
                <a:cs typeface="Calibri"/>
              </a:rPr>
              <a:t>sk</a:t>
            </a:r>
            <a:r>
              <a:rPr lang="en-US" sz="2400" b="1" u="sng">
                <a:cs typeface="Calibri"/>
              </a:rPr>
              <a:t>)</a:t>
            </a:r>
            <a:endParaRPr lang="en-US" sz="2400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7439999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Verifier V (pk)</a:t>
            </a:r>
            <a:endParaRPr lang="en-US" sz="2400" b="1" u="sn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 flipV="1">
            <a:off x="3786900" y="2644716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3449867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>
            <a:off x="3811283" y="4263899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5208000" y="2226000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5244576" y="3000768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5244576" y="3875424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E9CF-87CD-1D3D-B435-ECC0CDD23363}"/>
              </a:ext>
            </a:extLst>
          </p:cNvPr>
          <p:cNvSpPr txBox="1"/>
          <p:nvPr/>
        </p:nvSpPr>
        <p:spPr>
          <a:xfrm>
            <a:off x="1530742" y="2312973"/>
            <a:ext cx="19960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w &lt;- Commit(</a:t>
            </a:r>
            <a:r>
              <a:rPr lang="en-US" sz="2000" err="1">
                <a:ea typeface="Calibri"/>
                <a:cs typeface="Calibri"/>
              </a:rPr>
              <a:t>sk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2EAE3-417C-BF7B-EB8B-6EF665EFF96B}"/>
              </a:ext>
            </a:extLst>
          </p:cNvPr>
          <p:cNvSpPr txBox="1"/>
          <p:nvPr/>
        </p:nvSpPr>
        <p:spPr>
          <a:xfrm>
            <a:off x="7431184" y="3122176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CSpace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93F6-F960-BB1D-F610-EC0737BF3FF4}"/>
              </a:ext>
            </a:extLst>
          </p:cNvPr>
          <p:cNvSpPr txBox="1"/>
          <p:nvPr/>
        </p:nvSpPr>
        <p:spPr>
          <a:xfrm>
            <a:off x="1530742" y="389766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Response(</a:t>
            </a:r>
            <a:r>
              <a:rPr lang="en-US" sz="2000" err="1">
                <a:ea typeface="Calibri"/>
                <a:cs typeface="Calibri"/>
              </a:rPr>
              <a:t>sk,w,c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AD84-704B-982B-DA06-B43C7B94ED1B}"/>
              </a:ext>
            </a:extLst>
          </p:cNvPr>
          <p:cNvSpPr txBox="1"/>
          <p:nvPr/>
        </p:nvSpPr>
        <p:spPr>
          <a:xfrm>
            <a:off x="7437927" y="4268547"/>
            <a:ext cx="22927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b &lt;- Verify(</a:t>
            </a:r>
            <a:r>
              <a:rPr lang="en-US" sz="2000" err="1">
                <a:ea typeface="Calibri"/>
                <a:cs typeface="Calibri"/>
              </a:rPr>
              <a:t>pk,w,c,z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734462-9282-27D2-88A6-F9A654E98F54}"/>
              </a:ext>
            </a:extLst>
          </p:cNvPr>
          <p:cNvSpPr txBox="1"/>
          <p:nvPr/>
        </p:nvSpPr>
        <p:spPr>
          <a:xfrm>
            <a:off x="3789768" y="5644194"/>
            <a:ext cx="33716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/>
                <a:cs typeface="Calibri"/>
              </a:rPr>
              <a:t>Also called a "Sigma Protocol"</a:t>
            </a:r>
            <a:endParaRPr lang="en-US" b="1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3A73E2-A004-41EA-B6B4-75063F8D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0AAC5F8-02D1-14A6-609D-863AC44B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F838-B10C-8E52-D3DD-95D09710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Commitment Scheme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683A-AF2B-D9D7-FF6A-67A962AD2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Calibri"/>
                <a:cs typeface="Calibri"/>
              </a:rPr>
              <a:t>COM = (com, open)</a:t>
            </a:r>
          </a:p>
          <a:p>
            <a:pPr lvl="1"/>
            <a:r>
              <a:rPr lang="en-US" dirty="0">
                <a:ea typeface="Calibri"/>
                <a:cs typeface="Calibri"/>
              </a:rPr>
              <a:t>w, x &lt;- com(in; rand)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in' &lt;- open(w, x)</a:t>
            </a:r>
          </a:p>
          <a:p>
            <a:r>
              <a:rPr lang="en-US" dirty="0">
                <a:ea typeface="Calibri"/>
                <a:cs typeface="Calibri"/>
              </a:rPr>
              <a:t>Binding:  hard to find x ≠ x'  s.th. open(w, x) ≠ open(w, x')</a:t>
            </a:r>
          </a:p>
          <a:p>
            <a:r>
              <a:rPr lang="en-US" dirty="0">
                <a:ea typeface="Calibri"/>
                <a:cs typeface="Calibri"/>
              </a:rPr>
              <a:t>Hiding: </a:t>
            </a:r>
            <a:r>
              <a:rPr lang="en-US" sz="2400" dirty="0">
                <a:ea typeface="Calibri"/>
                <a:cs typeface="Calibri"/>
              </a:rPr>
              <a:t>    com(in; rand) ~ com(in'; rand')</a:t>
            </a:r>
          </a:p>
          <a:p>
            <a:r>
              <a:rPr lang="en-US" sz="2600" dirty="0">
                <a:ea typeface="Calibri"/>
                <a:cs typeface="Calibri"/>
              </a:rPr>
              <a:t>One-way:       hard to learn in from w</a:t>
            </a:r>
          </a:p>
          <a:p>
            <a:endParaRPr lang="en-US" sz="2400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Examples: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H(</a:t>
            </a:r>
            <a:r>
              <a:rPr lang="en-US" dirty="0" err="1">
                <a:ea typeface="Calibri"/>
                <a:cs typeface="Calibri"/>
              </a:rPr>
              <a:t>in;rand</a:t>
            </a:r>
            <a:r>
              <a:rPr lang="en-US" dirty="0">
                <a:ea typeface="Calibri"/>
                <a:cs typeface="Calibri"/>
              </a:rPr>
              <a:t>), rand &lt;- com(</a:t>
            </a:r>
            <a:r>
              <a:rPr lang="en-US" dirty="0" err="1">
                <a:ea typeface="Calibri"/>
                <a:cs typeface="Calibri"/>
              </a:rPr>
              <a:t>in;rand</a:t>
            </a:r>
            <a:r>
              <a:rPr lang="en-US" dirty="0">
                <a:ea typeface="Calibri"/>
                <a:cs typeface="Calibri"/>
              </a:rPr>
              <a:t>)  [hiding + binding]</a:t>
            </a:r>
            <a:endParaRPr lang="en-US" sz="3000">
              <a:ea typeface="Calibri"/>
              <a:cs typeface="Calibri"/>
            </a:endParaRPr>
          </a:p>
          <a:p>
            <a:r>
              <a:rPr lang="en-US" sz="2600" dirty="0">
                <a:ea typeface="Calibri"/>
                <a:cs typeface="Calibri"/>
              </a:rPr>
              <a:t>w &lt;- g</a:t>
            </a:r>
            <a:r>
              <a:rPr lang="en-US" sz="2600" baseline="30000" dirty="0">
                <a:ea typeface="Calibri"/>
                <a:cs typeface="Calibri"/>
              </a:rPr>
              <a:t>in  </a:t>
            </a:r>
            <a:r>
              <a:rPr lang="en-US" sz="2600" dirty="0">
                <a:ea typeface="Calibri"/>
                <a:cs typeface="Calibri"/>
              </a:rPr>
              <a:t>&lt;- com(in) [one-way &amp; binding]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63925-FBC4-B92D-F7A0-21CBA254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10951C-781E-F83E-6F58-F18BF73F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B75B-CCA3-66DA-3AA0-3A4B47E7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Calibri Light"/>
                <a:cs typeface="Calibri Light"/>
              </a:rPr>
              <a:t>Security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A969-D6B8-8621-B863-38FFB0F54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766" y="1742189"/>
            <a:ext cx="10243335" cy="3896611"/>
          </a:xfrm>
        </p:spPr>
        <p:txBody>
          <a:bodyPr vert="horz" lIns="0" tIns="0" rIns="0" bIns="0" rtlCol="0" anchor="t">
            <a:no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ea typeface="Calibri"/>
                <a:cs typeface="Calibri"/>
              </a:rPr>
              <a:t>Soundness: </a:t>
            </a:r>
            <a:r>
              <a:rPr lang="en-US" sz="2400" dirty="0">
                <a:ea typeface="Calibri"/>
                <a:cs typeface="Calibri"/>
              </a:rPr>
              <a:t>A prover that does not know the secret will get caught with</a:t>
            </a:r>
            <a:br>
              <a:rPr lang="en-US" sz="2400" dirty="0">
                <a:ea typeface="Calibri"/>
                <a:cs typeface="Calibri"/>
              </a:rPr>
            </a:br>
            <a:r>
              <a:rPr lang="en-US" sz="2400" dirty="0">
                <a:ea typeface="Calibri"/>
                <a:cs typeface="Calibri"/>
              </a:rPr>
              <a:t>                high probability (1 – e) where e is called soundness error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Special soundness:</a:t>
            </a:r>
            <a:r>
              <a:rPr lang="en-US" sz="2400" dirty="0">
                <a:cs typeface="Calibri"/>
              </a:rPr>
              <a:t> There exists an efficient extractor E that given two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                transcripts with same w but different c, extracts sk. </a:t>
            </a:r>
            <a:endParaRPr lang="en-US" dirty="0"/>
          </a:p>
          <a:p>
            <a:endParaRPr lang="en-US" sz="2400">
              <a:cs typeface="Calibri"/>
            </a:endParaRPr>
          </a:p>
          <a:p>
            <a:r>
              <a:rPr lang="en-US" sz="2400" b="1" dirty="0">
                <a:cs typeface="Calibri"/>
              </a:rPr>
              <a:t>Honest verifier zero-knowledge (HVZK):</a:t>
            </a:r>
            <a:r>
              <a:rPr lang="en-US" sz="2400" dirty="0">
                <a:cs typeface="Calibri"/>
              </a:rPr>
              <a:t> There exists an efficient simulator 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                </a:t>
            </a:r>
            <a:r>
              <a:rPr lang="en-US" sz="2400" dirty="0" err="1">
                <a:cs typeface="Calibri"/>
              </a:rPr>
              <a:t>ZKSim</a:t>
            </a:r>
            <a:r>
              <a:rPr lang="en-US" sz="2400" dirty="0">
                <a:cs typeface="Calibri"/>
              </a:rPr>
              <a:t> that, given only the public key, outputs transcripts which are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                indistinguishable from transcripts of honest protocol runs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69EBD-F7A1-7BEA-9A1A-058AFA1B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CF61A-B252-0813-F475-D37A1D53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Calibri Light"/>
                <a:cs typeface="Calibri"/>
              </a:rPr>
              <a:t>Schnorr Identification scheme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482000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cs typeface="Calibri"/>
              </a:rPr>
              <a:t>Prover P (</a:t>
            </a:r>
            <a:r>
              <a:rPr lang="en-US" sz="2400" b="1" u="sng" dirty="0" err="1">
                <a:cs typeface="Calibri"/>
              </a:rPr>
              <a:t>sk</a:t>
            </a:r>
            <a:r>
              <a:rPr lang="en-US" sz="2400" b="1" u="sng" dirty="0">
                <a:cs typeface="Calibri"/>
              </a:rPr>
              <a:t> = s)</a:t>
            </a:r>
            <a:endParaRPr lang="en-US" sz="2400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7439999" y="1637999"/>
            <a:ext cx="3218814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cs typeface="Calibri"/>
              </a:rPr>
              <a:t>Verifier V (pk = t = </a:t>
            </a:r>
            <a:r>
              <a:rPr lang="en-US" sz="2400" b="1" u="sng" dirty="0" err="1">
                <a:cs typeface="Calibri"/>
              </a:rPr>
              <a:t>g</a:t>
            </a:r>
            <a:r>
              <a:rPr lang="en-US" sz="2400" b="1" u="sng" baseline="30000" dirty="0" err="1">
                <a:cs typeface="Calibri"/>
              </a:rPr>
              <a:t>s</a:t>
            </a:r>
            <a:r>
              <a:rPr lang="en-US" sz="2400" b="1" u="sng" dirty="0">
                <a:cs typeface="Calibri"/>
              </a:rPr>
              <a:t>)</a:t>
            </a:r>
            <a:endParaRPr lang="en-US" sz="2400" b="1" u="sng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 flipV="1">
            <a:off x="3786900" y="2644716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3449867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>
            <a:off x="3811283" y="4263899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5208000" y="2226000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5244576" y="3000768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5244576" y="3875424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E9CF-87CD-1D3D-B435-ECC0CDD23363}"/>
              </a:ext>
            </a:extLst>
          </p:cNvPr>
          <p:cNvSpPr txBox="1"/>
          <p:nvPr/>
        </p:nvSpPr>
        <p:spPr>
          <a:xfrm>
            <a:off x="1530742" y="2130902"/>
            <a:ext cx="199603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r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dirty="0" err="1">
                <a:ea typeface="Calibri"/>
                <a:cs typeface="Calibri"/>
              </a:rPr>
              <a:t>Z</a:t>
            </a:r>
            <a:r>
              <a:rPr lang="en-US" sz="2000" baseline="-25000" dirty="0" err="1">
                <a:ea typeface="Calibri"/>
                <a:cs typeface="Calibri"/>
              </a:rPr>
              <a:t>q</a:t>
            </a:r>
            <a:endParaRPr lang="en-US" sz="2000" baseline="-25000" err="1">
              <a:ea typeface="Calibri"/>
              <a:cs typeface="Calibri"/>
            </a:endParaRPr>
          </a:p>
          <a:p>
            <a:r>
              <a:rPr lang="en-US" sz="2000" dirty="0">
                <a:ea typeface="Calibri" panose="020F0502020204030204"/>
                <a:cs typeface="Calibri" panose="020F0502020204030204"/>
              </a:rPr>
              <a:t>w &lt;- g</a:t>
            </a:r>
            <a:r>
              <a:rPr lang="en-US" sz="2000" baseline="30000" dirty="0">
                <a:ea typeface="Calibri" panose="020F0502020204030204"/>
                <a:cs typeface="Calibri" panose="020F0502020204030204"/>
              </a:rPr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2EAE3-417C-BF7B-EB8B-6EF665EFF96B}"/>
              </a:ext>
            </a:extLst>
          </p:cNvPr>
          <p:cNvSpPr txBox="1"/>
          <p:nvPr/>
        </p:nvSpPr>
        <p:spPr>
          <a:xfrm>
            <a:off x="7431184" y="3122176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dirty="0" err="1">
                <a:ea typeface="Calibri"/>
                <a:cs typeface="Calibri"/>
              </a:rPr>
              <a:t>Z</a:t>
            </a:r>
            <a:r>
              <a:rPr lang="en-US" sz="2000" baseline="-25000" dirty="0" err="1">
                <a:ea typeface="Calibri"/>
                <a:cs typeface="Calibri"/>
              </a:rPr>
              <a:t>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93F6-F960-BB1D-F610-EC0737BF3FF4}"/>
              </a:ext>
            </a:extLst>
          </p:cNvPr>
          <p:cNvSpPr txBox="1"/>
          <p:nvPr/>
        </p:nvSpPr>
        <p:spPr>
          <a:xfrm>
            <a:off x="1530742" y="389766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r + </a:t>
            </a:r>
            <a:r>
              <a:rPr lang="en-US" sz="2000" dirty="0" err="1">
                <a:ea typeface="Calibri"/>
                <a:cs typeface="Calibri"/>
              </a:rPr>
              <a:t>sc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AD84-704B-982B-DA06-B43C7B94ED1B}"/>
              </a:ext>
            </a:extLst>
          </p:cNvPr>
          <p:cNvSpPr txBox="1"/>
          <p:nvPr/>
        </p:nvSpPr>
        <p:spPr>
          <a:xfrm>
            <a:off x="7437927" y="4268547"/>
            <a:ext cx="22927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return </a:t>
            </a:r>
            <a:r>
              <a:rPr lang="en-US" sz="2000" dirty="0" err="1">
                <a:ea typeface="Calibri"/>
                <a:cs typeface="Calibri"/>
              </a:rPr>
              <a:t>g</a:t>
            </a:r>
            <a:r>
              <a:rPr lang="en-US" sz="2000" baseline="30000" dirty="0" err="1">
                <a:ea typeface="Calibri"/>
                <a:cs typeface="Calibri"/>
              </a:rPr>
              <a:t>z</a:t>
            </a:r>
            <a:r>
              <a:rPr lang="en-US" sz="2000" dirty="0" err="1">
                <a:ea typeface="Calibri"/>
                <a:cs typeface="Calibri"/>
              </a:rPr>
              <a:t>t</a:t>
            </a:r>
            <a:r>
              <a:rPr lang="en-US" sz="2000" baseline="30000" dirty="0">
                <a:ea typeface="Calibri"/>
                <a:cs typeface="Calibri"/>
              </a:rPr>
              <a:t>-c </a:t>
            </a:r>
            <a:r>
              <a:rPr lang="en-US" sz="2000" dirty="0">
                <a:ea typeface="Calibri"/>
                <a:cs typeface="Calibri"/>
              </a:rPr>
              <a:t>= w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FDD19CE-3343-F182-58A0-5BDE9D7D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148B4FD-8B2C-9C8E-EB67-9A14CAA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4EF614-7E2B-0501-883D-EE93151B9FA7}"/>
              </a:ext>
            </a:extLst>
          </p:cNvPr>
          <p:cNvSpPr txBox="1"/>
          <p:nvPr/>
        </p:nvSpPr>
        <p:spPr>
          <a:xfrm>
            <a:off x="2373663" y="5327256"/>
            <a:ext cx="574534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Correctness: </a:t>
            </a:r>
            <a:r>
              <a:rPr lang="en-US" sz="2000" dirty="0" err="1">
                <a:ea typeface="Calibri"/>
                <a:cs typeface="Calibri"/>
              </a:rPr>
              <a:t>g</a:t>
            </a:r>
            <a:r>
              <a:rPr lang="en-US" sz="2000" baseline="30000" dirty="0" err="1">
                <a:ea typeface="Calibri"/>
                <a:cs typeface="Calibri"/>
              </a:rPr>
              <a:t>z</a:t>
            </a:r>
            <a:r>
              <a:rPr lang="en-US" sz="2000" dirty="0" err="1"/>
              <a:t>t</a:t>
            </a:r>
            <a:r>
              <a:rPr lang="en-US" sz="2000" baseline="30000" dirty="0"/>
              <a:t>-c</a:t>
            </a:r>
            <a:r>
              <a:rPr lang="en-US" sz="2000" baseline="30000" dirty="0">
                <a:ea typeface="Calibri"/>
                <a:cs typeface="Calibri"/>
              </a:rPr>
              <a:t> </a:t>
            </a:r>
            <a:r>
              <a:rPr lang="en-US" sz="2000" dirty="0">
                <a:ea typeface="Calibri"/>
                <a:cs typeface="Calibri"/>
              </a:rPr>
              <a:t>= </a:t>
            </a:r>
            <a:r>
              <a:rPr lang="en-US" sz="2000" dirty="0" err="1">
                <a:ea typeface="Calibri"/>
                <a:cs typeface="Calibri"/>
              </a:rPr>
              <a:t>g</a:t>
            </a:r>
            <a:r>
              <a:rPr lang="en-US" sz="2000" baseline="30000" dirty="0" err="1">
                <a:ea typeface="Calibri"/>
                <a:cs typeface="Calibri"/>
              </a:rPr>
              <a:t>r+sc</a:t>
            </a:r>
            <a:r>
              <a:rPr lang="en-US" sz="2000" dirty="0" err="1">
                <a:ea typeface="Calibri"/>
                <a:cs typeface="Calibri"/>
              </a:rPr>
              <a:t>g</a:t>
            </a:r>
            <a:r>
              <a:rPr lang="en-US" sz="2000" baseline="30000" dirty="0">
                <a:ea typeface="Calibri"/>
                <a:cs typeface="Calibri"/>
              </a:rPr>
              <a:t>(-cs) </a:t>
            </a:r>
            <a:r>
              <a:rPr lang="en-US" sz="2000" dirty="0">
                <a:ea typeface="Calibri"/>
                <a:cs typeface="Calibri"/>
              </a:rPr>
              <a:t>= g</a:t>
            </a:r>
            <a:r>
              <a:rPr lang="en-US" sz="2000" baseline="30000" dirty="0">
                <a:ea typeface="Calibri"/>
                <a:cs typeface="Calibri"/>
              </a:rPr>
              <a:t>r </a:t>
            </a:r>
            <a:r>
              <a:rPr lang="en-US" sz="2000" dirty="0">
                <a:ea typeface="Calibri"/>
                <a:cs typeface="Calibri"/>
              </a:rPr>
              <a:t>= w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224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FormConfiguration><![CDATA[{"formFields":[{"required":false,"placeholder":"","lines":1,"shareValue":false,"type":"textBox","name":"Title","label":"Title"},{"required":false,"placeholder":"Write a subtitle or a date here","lines":1,"shareValue":false,"type":"textBox","name":"Subtitle","label":"Subtitle"}],"formDataEntries":[]}]]></TemplafySlideFormConfiguration>
</file>

<file path=customXml/item2.xml><?xml version="1.0" encoding="utf-8"?>
<TemplafySlideTemplateConfiguration><![CDATA[{"slideVersion":1,"isValidatorEnabled":false,"isLocked":false,"elementsMetadata":[{"type":"shape","elementConfiguration":{"binding":"{{UserProfile.Department}}","visibility":"","type":"text","disableUpdates":false}},{"type":"shape","elementConfiguration":{"binding":"{{UserProfile.DisplayName}}, {{UserProfile.JobTitle}}","visibility":"","type":"text","disableUpdates":false}},{"type":"shape","elementConfiguration":{"binding":"{{Form.Title}}","visibility":"","type":"text","disableUpdates":false}},{"type":"shape","elementConfiguration":{"binding":"{{Form.Subtitle}}","visibility":"","type":"text","disableUpdates":false}}],"slideId":"638158504370277530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A95C8A1A-AF4E-41BA-BEE0-E3325945FB80}">
  <ds:schemaRefs/>
</ds:datastoreItem>
</file>

<file path=customXml/itemProps2.xml><?xml version="1.0" encoding="utf-8"?>
<ds:datastoreItem xmlns:ds="http://schemas.openxmlformats.org/officeDocument/2006/customXml" ds:itemID="{4B751E09-5DE5-460F-8189-3442EAA0C37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Fiat-Shamir with Aborts</vt:lpstr>
      <vt:lpstr>Fiat-Shamir with Aborts  (Lyubashevsky, Eurocrypt 2012)</vt:lpstr>
      <vt:lpstr>Outline</vt:lpstr>
      <vt:lpstr>Identification Schemes</vt:lpstr>
      <vt:lpstr>Identification Schemes (IDS) / Zero-knowledge proofs (ZKP)</vt:lpstr>
      <vt:lpstr>Identification schemes (3-round, public coin)</vt:lpstr>
      <vt:lpstr>Commitment Scheme</vt:lpstr>
      <vt:lpstr>Security Properties</vt:lpstr>
      <vt:lpstr>Schnorr Identification scheme</vt:lpstr>
      <vt:lpstr>Security  - Soundness </vt:lpstr>
      <vt:lpstr>Security  - HVZK </vt:lpstr>
      <vt:lpstr>Fiat-Shamir</vt:lpstr>
      <vt:lpstr>Identification schemes (3-round, public coin)</vt:lpstr>
      <vt:lpstr>Fiat-Shamir Signatures</vt:lpstr>
      <vt:lpstr>existential UnForgability under adaptive Chosen Message Attacks (UF-CMA)</vt:lpstr>
      <vt:lpstr>existential UnForgability under  No-Message Attacks (UF-NMA)</vt:lpstr>
      <vt:lpstr>Proof outline</vt:lpstr>
      <vt:lpstr>Proof outline</vt:lpstr>
      <vt:lpstr>Indirection:  The random oracle model (ROM)</vt:lpstr>
      <vt:lpstr>Reduction</vt:lpstr>
      <vt:lpstr>Reduction in the random oracle model</vt:lpstr>
      <vt:lpstr>Reduction in the random oracle model</vt:lpstr>
      <vt:lpstr>RO Reprogramming</vt:lpstr>
      <vt:lpstr>RO Reprogramming</vt:lpstr>
      <vt:lpstr>Proof intuition</vt:lpstr>
      <vt:lpstr>Back to the proof!</vt:lpstr>
      <vt:lpstr>Proof outline</vt:lpstr>
      <vt:lpstr>Game setup</vt:lpstr>
      <vt:lpstr>Hop 1</vt:lpstr>
      <vt:lpstr>Hop 2</vt:lpstr>
      <vt:lpstr>Hop 3</vt:lpstr>
      <vt:lpstr>MA against NMA using A against CMA</vt:lpstr>
      <vt:lpstr>Fiat-Shamir with Aborts</vt:lpstr>
      <vt:lpstr>Lattice-based Schnorr identification</vt:lpstr>
      <vt:lpstr>Lattice-based Schnorr identification</vt:lpstr>
      <vt:lpstr>FIXED Lattice-based Schnorr identification</vt:lpstr>
      <vt:lpstr>FIXED Lattice-based Schnorr identification</vt:lpstr>
      <vt:lpstr>Security  - HVZK (Soundness out of scope) </vt:lpstr>
      <vt:lpstr>A subtle issue in the proof</vt:lpstr>
      <vt:lpstr>Proof outline</vt:lpstr>
      <vt:lpstr>The oracles (for an abstract proof)</vt:lpstr>
      <vt:lpstr>The oracles (for an abstract proof)</vt:lpstr>
      <vt:lpstr>The oracles (for an abstract proof)</vt:lpstr>
      <vt:lpstr>Solving issue 1</vt:lpstr>
      <vt:lpstr>The hybrids (for one sign call)</vt:lpstr>
      <vt:lpstr>Solving issue 2</vt:lpstr>
      <vt:lpstr>Results (see https://eprint.iacr.org/2023/246.pdf) 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3415</cp:revision>
  <dcterms:created xsi:type="dcterms:W3CDTF">2024-01-09T10:50:54Z</dcterms:created>
  <dcterms:modified xsi:type="dcterms:W3CDTF">2024-04-16T09:10:12Z</dcterms:modified>
</cp:coreProperties>
</file>